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9" r:id="rId4"/>
  </p:sldMasterIdLst>
  <p:notesMasterIdLst>
    <p:notesMasterId r:id="rId59"/>
  </p:notesMasterIdLst>
  <p:sldIdLst>
    <p:sldId id="2145706925" r:id="rId5"/>
    <p:sldId id="322" r:id="rId6"/>
    <p:sldId id="2145707054" r:id="rId7"/>
    <p:sldId id="323" r:id="rId8"/>
    <p:sldId id="644" r:id="rId9"/>
    <p:sldId id="643" r:id="rId10"/>
    <p:sldId id="2145707053" r:id="rId11"/>
    <p:sldId id="472" r:id="rId12"/>
    <p:sldId id="326" r:id="rId13"/>
    <p:sldId id="327" r:id="rId14"/>
    <p:sldId id="330" r:id="rId15"/>
    <p:sldId id="337" r:id="rId16"/>
    <p:sldId id="328" r:id="rId17"/>
    <p:sldId id="401" r:id="rId18"/>
    <p:sldId id="2145707046" r:id="rId19"/>
    <p:sldId id="485" r:id="rId20"/>
    <p:sldId id="653" r:id="rId21"/>
    <p:sldId id="594" r:id="rId22"/>
    <p:sldId id="415" r:id="rId23"/>
    <p:sldId id="416" r:id="rId24"/>
    <p:sldId id="417" r:id="rId25"/>
    <p:sldId id="589" r:id="rId26"/>
    <p:sldId id="438" r:id="rId27"/>
    <p:sldId id="448" r:id="rId28"/>
    <p:sldId id="440" r:id="rId29"/>
    <p:sldId id="2145707048" r:id="rId30"/>
    <p:sldId id="2145707010" r:id="rId31"/>
    <p:sldId id="449" r:id="rId32"/>
    <p:sldId id="2145707012" r:id="rId33"/>
    <p:sldId id="431" r:id="rId34"/>
    <p:sldId id="445" r:id="rId35"/>
    <p:sldId id="2145707009" r:id="rId36"/>
    <p:sldId id="2145707047" r:id="rId37"/>
    <p:sldId id="394" r:id="rId38"/>
    <p:sldId id="587" r:id="rId39"/>
    <p:sldId id="396" r:id="rId40"/>
    <p:sldId id="359" r:id="rId41"/>
    <p:sldId id="395" r:id="rId42"/>
    <p:sldId id="591" r:id="rId43"/>
    <p:sldId id="2145707030" r:id="rId44"/>
    <p:sldId id="2145707050" r:id="rId45"/>
    <p:sldId id="2145707040" r:id="rId46"/>
    <p:sldId id="2145707021" r:id="rId47"/>
    <p:sldId id="2145707027" r:id="rId48"/>
    <p:sldId id="2145707022" r:id="rId49"/>
    <p:sldId id="2145707052" r:id="rId50"/>
    <p:sldId id="2145707043" r:id="rId51"/>
    <p:sldId id="2145707005" r:id="rId52"/>
    <p:sldId id="2145707026" r:id="rId53"/>
    <p:sldId id="429" r:id="rId54"/>
    <p:sldId id="2145707024" r:id="rId55"/>
    <p:sldId id="430" r:id="rId56"/>
    <p:sldId id="2145707025" r:id="rId57"/>
    <p:sldId id="2145707031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506A893-92E5-754B-596D-C659352E2148}" name="Erin Luers" initials="EL" userId="S::erinluers@hsl.harvard.edu::aa78a3f4-d999-4d62-9f7b-5fdf74ca147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6543"/>
    <a:srgbClr val="474C56"/>
    <a:srgbClr val="394B81"/>
    <a:srgbClr val="002060"/>
    <a:srgbClr val="D2DFCF"/>
    <a:srgbClr val="652B7E"/>
    <a:srgbClr val="000000"/>
    <a:srgbClr val="32153E"/>
    <a:srgbClr val="574B90"/>
    <a:srgbClr val="1C49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10" autoAdjust="0"/>
    <p:restoredTop sz="65301" autoAdjust="0"/>
  </p:normalViewPr>
  <p:slideViewPr>
    <p:cSldViewPr snapToGrid="0">
      <p:cViewPr varScale="1">
        <p:scale>
          <a:sx n="65" d="100"/>
          <a:sy n="65" d="100"/>
        </p:scale>
        <p:origin x="2142" y="78"/>
      </p:cViewPr>
      <p:guideLst>
        <p:guide orient="horz" pos="2160"/>
        <p:guide pos="37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49" d="100"/>
          <a:sy n="49" d="100"/>
        </p:scale>
        <p:origin x="2668" y="5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61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microsoft.com/office/2018/10/relationships/authors" Target="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image" Target="../media/image71.pn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image" Target="../media/image74.PN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image" Target="../media/image96.png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image" Target="../media/image9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image" Target="../media/image71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image" Target="../media/image74.PN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image" Target="../media/image96.pn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image" Target="../media/image9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3B1D84-9000-4F9F-A9C4-A2B9DA78CE6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F75470C8-3AB8-43AB-BE1F-4DF601E9A18A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Appropriate use of waivers of consent</a:t>
          </a:r>
        </a:p>
      </dgm:t>
    </dgm:pt>
    <dgm:pt modelId="{DDEC8EB4-3931-4012-920F-85C66A8379F1}" type="parTrans" cxnId="{78668E50-EBD4-4604-8376-E949FBC5DC86}">
      <dgm:prSet/>
      <dgm:spPr/>
      <dgm:t>
        <a:bodyPr/>
        <a:lstStyle/>
        <a:p>
          <a:endParaRPr lang="en-US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AEB99D-2345-4D86-B547-1F8610D668E9}" type="sibTrans" cxnId="{78668E50-EBD4-4604-8376-E949FBC5DC86}">
      <dgm:prSet/>
      <dgm:spPr/>
      <dgm:t>
        <a:bodyPr/>
        <a:lstStyle/>
        <a:p>
          <a:endParaRPr lang="en-US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69FCCD-CF1B-4BA1-A876-DC6BB35176A4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Identifying PLWD from health care generated data</a:t>
          </a:r>
        </a:p>
      </dgm:t>
    </dgm:pt>
    <dgm:pt modelId="{35419524-C068-4084-82D9-217161E77312}" type="parTrans" cxnId="{9077302B-B6F0-41AD-81BF-E8E6C754FC34}">
      <dgm:prSet/>
      <dgm:spPr/>
      <dgm:t>
        <a:bodyPr/>
        <a:lstStyle/>
        <a:p>
          <a:endParaRPr lang="en-US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B75E15-2666-4A1E-B1B9-600A802E60E4}" type="sibTrans" cxnId="{9077302B-B6F0-41AD-81BF-E8E6C754FC34}">
      <dgm:prSet/>
      <dgm:spPr/>
      <dgm:t>
        <a:bodyPr/>
        <a:lstStyle/>
        <a:p>
          <a:endParaRPr lang="en-US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7DC4DDC-82AC-4EE5-815A-C4901F0919CE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Integrating health equity in ePCTs</a:t>
          </a:r>
        </a:p>
      </dgm:t>
    </dgm:pt>
    <dgm:pt modelId="{8E17C8F1-9484-4949-8EF2-8EF759AB7FB9}" type="sibTrans" cxnId="{7BEE6EDF-9329-4DD3-8D64-7914A51F018A}">
      <dgm:prSet/>
      <dgm:spPr/>
      <dgm:t>
        <a:bodyPr/>
        <a:lstStyle/>
        <a:p>
          <a:endParaRPr lang="en-US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AED7C57-6C95-440A-8BE8-AF12ECEB8E7A}" type="parTrans" cxnId="{7BEE6EDF-9329-4DD3-8D64-7914A51F018A}">
      <dgm:prSet/>
      <dgm:spPr/>
      <dgm:t>
        <a:bodyPr/>
        <a:lstStyle/>
        <a:p>
          <a:endParaRPr lang="en-US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F67C57-5DAE-42A6-BFA6-4D5FAF74AD91}" type="pres">
      <dgm:prSet presAssocID="{1B3B1D84-9000-4F9F-A9C4-A2B9DA78CE60}" presName="linearFlow" presStyleCnt="0">
        <dgm:presLayoutVars>
          <dgm:dir/>
          <dgm:resizeHandles val="exact"/>
        </dgm:presLayoutVars>
      </dgm:prSet>
      <dgm:spPr/>
    </dgm:pt>
    <dgm:pt modelId="{3287D0EE-198A-48E4-AB30-35E21A6222D5}" type="pres">
      <dgm:prSet presAssocID="{87DC4DDC-82AC-4EE5-815A-C4901F0919CE}" presName="composite" presStyleCnt="0"/>
      <dgm:spPr/>
    </dgm:pt>
    <dgm:pt modelId="{961C4CA2-2DF7-41F3-BF24-C73BFFE17727}" type="pres">
      <dgm:prSet presAssocID="{87DC4DDC-82AC-4EE5-815A-C4901F0919CE}" presName="imgShp" presStyleLbl="fgImgPlace1" presStyleIdx="0" presStyleCnt="3"/>
      <dgm:spPr>
        <a:blipFill>
          <a:blip xmlns:r="http://schemas.openxmlformats.org/officeDocument/2006/relationships" r:embed="rId1"/>
          <a:srcRect/>
          <a:stretch>
            <a:fillRect l="-2000" r="-2000"/>
          </a:stretch>
        </a:blipFill>
        <a:ln w="28575">
          <a:solidFill>
            <a:schemeClr val="bg1">
              <a:lumMod val="85000"/>
            </a:schemeClr>
          </a:solidFill>
        </a:ln>
      </dgm:spPr>
    </dgm:pt>
    <dgm:pt modelId="{9E4ECE67-6F9A-4271-85FC-66D117AA4613}" type="pres">
      <dgm:prSet presAssocID="{87DC4DDC-82AC-4EE5-815A-C4901F0919CE}" presName="txShp" presStyleLbl="node1" presStyleIdx="0" presStyleCnt="3">
        <dgm:presLayoutVars>
          <dgm:bulletEnabled val="1"/>
        </dgm:presLayoutVars>
      </dgm:prSet>
      <dgm:spPr/>
    </dgm:pt>
    <dgm:pt modelId="{365BC66F-B733-4F41-A307-D6B5339BBBD1}" type="pres">
      <dgm:prSet presAssocID="{8E17C8F1-9484-4949-8EF2-8EF759AB7FB9}" presName="spacing" presStyleCnt="0"/>
      <dgm:spPr/>
    </dgm:pt>
    <dgm:pt modelId="{AA995C2F-C741-4B51-A382-D37D9A2ECF64}" type="pres">
      <dgm:prSet presAssocID="{9869FCCD-CF1B-4BA1-A876-DC6BB35176A4}" presName="composite" presStyleCnt="0"/>
      <dgm:spPr/>
    </dgm:pt>
    <dgm:pt modelId="{A8DF2F3E-3E2C-4D1B-BFE3-24D01A04D53A}" type="pres">
      <dgm:prSet presAssocID="{9869FCCD-CF1B-4BA1-A876-DC6BB35176A4}" presName="imgShp" presStyleLbl="fgImgPlace1" presStyleIdx="1" presStyleCnt="3" custLinFactNeighborY="-13704"/>
      <dgm:spPr>
        <a:blipFill>
          <a:blip xmlns:r="http://schemas.openxmlformats.org/officeDocument/2006/relationships" r:embed="rId2"/>
          <a:srcRect/>
          <a:stretch>
            <a:fillRect l="-5000" r="-5000"/>
          </a:stretch>
        </a:blipFill>
        <a:ln w="28575">
          <a:solidFill>
            <a:schemeClr val="bg1">
              <a:lumMod val="85000"/>
            </a:schemeClr>
          </a:solidFill>
        </a:ln>
      </dgm:spPr>
    </dgm:pt>
    <dgm:pt modelId="{6229164E-FFDC-4C4D-8CB3-D6FA39CCE8D3}" type="pres">
      <dgm:prSet presAssocID="{9869FCCD-CF1B-4BA1-A876-DC6BB35176A4}" presName="txShp" presStyleLbl="node1" presStyleIdx="1" presStyleCnt="3" custLinFactNeighborY="-13704">
        <dgm:presLayoutVars>
          <dgm:bulletEnabled val="1"/>
        </dgm:presLayoutVars>
      </dgm:prSet>
      <dgm:spPr/>
    </dgm:pt>
    <dgm:pt modelId="{8B34553D-84AA-4EAE-94FA-E267FE93A909}" type="pres">
      <dgm:prSet presAssocID="{12B75E15-2666-4A1E-B1B9-600A802E60E4}" presName="spacing" presStyleCnt="0"/>
      <dgm:spPr/>
    </dgm:pt>
    <dgm:pt modelId="{980BD669-DB5A-4609-BC54-186AF861E3E6}" type="pres">
      <dgm:prSet presAssocID="{F75470C8-3AB8-43AB-BE1F-4DF601E9A18A}" presName="composite" presStyleCnt="0"/>
      <dgm:spPr/>
    </dgm:pt>
    <dgm:pt modelId="{967DA9A1-BA7A-4FC2-85AC-85BC2222EDA8}" type="pres">
      <dgm:prSet presAssocID="{F75470C8-3AB8-43AB-BE1F-4DF601E9A18A}" presName="imgShp" presStyleLbl="fgImgPlace1" presStyleIdx="2" presStyleCnt="3" custLinFactNeighborX="721" custLinFactNeighborY="-22651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28575">
          <a:solidFill>
            <a:schemeClr val="bg1">
              <a:lumMod val="85000"/>
            </a:schemeClr>
          </a:solidFill>
        </a:ln>
      </dgm:spPr>
    </dgm:pt>
    <dgm:pt modelId="{63FCB62A-0070-4973-8185-D955F9F5BF95}" type="pres">
      <dgm:prSet presAssocID="{F75470C8-3AB8-43AB-BE1F-4DF601E9A18A}" presName="txShp" presStyleLbl="node1" presStyleIdx="2" presStyleCnt="3" custLinFactNeighborX="149" custLinFactNeighborY="-22651">
        <dgm:presLayoutVars>
          <dgm:bulletEnabled val="1"/>
        </dgm:presLayoutVars>
      </dgm:prSet>
      <dgm:spPr/>
    </dgm:pt>
  </dgm:ptLst>
  <dgm:cxnLst>
    <dgm:cxn modelId="{9077302B-B6F0-41AD-81BF-E8E6C754FC34}" srcId="{1B3B1D84-9000-4F9F-A9C4-A2B9DA78CE60}" destId="{9869FCCD-CF1B-4BA1-A876-DC6BB35176A4}" srcOrd="1" destOrd="0" parTransId="{35419524-C068-4084-82D9-217161E77312}" sibTransId="{12B75E15-2666-4A1E-B1B9-600A802E60E4}"/>
    <dgm:cxn modelId="{78668E50-EBD4-4604-8376-E949FBC5DC86}" srcId="{1B3B1D84-9000-4F9F-A9C4-A2B9DA78CE60}" destId="{F75470C8-3AB8-43AB-BE1F-4DF601E9A18A}" srcOrd="2" destOrd="0" parTransId="{DDEC8EB4-3931-4012-920F-85C66A8379F1}" sibTransId="{5CAEB99D-2345-4D86-B547-1F8610D668E9}"/>
    <dgm:cxn modelId="{36437D7D-6392-41DE-BCFC-8CDE9941EEAF}" type="presOf" srcId="{9869FCCD-CF1B-4BA1-A876-DC6BB35176A4}" destId="{6229164E-FFDC-4C4D-8CB3-D6FA39CCE8D3}" srcOrd="0" destOrd="0" presId="urn:microsoft.com/office/officeart/2005/8/layout/vList3"/>
    <dgm:cxn modelId="{E046A9AA-CDF1-4118-8C8F-4FEAF790CBD9}" type="presOf" srcId="{87DC4DDC-82AC-4EE5-815A-C4901F0919CE}" destId="{9E4ECE67-6F9A-4271-85FC-66D117AA4613}" srcOrd="0" destOrd="0" presId="urn:microsoft.com/office/officeart/2005/8/layout/vList3"/>
    <dgm:cxn modelId="{7BEE6EDF-9329-4DD3-8D64-7914A51F018A}" srcId="{1B3B1D84-9000-4F9F-A9C4-A2B9DA78CE60}" destId="{87DC4DDC-82AC-4EE5-815A-C4901F0919CE}" srcOrd="0" destOrd="0" parTransId="{BAED7C57-6C95-440A-8BE8-AF12ECEB8E7A}" sibTransId="{8E17C8F1-9484-4949-8EF2-8EF759AB7FB9}"/>
    <dgm:cxn modelId="{31D9D1E5-EAB1-4F59-BE64-40FEEA93C8D9}" type="presOf" srcId="{F75470C8-3AB8-43AB-BE1F-4DF601E9A18A}" destId="{63FCB62A-0070-4973-8185-D955F9F5BF95}" srcOrd="0" destOrd="0" presId="urn:microsoft.com/office/officeart/2005/8/layout/vList3"/>
    <dgm:cxn modelId="{AF2FEBFB-59C6-469E-9FA0-6FFD0DB4F007}" type="presOf" srcId="{1B3B1D84-9000-4F9F-A9C4-A2B9DA78CE60}" destId="{F7F67C57-5DAE-42A6-BFA6-4D5FAF74AD91}" srcOrd="0" destOrd="0" presId="urn:microsoft.com/office/officeart/2005/8/layout/vList3"/>
    <dgm:cxn modelId="{61F15BED-1A79-46F4-8A08-884C3A7E808E}" type="presParOf" srcId="{F7F67C57-5DAE-42A6-BFA6-4D5FAF74AD91}" destId="{3287D0EE-198A-48E4-AB30-35E21A6222D5}" srcOrd="0" destOrd="0" presId="urn:microsoft.com/office/officeart/2005/8/layout/vList3"/>
    <dgm:cxn modelId="{6B4DCD9A-4112-457C-A137-D2D8E94ADA62}" type="presParOf" srcId="{3287D0EE-198A-48E4-AB30-35E21A6222D5}" destId="{961C4CA2-2DF7-41F3-BF24-C73BFFE17727}" srcOrd="0" destOrd="0" presId="urn:microsoft.com/office/officeart/2005/8/layout/vList3"/>
    <dgm:cxn modelId="{0CC9C08E-B16B-4D0E-ACDA-AED591AB2203}" type="presParOf" srcId="{3287D0EE-198A-48E4-AB30-35E21A6222D5}" destId="{9E4ECE67-6F9A-4271-85FC-66D117AA4613}" srcOrd="1" destOrd="0" presId="urn:microsoft.com/office/officeart/2005/8/layout/vList3"/>
    <dgm:cxn modelId="{FD7A993B-4A7F-48BD-A666-152EB98FEBA0}" type="presParOf" srcId="{F7F67C57-5DAE-42A6-BFA6-4D5FAF74AD91}" destId="{365BC66F-B733-4F41-A307-D6B5339BBBD1}" srcOrd="1" destOrd="0" presId="urn:microsoft.com/office/officeart/2005/8/layout/vList3"/>
    <dgm:cxn modelId="{3E273DE0-F046-4AE1-BDDC-69FF86DDA1F1}" type="presParOf" srcId="{F7F67C57-5DAE-42A6-BFA6-4D5FAF74AD91}" destId="{AA995C2F-C741-4B51-A382-D37D9A2ECF64}" srcOrd="2" destOrd="0" presId="urn:microsoft.com/office/officeart/2005/8/layout/vList3"/>
    <dgm:cxn modelId="{7D04E250-2155-4363-9ED6-C8F385151FEC}" type="presParOf" srcId="{AA995C2F-C741-4B51-A382-D37D9A2ECF64}" destId="{A8DF2F3E-3E2C-4D1B-BFE3-24D01A04D53A}" srcOrd="0" destOrd="0" presId="urn:microsoft.com/office/officeart/2005/8/layout/vList3"/>
    <dgm:cxn modelId="{A8D28B18-F006-4B01-A6DA-35AD1079F6E2}" type="presParOf" srcId="{AA995C2F-C741-4B51-A382-D37D9A2ECF64}" destId="{6229164E-FFDC-4C4D-8CB3-D6FA39CCE8D3}" srcOrd="1" destOrd="0" presId="urn:microsoft.com/office/officeart/2005/8/layout/vList3"/>
    <dgm:cxn modelId="{ACD74350-0250-4081-845A-1352A1F13A36}" type="presParOf" srcId="{F7F67C57-5DAE-42A6-BFA6-4D5FAF74AD91}" destId="{8B34553D-84AA-4EAE-94FA-E267FE93A909}" srcOrd="3" destOrd="0" presId="urn:microsoft.com/office/officeart/2005/8/layout/vList3"/>
    <dgm:cxn modelId="{D108DB36-F88A-4EC8-91D6-0F9F15D55B0E}" type="presParOf" srcId="{F7F67C57-5DAE-42A6-BFA6-4D5FAF74AD91}" destId="{980BD669-DB5A-4609-BC54-186AF861E3E6}" srcOrd="4" destOrd="0" presId="urn:microsoft.com/office/officeart/2005/8/layout/vList3"/>
    <dgm:cxn modelId="{EC6059B0-C7F5-4326-A5AA-671D768828E1}" type="presParOf" srcId="{980BD669-DB5A-4609-BC54-186AF861E3E6}" destId="{967DA9A1-BA7A-4FC2-85AC-85BC2222EDA8}" srcOrd="0" destOrd="0" presId="urn:microsoft.com/office/officeart/2005/8/layout/vList3"/>
    <dgm:cxn modelId="{47134F1D-C6D2-4C1E-8238-457CF877FC51}" type="presParOf" srcId="{980BD669-DB5A-4609-BC54-186AF861E3E6}" destId="{63FCB62A-0070-4973-8185-D955F9F5BF9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3B1D84-9000-4F9F-A9C4-A2B9DA78CE6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87DC4DDC-82AC-4EE5-815A-C4901F0919CE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“Dent” in outcomes </a:t>
          </a:r>
        </a:p>
      </dgm:t>
    </dgm:pt>
    <dgm:pt modelId="{BAED7C57-6C95-440A-8BE8-AF12ECEB8E7A}" type="parTrans" cxnId="{7BEE6EDF-9329-4DD3-8D64-7914A51F018A}">
      <dgm:prSet/>
      <dgm:spPr/>
      <dgm:t>
        <a:bodyPr/>
        <a:lstStyle/>
        <a:p>
          <a:endParaRPr lang="en-US"/>
        </a:p>
      </dgm:t>
    </dgm:pt>
    <dgm:pt modelId="{8E17C8F1-9484-4949-8EF2-8EF759AB7FB9}" type="sibTrans" cxnId="{7BEE6EDF-9329-4DD3-8D64-7914A51F018A}">
      <dgm:prSet/>
      <dgm:spPr/>
      <dgm:t>
        <a:bodyPr/>
        <a:lstStyle/>
        <a:p>
          <a:endParaRPr lang="en-US"/>
        </a:p>
      </dgm:t>
    </dgm:pt>
    <dgm:pt modelId="{44D8FB55-5207-463B-852C-D4B43FDDBC05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Practical data tools</a:t>
          </a:r>
        </a:p>
      </dgm:t>
    </dgm:pt>
    <dgm:pt modelId="{8434B98D-3D1F-4218-86E4-9B5B6DEC93DD}" type="parTrans" cxnId="{2E1A75FA-C71C-424E-A840-AF6C392B5617}">
      <dgm:prSet/>
      <dgm:spPr/>
      <dgm:t>
        <a:bodyPr/>
        <a:lstStyle/>
        <a:p>
          <a:endParaRPr lang="en-US"/>
        </a:p>
      </dgm:t>
    </dgm:pt>
    <dgm:pt modelId="{EF2138C3-DD49-4FA0-9AD6-7D8C33840EC7}" type="sibTrans" cxnId="{2E1A75FA-C71C-424E-A840-AF6C392B5617}">
      <dgm:prSet/>
      <dgm:spPr/>
      <dgm:t>
        <a:bodyPr/>
        <a:lstStyle/>
        <a:p>
          <a:endParaRPr lang="en-US"/>
        </a:p>
      </dgm:t>
    </dgm:pt>
    <dgm:pt modelId="{F7F67C57-5DAE-42A6-BFA6-4D5FAF74AD91}" type="pres">
      <dgm:prSet presAssocID="{1B3B1D84-9000-4F9F-A9C4-A2B9DA78CE60}" presName="linearFlow" presStyleCnt="0">
        <dgm:presLayoutVars>
          <dgm:dir/>
          <dgm:resizeHandles val="exact"/>
        </dgm:presLayoutVars>
      </dgm:prSet>
      <dgm:spPr/>
    </dgm:pt>
    <dgm:pt modelId="{3287D0EE-198A-48E4-AB30-35E21A6222D5}" type="pres">
      <dgm:prSet presAssocID="{87DC4DDC-82AC-4EE5-815A-C4901F0919CE}" presName="composite" presStyleCnt="0"/>
      <dgm:spPr/>
    </dgm:pt>
    <dgm:pt modelId="{961C4CA2-2DF7-41F3-BF24-C73BFFE17727}" type="pres">
      <dgm:prSet presAssocID="{87DC4DDC-82AC-4EE5-815A-C4901F0919CE}" presName="imgShp" presStyleLbl="fgImgPlace1" presStyleIdx="0" presStyleCnt="2"/>
      <dgm:spPr>
        <a:blipFill>
          <a:blip xmlns:r="http://schemas.openxmlformats.org/officeDocument/2006/relationships" r:embed="rId1"/>
          <a:srcRect/>
          <a:stretch>
            <a:fillRect t="-2000" b="-2000"/>
          </a:stretch>
        </a:blipFill>
        <a:ln w="28575">
          <a:solidFill>
            <a:schemeClr val="bg1">
              <a:lumMod val="85000"/>
            </a:schemeClr>
          </a:solidFill>
        </a:ln>
      </dgm:spPr>
    </dgm:pt>
    <dgm:pt modelId="{9E4ECE67-6F9A-4271-85FC-66D117AA4613}" type="pres">
      <dgm:prSet presAssocID="{87DC4DDC-82AC-4EE5-815A-C4901F0919CE}" presName="txShp" presStyleLbl="node1" presStyleIdx="0" presStyleCnt="2">
        <dgm:presLayoutVars>
          <dgm:bulletEnabled val="1"/>
        </dgm:presLayoutVars>
      </dgm:prSet>
      <dgm:spPr/>
    </dgm:pt>
    <dgm:pt modelId="{365BC66F-B733-4F41-A307-D6B5339BBBD1}" type="pres">
      <dgm:prSet presAssocID="{8E17C8F1-9484-4949-8EF2-8EF759AB7FB9}" presName="spacing" presStyleCnt="0"/>
      <dgm:spPr/>
    </dgm:pt>
    <dgm:pt modelId="{4ADADF0A-ADC1-4F01-86D0-DA1E0E1D75FA}" type="pres">
      <dgm:prSet presAssocID="{44D8FB55-5207-463B-852C-D4B43FDDBC05}" presName="composite" presStyleCnt="0"/>
      <dgm:spPr/>
    </dgm:pt>
    <dgm:pt modelId="{7D1F940A-A908-49EF-A188-B1DBE30EA0B7}" type="pres">
      <dgm:prSet presAssocID="{44D8FB55-5207-463B-852C-D4B43FDDBC05}" presName="imgShp" presStyleLbl="fgImgPlace1" presStyleIdx="1" presStyleCnt="2" custLinFactNeighborY="-2511"/>
      <dgm:spPr>
        <a:blipFill>
          <a:blip xmlns:r="http://schemas.openxmlformats.org/officeDocument/2006/relationships" r:embed="rId2"/>
          <a:srcRect/>
          <a:stretch>
            <a:fillRect l="-9000" r="-9000"/>
          </a:stretch>
        </a:blipFill>
        <a:ln w="28575">
          <a:solidFill>
            <a:schemeClr val="bg1">
              <a:lumMod val="85000"/>
            </a:schemeClr>
          </a:solidFill>
        </a:ln>
      </dgm:spPr>
    </dgm:pt>
    <dgm:pt modelId="{4FC16DD7-08F5-4FC6-A75F-B83AE7DA2B06}" type="pres">
      <dgm:prSet presAssocID="{44D8FB55-5207-463B-852C-D4B43FDDBC05}" presName="txShp" presStyleLbl="node1" presStyleIdx="1" presStyleCnt="2" custLinFactNeighborY="-2511">
        <dgm:presLayoutVars>
          <dgm:bulletEnabled val="1"/>
        </dgm:presLayoutVars>
      </dgm:prSet>
      <dgm:spPr/>
    </dgm:pt>
  </dgm:ptLst>
  <dgm:cxnLst>
    <dgm:cxn modelId="{E046A9AA-CDF1-4118-8C8F-4FEAF790CBD9}" type="presOf" srcId="{87DC4DDC-82AC-4EE5-815A-C4901F0919CE}" destId="{9E4ECE67-6F9A-4271-85FC-66D117AA4613}" srcOrd="0" destOrd="0" presId="urn:microsoft.com/office/officeart/2005/8/layout/vList3"/>
    <dgm:cxn modelId="{504E1AAD-D727-4B67-8218-3BA8E71A20A8}" type="presOf" srcId="{44D8FB55-5207-463B-852C-D4B43FDDBC05}" destId="{4FC16DD7-08F5-4FC6-A75F-B83AE7DA2B06}" srcOrd="0" destOrd="0" presId="urn:microsoft.com/office/officeart/2005/8/layout/vList3"/>
    <dgm:cxn modelId="{7BEE6EDF-9329-4DD3-8D64-7914A51F018A}" srcId="{1B3B1D84-9000-4F9F-A9C4-A2B9DA78CE60}" destId="{87DC4DDC-82AC-4EE5-815A-C4901F0919CE}" srcOrd="0" destOrd="0" parTransId="{BAED7C57-6C95-440A-8BE8-AF12ECEB8E7A}" sibTransId="{8E17C8F1-9484-4949-8EF2-8EF759AB7FB9}"/>
    <dgm:cxn modelId="{2E1A75FA-C71C-424E-A840-AF6C392B5617}" srcId="{1B3B1D84-9000-4F9F-A9C4-A2B9DA78CE60}" destId="{44D8FB55-5207-463B-852C-D4B43FDDBC05}" srcOrd="1" destOrd="0" parTransId="{8434B98D-3D1F-4218-86E4-9B5B6DEC93DD}" sibTransId="{EF2138C3-DD49-4FA0-9AD6-7D8C33840EC7}"/>
    <dgm:cxn modelId="{AF2FEBFB-59C6-469E-9FA0-6FFD0DB4F007}" type="presOf" srcId="{1B3B1D84-9000-4F9F-A9C4-A2B9DA78CE60}" destId="{F7F67C57-5DAE-42A6-BFA6-4D5FAF74AD91}" srcOrd="0" destOrd="0" presId="urn:microsoft.com/office/officeart/2005/8/layout/vList3"/>
    <dgm:cxn modelId="{61F15BED-1A79-46F4-8A08-884C3A7E808E}" type="presParOf" srcId="{F7F67C57-5DAE-42A6-BFA6-4D5FAF74AD91}" destId="{3287D0EE-198A-48E4-AB30-35E21A6222D5}" srcOrd="0" destOrd="0" presId="urn:microsoft.com/office/officeart/2005/8/layout/vList3"/>
    <dgm:cxn modelId="{6B4DCD9A-4112-457C-A137-D2D8E94ADA62}" type="presParOf" srcId="{3287D0EE-198A-48E4-AB30-35E21A6222D5}" destId="{961C4CA2-2DF7-41F3-BF24-C73BFFE17727}" srcOrd="0" destOrd="0" presId="urn:microsoft.com/office/officeart/2005/8/layout/vList3"/>
    <dgm:cxn modelId="{0CC9C08E-B16B-4D0E-ACDA-AED591AB2203}" type="presParOf" srcId="{3287D0EE-198A-48E4-AB30-35E21A6222D5}" destId="{9E4ECE67-6F9A-4271-85FC-66D117AA4613}" srcOrd="1" destOrd="0" presId="urn:microsoft.com/office/officeart/2005/8/layout/vList3"/>
    <dgm:cxn modelId="{FD7A993B-4A7F-48BD-A666-152EB98FEBA0}" type="presParOf" srcId="{F7F67C57-5DAE-42A6-BFA6-4D5FAF74AD91}" destId="{365BC66F-B733-4F41-A307-D6B5339BBBD1}" srcOrd="1" destOrd="0" presId="urn:microsoft.com/office/officeart/2005/8/layout/vList3"/>
    <dgm:cxn modelId="{97182557-78C9-46EB-B600-4C48AA367D0B}" type="presParOf" srcId="{F7F67C57-5DAE-42A6-BFA6-4D5FAF74AD91}" destId="{4ADADF0A-ADC1-4F01-86D0-DA1E0E1D75FA}" srcOrd="2" destOrd="0" presId="urn:microsoft.com/office/officeart/2005/8/layout/vList3"/>
    <dgm:cxn modelId="{AFD4BC70-4886-4E8E-8A81-35A328BE8C40}" type="presParOf" srcId="{4ADADF0A-ADC1-4F01-86D0-DA1E0E1D75FA}" destId="{7D1F940A-A908-49EF-A188-B1DBE30EA0B7}" srcOrd="0" destOrd="0" presId="urn:microsoft.com/office/officeart/2005/8/layout/vList3"/>
    <dgm:cxn modelId="{BECCE94B-063F-4BCB-B7AF-0E34921B6072}" type="presParOf" srcId="{4ADADF0A-ADC1-4F01-86D0-DA1E0E1D75FA}" destId="{4FC16DD7-08F5-4FC6-A75F-B83AE7DA2B0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3B1D84-9000-4F9F-A9C4-A2B9DA78CE6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9869FCCD-CF1B-4BA1-A876-DC6BB35176A4}">
      <dgm:prSet phldrT="[Text]"/>
      <dgm:spPr>
        <a:solidFill>
          <a:schemeClr val="tx2"/>
        </a:solidFill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Created opportunities for trainees from less well-resourced institutions</a:t>
          </a:r>
        </a:p>
      </dgm:t>
    </dgm:pt>
    <dgm:pt modelId="{35419524-C068-4084-82D9-217161E77312}" type="parTrans" cxnId="{9077302B-B6F0-41AD-81BF-E8E6C754FC34}">
      <dgm:prSet/>
      <dgm:spPr/>
      <dgm:t>
        <a:bodyPr/>
        <a:lstStyle/>
        <a:p>
          <a:endParaRPr lang="en-US"/>
        </a:p>
      </dgm:t>
    </dgm:pt>
    <dgm:pt modelId="{12B75E15-2666-4A1E-B1B9-600A802E60E4}" type="sibTrans" cxnId="{9077302B-B6F0-41AD-81BF-E8E6C754FC34}">
      <dgm:prSet/>
      <dgm:spPr/>
      <dgm:t>
        <a:bodyPr/>
        <a:lstStyle/>
        <a:p>
          <a:endParaRPr lang="en-US"/>
        </a:p>
      </dgm:t>
    </dgm:pt>
    <dgm:pt modelId="{87DC4DDC-82AC-4EE5-815A-C4901F0919CE}">
      <dgm:prSet phldrT="[Text]"/>
      <dgm:spPr>
        <a:solidFill>
          <a:schemeClr val="tx2"/>
        </a:solidFill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Supported trainees by varied mechanisms</a:t>
          </a:r>
        </a:p>
      </dgm:t>
    </dgm:pt>
    <dgm:pt modelId="{8E17C8F1-9484-4949-8EF2-8EF759AB7FB9}" type="sibTrans" cxnId="{7BEE6EDF-9329-4DD3-8D64-7914A51F018A}">
      <dgm:prSet/>
      <dgm:spPr/>
      <dgm:t>
        <a:bodyPr/>
        <a:lstStyle/>
        <a:p>
          <a:endParaRPr lang="en-US"/>
        </a:p>
      </dgm:t>
    </dgm:pt>
    <dgm:pt modelId="{BAED7C57-6C95-440A-8BE8-AF12ECEB8E7A}" type="parTrans" cxnId="{7BEE6EDF-9329-4DD3-8D64-7914A51F018A}">
      <dgm:prSet/>
      <dgm:spPr/>
      <dgm:t>
        <a:bodyPr/>
        <a:lstStyle/>
        <a:p>
          <a:endParaRPr lang="en-US"/>
        </a:p>
      </dgm:t>
    </dgm:pt>
    <dgm:pt modelId="{F7F67C57-5DAE-42A6-BFA6-4D5FAF74AD91}" type="pres">
      <dgm:prSet presAssocID="{1B3B1D84-9000-4F9F-A9C4-A2B9DA78CE60}" presName="linearFlow" presStyleCnt="0">
        <dgm:presLayoutVars>
          <dgm:dir/>
          <dgm:resizeHandles val="exact"/>
        </dgm:presLayoutVars>
      </dgm:prSet>
      <dgm:spPr/>
    </dgm:pt>
    <dgm:pt modelId="{3287D0EE-198A-48E4-AB30-35E21A6222D5}" type="pres">
      <dgm:prSet presAssocID="{87DC4DDC-82AC-4EE5-815A-C4901F0919CE}" presName="composite" presStyleCnt="0"/>
      <dgm:spPr/>
    </dgm:pt>
    <dgm:pt modelId="{961C4CA2-2DF7-41F3-BF24-C73BFFE17727}" type="pres">
      <dgm:prSet presAssocID="{87DC4DDC-82AC-4EE5-815A-C4901F0919CE}" presName="imgShp" presStyleLbl="fgImgPlac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28575">
          <a:solidFill>
            <a:schemeClr val="bg1">
              <a:lumMod val="85000"/>
            </a:schemeClr>
          </a:solidFill>
        </a:ln>
      </dgm:spPr>
    </dgm:pt>
    <dgm:pt modelId="{9E4ECE67-6F9A-4271-85FC-66D117AA4613}" type="pres">
      <dgm:prSet presAssocID="{87DC4DDC-82AC-4EE5-815A-C4901F0919CE}" presName="txShp" presStyleLbl="node1" presStyleIdx="0" presStyleCnt="2">
        <dgm:presLayoutVars>
          <dgm:bulletEnabled val="1"/>
        </dgm:presLayoutVars>
      </dgm:prSet>
      <dgm:spPr/>
    </dgm:pt>
    <dgm:pt modelId="{365BC66F-B733-4F41-A307-D6B5339BBBD1}" type="pres">
      <dgm:prSet presAssocID="{8E17C8F1-9484-4949-8EF2-8EF759AB7FB9}" presName="spacing" presStyleCnt="0"/>
      <dgm:spPr/>
    </dgm:pt>
    <dgm:pt modelId="{AA995C2F-C741-4B51-A382-D37D9A2ECF64}" type="pres">
      <dgm:prSet presAssocID="{9869FCCD-CF1B-4BA1-A876-DC6BB35176A4}" presName="composite" presStyleCnt="0"/>
      <dgm:spPr/>
    </dgm:pt>
    <dgm:pt modelId="{A8DF2F3E-3E2C-4D1B-BFE3-24D01A04D53A}" type="pres">
      <dgm:prSet presAssocID="{9869FCCD-CF1B-4BA1-A876-DC6BB35176A4}" presName="imgShp" presStyleLbl="fgImgPlace1" presStyleIdx="1" presStyleCnt="2"/>
      <dgm:spPr>
        <a:blipFill>
          <a:blip xmlns:r="http://schemas.openxmlformats.org/officeDocument/2006/relationships" r:embed="rId2"/>
          <a:srcRect/>
          <a:stretch>
            <a:fillRect l="-2000" r="-2000"/>
          </a:stretch>
        </a:blipFill>
        <a:ln w="28575">
          <a:solidFill>
            <a:schemeClr val="bg1">
              <a:lumMod val="85000"/>
            </a:schemeClr>
          </a:solidFill>
        </a:ln>
      </dgm:spPr>
    </dgm:pt>
    <dgm:pt modelId="{6229164E-FFDC-4C4D-8CB3-D6FA39CCE8D3}" type="pres">
      <dgm:prSet presAssocID="{9869FCCD-CF1B-4BA1-A876-DC6BB35176A4}" presName="txShp" presStyleLbl="node1" presStyleIdx="1" presStyleCnt="2">
        <dgm:presLayoutVars>
          <dgm:bulletEnabled val="1"/>
        </dgm:presLayoutVars>
      </dgm:prSet>
      <dgm:spPr/>
    </dgm:pt>
  </dgm:ptLst>
  <dgm:cxnLst>
    <dgm:cxn modelId="{9077302B-B6F0-41AD-81BF-E8E6C754FC34}" srcId="{1B3B1D84-9000-4F9F-A9C4-A2B9DA78CE60}" destId="{9869FCCD-CF1B-4BA1-A876-DC6BB35176A4}" srcOrd="1" destOrd="0" parTransId="{35419524-C068-4084-82D9-217161E77312}" sibTransId="{12B75E15-2666-4A1E-B1B9-600A802E60E4}"/>
    <dgm:cxn modelId="{36437D7D-6392-41DE-BCFC-8CDE9941EEAF}" type="presOf" srcId="{9869FCCD-CF1B-4BA1-A876-DC6BB35176A4}" destId="{6229164E-FFDC-4C4D-8CB3-D6FA39CCE8D3}" srcOrd="0" destOrd="0" presId="urn:microsoft.com/office/officeart/2005/8/layout/vList3"/>
    <dgm:cxn modelId="{E046A9AA-CDF1-4118-8C8F-4FEAF790CBD9}" type="presOf" srcId="{87DC4DDC-82AC-4EE5-815A-C4901F0919CE}" destId="{9E4ECE67-6F9A-4271-85FC-66D117AA4613}" srcOrd="0" destOrd="0" presId="urn:microsoft.com/office/officeart/2005/8/layout/vList3"/>
    <dgm:cxn modelId="{7BEE6EDF-9329-4DD3-8D64-7914A51F018A}" srcId="{1B3B1D84-9000-4F9F-A9C4-A2B9DA78CE60}" destId="{87DC4DDC-82AC-4EE5-815A-C4901F0919CE}" srcOrd="0" destOrd="0" parTransId="{BAED7C57-6C95-440A-8BE8-AF12ECEB8E7A}" sibTransId="{8E17C8F1-9484-4949-8EF2-8EF759AB7FB9}"/>
    <dgm:cxn modelId="{AF2FEBFB-59C6-469E-9FA0-6FFD0DB4F007}" type="presOf" srcId="{1B3B1D84-9000-4F9F-A9C4-A2B9DA78CE60}" destId="{F7F67C57-5DAE-42A6-BFA6-4D5FAF74AD91}" srcOrd="0" destOrd="0" presId="urn:microsoft.com/office/officeart/2005/8/layout/vList3"/>
    <dgm:cxn modelId="{61F15BED-1A79-46F4-8A08-884C3A7E808E}" type="presParOf" srcId="{F7F67C57-5DAE-42A6-BFA6-4D5FAF74AD91}" destId="{3287D0EE-198A-48E4-AB30-35E21A6222D5}" srcOrd="0" destOrd="0" presId="urn:microsoft.com/office/officeart/2005/8/layout/vList3"/>
    <dgm:cxn modelId="{6B4DCD9A-4112-457C-A137-D2D8E94ADA62}" type="presParOf" srcId="{3287D0EE-198A-48E4-AB30-35E21A6222D5}" destId="{961C4CA2-2DF7-41F3-BF24-C73BFFE17727}" srcOrd="0" destOrd="0" presId="urn:microsoft.com/office/officeart/2005/8/layout/vList3"/>
    <dgm:cxn modelId="{0CC9C08E-B16B-4D0E-ACDA-AED591AB2203}" type="presParOf" srcId="{3287D0EE-198A-48E4-AB30-35E21A6222D5}" destId="{9E4ECE67-6F9A-4271-85FC-66D117AA4613}" srcOrd="1" destOrd="0" presId="urn:microsoft.com/office/officeart/2005/8/layout/vList3"/>
    <dgm:cxn modelId="{FD7A993B-4A7F-48BD-A666-152EB98FEBA0}" type="presParOf" srcId="{F7F67C57-5DAE-42A6-BFA6-4D5FAF74AD91}" destId="{365BC66F-B733-4F41-A307-D6B5339BBBD1}" srcOrd="1" destOrd="0" presId="urn:microsoft.com/office/officeart/2005/8/layout/vList3"/>
    <dgm:cxn modelId="{3E273DE0-F046-4AE1-BDDC-69FF86DDA1F1}" type="presParOf" srcId="{F7F67C57-5DAE-42A6-BFA6-4D5FAF74AD91}" destId="{AA995C2F-C741-4B51-A382-D37D9A2ECF64}" srcOrd="2" destOrd="0" presId="urn:microsoft.com/office/officeart/2005/8/layout/vList3"/>
    <dgm:cxn modelId="{7D04E250-2155-4363-9ED6-C8F385151FEC}" type="presParOf" srcId="{AA995C2F-C741-4B51-A382-D37D9A2ECF64}" destId="{A8DF2F3E-3E2C-4D1B-BFE3-24D01A04D53A}" srcOrd="0" destOrd="0" presId="urn:microsoft.com/office/officeart/2005/8/layout/vList3"/>
    <dgm:cxn modelId="{A8D28B18-F006-4B01-A6DA-35AD1079F6E2}" type="presParOf" srcId="{AA995C2F-C741-4B51-A382-D37D9A2ECF64}" destId="{6229164E-FFDC-4C4D-8CB3-D6FA39CCE8D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B3B1D84-9000-4F9F-A9C4-A2B9DA78CE6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9869FCCD-CF1B-4BA1-A876-DC6BB35176A4}">
      <dgm:prSet phldrT="[Text]"/>
      <dgm:spPr>
        <a:solidFill>
          <a:schemeClr val="tx2"/>
        </a:solidFill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Created a community/network for trainees</a:t>
          </a:r>
        </a:p>
      </dgm:t>
    </dgm:pt>
    <dgm:pt modelId="{35419524-C068-4084-82D9-217161E77312}" type="parTrans" cxnId="{9077302B-B6F0-41AD-81BF-E8E6C754FC34}">
      <dgm:prSet/>
      <dgm:spPr/>
      <dgm:t>
        <a:bodyPr/>
        <a:lstStyle/>
        <a:p>
          <a:endParaRPr lang="en-US"/>
        </a:p>
      </dgm:t>
    </dgm:pt>
    <dgm:pt modelId="{12B75E15-2666-4A1E-B1B9-600A802E60E4}" type="sibTrans" cxnId="{9077302B-B6F0-41AD-81BF-E8E6C754FC34}">
      <dgm:prSet/>
      <dgm:spPr/>
      <dgm:t>
        <a:bodyPr/>
        <a:lstStyle/>
        <a:p>
          <a:endParaRPr lang="en-US"/>
        </a:p>
      </dgm:t>
    </dgm:pt>
    <dgm:pt modelId="{87DC4DDC-82AC-4EE5-815A-C4901F0919CE}">
      <dgm:prSet phldrT="[Text]"/>
      <dgm:spPr>
        <a:solidFill>
          <a:schemeClr val="tx2"/>
        </a:solidFill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Provided training through varied modalities</a:t>
          </a:r>
        </a:p>
      </dgm:t>
    </dgm:pt>
    <dgm:pt modelId="{8E17C8F1-9484-4949-8EF2-8EF759AB7FB9}" type="sibTrans" cxnId="{7BEE6EDF-9329-4DD3-8D64-7914A51F018A}">
      <dgm:prSet/>
      <dgm:spPr/>
      <dgm:t>
        <a:bodyPr/>
        <a:lstStyle/>
        <a:p>
          <a:endParaRPr lang="en-US"/>
        </a:p>
      </dgm:t>
    </dgm:pt>
    <dgm:pt modelId="{BAED7C57-6C95-440A-8BE8-AF12ECEB8E7A}" type="parTrans" cxnId="{7BEE6EDF-9329-4DD3-8D64-7914A51F018A}">
      <dgm:prSet/>
      <dgm:spPr/>
      <dgm:t>
        <a:bodyPr/>
        <a:lstStyle/>
        <a:p>
          <a:endParaRPr lang="en-US"/>
        </a:p>
      </dgm:t>
    </dgm:pt>
    <dgm:pt modelId="{F7F67C57-5DAE-42A6-BFA6-4D5FAF74AD91}" type="pres">
      <dgm:prSet presAssocID="{1B3B1D84-9000-4F9F-A9C4-A2B9DA78CE60}" presName="linearFlow" presStyleCnt="0">
        <dgm:presLayoutVars>
          <dgm:dir/>
          <dgm:resizeHandles val="exact"/>
        </dgm:presLayoutVars>
      </dgm:prSet>
      <dgm:spPr/>
    </dgm:pt>
    <dgm:pt modelId="{3287D0EE-198A-48E4-AB30-35E21A6222D5}" type="pres">
      <dgm:prSet presAssocID="{87DC4DDC-82AC-4EE5-815A-C4901F0919CE}" presName="composite" presStyleCnt="0"/>
      <dgm:spPr/>
    </dgm:pt>
    <dgm:pt modelId="{961C4CA2-2DF7-41F3-BF24-C73BFFE17727}" type="pres">
      <dgm:prSet presAssocID="{87DC4DDC-82AC-4EE5-815A-C4901F0919CE}" presName="imgShp" presStyleLbl="fgImgPlac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28575">
          <a:solidFill>
            <a:schemeClr val="bg1">
              <a:lumMod val="85000"/>
            </a:schemeClr>
          </a:solidFill>
        </a:ln>
      </dgm:spPr>
    </dgm:pt>
    <dgm:pt modelId="{9E4ECE67-6F9A-4271-85FC-66D117AA4613}" type="pres">
      <dgm:prSet presAssocID="{87DC4DDC-82AC-4EE5-815A-C4901F0919CE}" presName="txShp" presStyleLbl="node1" presStyleIdx="0" presStyleCnt="2">
        <dgm:presLayoutVars>
          <dgm:bulletEnabled val="1"/>
        </dgm:presLayoutVars>
      </dgm:prSet>
      <dgm:spPr/>
    </dgm:pt>
    <dgm:pt modelId="{365BC66F-B733-4F41-A307-D6B5339BBBD1}" type="pres">
      <dgm:prSet presAssocID="{8E17C8F1-9484-4949-8EF2-8EF759AB7FB9}" presName="spacing" presStyleCnt="0"/>
      <dgm:spPr/>
    </dgm:pt>
    <dgm:pt modelId="{AA995C2F-C741-4B51-A382-D37D9A2ECF64}" type="pres">
      <dgm:prSet presAssocID="{9869FCCD-CF1B-4BA1-A876-DC6BB35176A4}" presName="composite" presStyleCnt="0"/>
      <dgm:spPr/>
    </dgm:pt>
    <dgm:pt modelId="{A8DF2F3E-3E2C-4D1B-BFE3-24D01A04D53A}" type="pres">
      <dgm:prSet presAssocID="{9869FCCD-CF1B-4BA1-A876-DC6BB35176A4}" presName="imgShp" presStyleLbl="fgImgPlace1" presStyleIdx="1" presStyleCnt="2"/>
      <dgm:spPr>
        <a:blipFill>
          <a:blip xmlns:r="http://schemas.openxmlformats.org/officeDocument/2006/relationships" r:embed="rId2"/>
          <a:srcRect/>
          <a:stretch>
            <a:fillRect l="-3000" r="-3000"/>
          </a:stretch>
        </a:blipFill>
        <a:ln w="28575">
          <a:solidFill>
            <a:schemeClr val="bg1">
              <a:lumMod val="85000"/>
            </a:schemeClr>
          </a:solidFill>
        </a:ln>
      </dgm:spPr>
    </dgm:pt>
    <dgm:pt modelId="{6229164E-FFDC-4C4D-8CB3-D6FA39CCE8D3}" type="pres">
      <dgm:prSet presAssocID="{9869FCCD-CF1B-4BA1-A876-DC6BB35176A4}" presName="txShp" presStyleLbl="node1" presStyleIdx="1" presStyleCnt="2">
        <dgm:presLayoutVars>
          <dgm:bulletEnabled val="1"/>
        </dgm:presLayoutVars>
      </dgm:prSet>
      <dgm:spPr/>
    </dgm:pt>
  </dgm:ptLst>
  <dgm:cxnLst>
    <dgm:cxn modelId="{9077302B-B6F0-41AD-81BF-E8E6C754FC34}" srcId="{1B3B1D84-9000-4F9F-A9C4-A2B9DA78CE60}" destId="{9869FCCD-CF1B-4BA1-A876-DC6BB35176A4}" srcOrd="1" destOrd="0" parTransId="{35419524-C068-4084-82D9-217161E77312}" sibTransId="{12B75E15-2666-4A1E-B1B9-600A802E60E4}"/>
    <dgm:cxn modelId="{36437D7D-6392-41DE-BCFC-8CDE9941EEAF}" type="presOf" srcId="{9869FCCD-CF1B-4BA1-A876-DC6BB35176A4}" destId="{6229164E-FFDC-4C4D-8CB3-D6FA39CCE8D3}" srcOrd="0" destOrd="0" presId="urn:microsoft.com/office/officeart/2005/8/layout/vList3"/>
    <dgm:cxn modelId="{E046A9AA-CDF1-4118-8C8F-4FEAF790CBD9}" type="presOf" srcId="{87DC4DDC-82AC-4EE5-815A-C4901F0919CE}" destId="{9E4ECE67-6F9A-4271-85FC-66D117AA4613}" srcOrd="0" destOrd="0" presId="urn:microsoft.com/office/officeart/2005/8/layout/vList3"/>
    <dgm:cxn modelId="{7BEE6EDF-9329-4DD3-8D64-7914A51F018A}" srcId="{1B3B1D84-9000-4F9F-A9C4-A2B9DA78CE60}" destId="{87DC4DDC-82AC-4EE5-815A-C4901F0919CE}" srcOrd="0" destOrd="0" parTransId="{BAED7C57-6C95-440A-8BE8-AF12ECEB8E7A}" sibTransId="{8E17C8F1-9484-4949-8EF2-8EF759AB7FB9}"/>
    <dgm:cxn modelId="{AF2FEBFB-59C6-469E-9FA0-6FFD0DB4F007}" type="presOf" srcId="{1B3B1D84-9000-4F9F-A9C4-A2B9DA78CE60}" destId="{F7F67C57-5DAE-42A6-BFA6-4D5FAF74AD91}" srcOrd="0" destOrd="0" presId="urn:microsoft.com/office/officeart/2005/8/layout/vList3"/>
    <dgm:cxn modelId="{61F15BED-1A79-46F4-8A08-884C3A7E808E}" type="presParOf" srcId="{F7F67C57-5DAE-42A6-BFA6-4D5FAF74AD91}" destId="{3287D0EE-198A-48E4-AB30-35E21A6222D5}" srcOrd="0" destOrd="0" presId="urn:microsoft.com/office/officeart/2005/8/layout/vList3"/>
    <dgm:cxn modelId="{6B4DCD9A-4112-457C-A137-D2D8E94ADA62}" type="presParOf" srcId="{3287D0EE-198A-48E4-AB30-35E21A6222D5}" destId="{961C4CA2-2DF7-41F3-BF24-C73BFFE17727}" srcOrd="0" destOrd="0" presId="urn:microsoft.com/office/officeart/2005/8/layout/vList3"/>
    <dgm:cxn modelId="{0CC9C08E-B16B-4D0E-ACDA-AED591AB2203}" type="presParOf" srcId="{3287D0EE-198A-48E4-AB30-35E21A6222D5}" destId="{9E4ECE67-6F9A-4271-85FC-66D117AA4613}" srcOrd="1" destOrd="0" presId="urn:microsoft.com/office/officeart/2005/8/layout/vList3"/>
    <dgm:cxn modelId="{FD7A993B-4A7F-48BD-A666-152EB98FEBA0}" type="presParOf" srcId="{F7F67C57-5DAE-42A6-BFA6-4D5FAF74AD91}" destId="{365BC66F-B733-4F41-A307-D6B5339BBBD1}" srcOrd="1" destOrd="0" presId="urn:microsoft.com/office/officeart/2005/8/layout/vList3"/>
    <dgm:cxn modelId="{3E273DE0-F046-4AE1-BDDC-69FF86DDA1F1}" type="presParOf" srcId="{F7F67C57-5DAE-42A6-BFA6-4D5FAF74AD91}" destId="{AA995C2F-C741-4B51-A382-D37D9A2ECF64}" srcOrd="2" destOrd="0" presId="urn:microsoft.com/office/officeart/2005/8/layout/vList3"/>
    <dgm:cxn modelId="{7D04E250-2155-4363-9ED6-C8F385151FEC}" type="presParOf" srcId="{AA995C2F-C741-4B51-A382-D37D9A2ECF64}" destId="{A8DF2F3E-3E2C-4D1B-BFE3-24D01A04D53A}" srcOrd="0" destOrd="0" presId="urn:microsoft.com/office/officeart/2005/8/layout/vList3"/>
    <dgm:cxn modelId="{A8D28B18-F006-4B01-A6DA-35AD1079F6E2}" type="presParOf" srcId="{AA995C2F-C741-4B51-A382-D37D9A2ECF64}" destId="{6229164E-FFDC-4C4D-8CB3-D6FA39CCE8D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4ECE67-6F9A-4271-85FC-66D117AA4613}">
      <dsp:nvSpPr>
        <dsp:cNvPr id="0" name=""/>
        <dsp:cNvSpPr/>
      </dsp:nvSpPr>
      <dsp:spPr>
        <a:xfrm rot="10800000">
          <a:off x="1735733" y="408"/>
          <a:ext cx="5774555" cy="1124959"/>
        </a:xfrm>
        <a:prstGeom prst="homePlat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076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Integrating health equity in ePCTs</a:t>
          </a:r>
        </a:p>
      </dsp:txBody>
      <dsp:txXfrm rot="10800000">
        <a:off x="2016973" y="408"/>
        <a:ext cx="5493315" cy="1124959"/>
      </dsp:txXfrm>
    </dsp:sp>
    <dsp:sp modelId="{961C4CA2-2DF7-41F3-BF24-C73BFFE17727}">
      <dsp:nvSpPr>
        <dsp:cNvPr id="0" name=""/>
        <dsp:cNvSpPr/>
      </dsp:nvSpPr>
      <dsp:spPr>
        <a:xfrm>
          <a:off x="1173253" y="408"/>
          <a:ext cx="1124959" cy="1124959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2000" r="-2000"/>
          </a:stretch>
        </a:blipFill>
        <a:ln w="28575" cap="flat" cmpd="sng" algn="ctr">
          <a:solidFill>
            <a:schemeClr val="bg1">
              <a:lumMod val="8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29164E-FFDC-4C4D-8CB3-D6FA39CCE8D3}">
      <dsp:nvSpPr>
        <dsp:cNvPr id="0" name=""/>
        <dsp:cNvSpPr/>
      </dsp:nvSpPr>
      <dsp:spPr>
        <a:xfrm rot="10800000">
          <a:off x="1735733" y="1307012"/>
          <a:ext cx="5774555" cy="1124959"/>
        </a:xfrm>
        <a:prstGeom prst="homePlat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076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Identifying PLWD from health care generated data</a:t>
          </a:r>
        </a:p>
      </dsp:txBody>
      <dsp:txXfrm rot="10800000">
        <a:off x="2016973" y="1307012"/>
        <a:ext cx="5493315" cy="1124959"/>
      </dsp:txXfrm>
    </dsp:sp>
    <dsp:sp modelId="{A8DF2F3E-3E2C-4D1B-BFE3-24D01A04D53A}">
      <dsp:nvSpPr>
        <dsp:cNvPr id="0" name=""/>
        <dsp:cNvSpPr/>
      </dsp:nvSpPr>
      <dsp:spPr>
        <a:xfrm>
          <a:off x="1173253" y="1307012"/>
          <a:ext cx="1124959" cy="1124959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l="-5000" r="-5000"/>
          </a:stretch>
        </a:blipFill>
        <a:ln w="28575" cap="flat" cmpd="sng" algn="ctr">
          <a:solidFill>
            <a:schemeClr val="bg1">
              <a:lumMod val="8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FCB62A-0070-4973-8185-D955F9F5BF95}">
      <dsp:nvSpPr>
        <dsp:cNvPr id="0" name=""/>
        <dsp:cNvSpPr/>
      </dsp:nvSpPr>
      <dsp:spPr>
        <a:xfrm rot="10800000">
          <a:off x="1744337" y="2667130"/>
          <a:ext cx="5774555" cy="1124959"/>
        </a:xfrm>
        <a:prstGeom prst="homePlat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076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Appropriate use of waivers of consent</a:t>
          </a:r>
        </a:p>
      </dsp:txBody>
      <dsp:txXfrm rot="10800000">
        <a:off x="2025577" y="2667130"/>
        <a:ext cx="5493315" cy="1124959"/>
      </dsp:txXfrm>
    </dsp:sp>
    <dsp:sp modelId="{967DA9A1-BA7A-4FC2-85AC-85BC2222EDA8}">
      <dsp:nvSpPr>
        <dsp:cNvPr id="0" name=""/>
        <dsp:cNvSpPr/>
      </dsp:nvSpPr>
      <dsp:spPr>
        <a:xfrm>
          <a:off x="1181364" y="2667130"/>
          <a:ext cx="1124959" cy="1124959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28575" cap="flat" cmpd="sng" algn="ctr">
          <a:solidFill>
            <a:schemeClr val="bg1">
              <a:lumMod val="8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4ECE67-6F9A-4271-85FC-66D117AA4613}">
      <dsp:nvSpPr>
        <dsp:cNvPr id="0" name=""/>
        <dsp:cNvSpPr/>
      </dsp:nvSpPr>
      <dsp:spPr>
        <a:xfrm rot="10800000">
          <a:off x="1697366" y="283"/>
          <a:ext cx="5715409" cy="1031084"/>
        </a:xfrm>
        <a:prstGeom prst="homePlat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4679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“Dent” in outcomes </a:t>
          </a:r>
        </a:p>
      </dsp:txBody>
      <dsp:txXfrm rot="10800000">
        <a:off x="1955137" y="283"/>
        <a:ext cx="5457638" cy="1031084"/>
      </dsp:txXfrm>
    </dsp:sp>
    <dsp:sp modelId="{961C4CA2-2DF7-41F3-BF24-C73BFFE17727}">
      <dsp:nvSpPr>
        <dsp:cNvPr id="0" name=""/>
        <dsp:cNvSpPr/>
      </dsp:nvSpPr>
      <dsp:spPr>
        <a:xfrm>
          <a:off x="1181824" y="283"/>
          <a:ext cx="1031084" cy="1031084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t="-2000" b="-2000"/>
          </a:stretch>
        </a:blipFill>
        <a:ln w="28575" cap="flat" cmpd="sng" algn="ctr">
          <a:solidFill>
            <a:schemeClr val="bg1">
              <a:lumMod val="8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C16DD7-08F5-4FC6-A75F-B83AE7DA2B06}">
      <dsp:nvSpPr>
        <dsp:cNvPr id="0" name=""/>
        <dsp:cNvSpPr/>
      </dsp:nvSpPr>
      <dsp:spPr>
        <a:xfrm rot="10800000">
          <a:off x="1697366" y="1263248"/>
          <a:ext cx="5715409" cy="1031084"/>
        </a:xfrm>
        <a:prstGeom prst="homePlat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4679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Practical data tools</a:t>
          </a:r>
        </a:p>
      </dsp:txBody>
      <dsp:txXfrm rot="10800000">
        <a:off x="1955137" y="1263248"/>
        <a:ext cx="5457638" cy="1031084"/>
      </dsp:txXfrm>
    </dsp:sp>
    <dsp:sp modelId="{7D1F940A-A908-49EF-A188-B1DBE30EA0B7}">
      <dsp:nvSpPr>
        <dsp:cNvPr id="0" name=""/>
        <dsp:cNvSpPr/>
      </dsp:nvSpPr>
      <dsp:spPr>
        <a:xfrm>
          <a:off x="1181824" y="1263248"/>
          <a:ext cx="1031084" cy="1031084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l="-9000" r="-9000"/>
          </a:stretch>
        </a:blipFill>
        <a:ln w="28575" cap="flat" cmpd="sng" algn="ctr">
          <a:solidFill>
            <a:schemeClr val="bg1">
              <a:lumMod val="8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4ECE67-6F9A-4271-85FC-66D117AA4613}">
      <dsp:nvSpPr>
        <dsp:cNvPr id="0" name=""/>
        <dsp:cNvSpPr/>
      </dsp:nvSpPr>
      <dsp:spPr>
        <a:xfrm rot="10800000">
          <a:off x="1517682" y="1747"/>
          <a:ext cx="4713549" cy="1321740"/>
        </a:xfrm>
        <a:prstGeom prst="homePlat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2851" tIns="95250" rIns="17780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Arial" panose="020B0604020202020204" pitchFamily="34" charset="0"/>
              <a:cs typeface="Arial" panose="020B0604020202020204" pitchFamily="34" charset="0"/>
            </a:rPr>
            <a:t>Supported trainees by varied mechanisms</a:t>
          </a:r>
        </a:p>
      </dsp:txBody>
      <dsp:txXfrm rot="10800000">
        <a:off x="1848117" y="1747"/>
        <a:ext cx="4383114" cy="1321740"/>
      </dsp:txXfrm>
    </dsp:sp>
    <dsp:sp modelId="{961C4CA2-2DF7-41F3-BF24-C73BFFE17727}">
      <dsp:nvSpPr>
        <dsp:cNvPr id="0" name=""/>
        <dsp:cNvSpPr/>
      </dsp:nvSpPr>
      <dsp:spPr>
        <a:xfrm>
          <a:off x="856812" y="1747"/>
          <a:ext cx="1321740" cy="132174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28575" cap="flat" cmpd="sng" algn="ctr">
          <a:solidFill>
            <a:schemeClr val="bg1">
              <a:lumMod val="8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29164E-FFDC-4C4D-8CB3-D6FA39CCE8D3}">
      <dsp:nvSpPr>
        <dsp:cNvPr id="0" name=""/>
        <dsp:cNvSpPr/>
      </dsp:nvSpPr>
      <dsp:spPr>
        <a:xfrm rot="10800000">
          <a:off x="1517682" y="1718037"/>
          <a:ext cx="4713549" cy="1321740"/>
        </a:xfrm>
        <a:prstGeom prst="homePlat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2851" tIns="95250" rIns="17780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Arial" panose="020B0604020202020204" pitchFamily="34" charset="0"/>
              <a:cs typeface="Arial" panose="020B0604020202020204" pitchFamily="34" charset="0"/>
            </a:rPr>
            <a:t>Created opportunities for trainees from less well-resourced institutions</a:t>
          </a:r>
        </a:p>
      </dsp:txBody>
      <dsp:txXfrm rot="10800000">
        <a:off x="1848117" y="1718037"/>
        <a:ext cx="4383114" cy="1321740"/>
      </dsp:txXfrm>
    </dsp:sp>
    <dsp:sp modelId="{A8DF2F3E-3E2C-4D1B-BFE3-24D01A04D53A}">
      <dsp:nvSpPr>
        <dsp:cNvPr id="0" name=""/>
        <dsp:cNvSpPr/>
      </dsp:nvSpPr>
      <dsp:spPr>
        <a:xfrm>
          <a:off x="856812" y="1718037"/>
          <a:ext cx="1321740" cy="1321740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l="-2000" r="-2000"/>
          </a:stretch>
        </a:blipFill>
        <a:ln w="28575" cap="flat" cmpd="sng" algn="ctr">
          <a:solidFill>
            <a:schemeClr val="bg1">
              <a:lumMod val="8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4ECE67-6F9A-4271-85FC-66D117AA4613}">
      <dsp:nvSpPr>
        <dsp:cNvPr id="0" name=""/>
        <dsp:cNvSpPr/>
      </dsp:nvSpPr>
      <dsp:spPr>
        <a:xfrm rot="10800000">
          <a:off x="1517682" y="1747"/>
          <a:ext cx="4713549" cy="1321740"/>
        </a:xfrm>
        <a:prstGeom prst="homePlat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2851" tIns="99060" rIns="184912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Arial" panose="020B0604020202020204" pitchFamily="34" charset="0"/>
              <a:cs typeface="Arial" panose="020B0604020202020204" pitchFamily="34" charset="0"/>
            </a:rPr>
            <a:t>Provided training through varied modalities</a:t>
          </a:r>
        </a:p>
      </dsp:txBody>
      <dsp:txXfrm rot="10800000">
        <a:off x="1848117" y="1747"/>
        <a:ext cx="4383114" cy="1321740"/>
      </dsp:txXfrm>
    </dsp:sp>
    <dsp:sp modelId="{961C4CA2-2DF7-41F3-BF24-C73BFFE17727}">
      <dsp:nvSpPr>
        <dsp:cNvPr id="0" name=""/>
        <dsp:cNvSpPr/>
      </dsp:nvSpPr>
      <dsp:spPr>
        <a:xfrm>
          <a:off x="856812" y="1747"/>
          <a:ext cx="1321740" cy="132174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28575" cap="flat" cmpd="sng" algn="ctr">
          <a:solidFill>
            <a:schemeClr val="bg1">
              <a:lumMod val="8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29164E-FFDC-4C4D-8CB3-D6FA39CCE8D3}">
      <dsp:nvSpPr>
        <dsp:cNvPr id="0" name=""/>
        <dsp:cNvSpPr/>
      </dsp:nvSpPr>
      <dsp:spPr>
        <a:xfrm rot="10800000">
          <a:off x="1517682" y="1718037"/>
          <a:ext cx="4713549" cy="1321740"/>
        </a:xfrm>
        <a:prstGeom prst="homePlat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2851" tIns="99060" rIns="184912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Arial" panose="020B0604020202020204" pitchFamily="34" charset="0"/>
              <a:cs typeface="Arial" panose="020B0604020202020204" pitchFamily="34" charset="0"/>
            </a:rPr>
            <a:t>Created a community/network for trainees</a:t>
          </a:r>
        </a:p>
      </dsp:txBody>
      <dsp:txXfrm rot="10800000">
        <a:off x="1848117" y="1718037"/>
        <a:ext cx="4383114" cy="1321740"/>
      </dsp:txXfrm>
    </dsp:sp>
    <dsp:sp modelId="{A8DF2F3E-3E2C-4D1B-BFE3-24D01A04D53A}">
      <dsp:nvSpPr>
        <dsp:cNvPr id="0" name=""/>
        <dsp:cNvSpPr/>
      </dsp:nvSpPr>
      <dsp:spPr>
        <a:xfrm>
          <a:off x="856812" y="1718037"/>
          <a:ext cx="1321740" cy="1321740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l="-3000" r="-3000"/>
          </a:stretch>
        </a:blipFill>
        <a:ln w="28575" cap="flat" cmpd="sng" algn="ctr">
          <a:solidFill>
            <a:schemeClr val="bg1">
              <a:lumMod val="8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8DB668-1197-470B-BD06-FAC4B52568D6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A1EB5A-1ABE-4732-A0DE-8D42D7D11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546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54529-5442-4153-BF10-44DBB4FAFF2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779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A1EB5A-1ABE-4732-A0DE-8D42D7D1165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665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54529-5442-4153-BF10-44DBB4FAFF2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106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54529-5442-4153-BF10-44DBB4FAFF2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7387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54529-5442-4153-BF10-44DBB4FAFF2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030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54529-5442-4153-BF10-44DBB4FAFF2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0538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1E0F7-8FA7-48EF-9531-4D98F0EDC01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2531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Applicant consults = all LOI consults (first and second pilots (69),</a:t>
            </a:r>
            <a:r>
              <a:rPr lang="en-US" baseline="0" dirty="0"/>
              <a:t> targeted</a:t>
            </a:r>
            <a:r>
              <a:rPr lang="en-US" dirty="0"/>
              <a:t> for pilots (30) and demos(13), group demo (11))</a:t>
            </a:r>
          </a:p>
          <a:p>
            <a:r>
              <a:rPr lang="en-US" dirty="0"/>
              <a:t>Funded investigator = NIA +</a:t>
            </a:r>
            <a:r>
              <a:rPr lang="en-US" baseline="0" dirty="0"/>
              <a:t> ALL IMPACT funding mechanisms (41 total, including 11 NIA-funded)</a:t>
            </a:r>
          </a:p>
          <a:p>
            <a:r>
              <a:rPr lang="en-US" baseline="0" dirty="0"/>
              <a:t>Pull out NIA funded in small</a:t>
            </a:r>
          </a:p>
          <a:p>
            <a:r>
              <a:rPr lang="en-US" baseline="0" dirty="0"/>
              <a:t>Expert hours from 2A on and ALL including individual consults (both LOI and funded)= groups 764 + 111 = 875</a:t>
            </a:r>
          </a:p>
          <a:p>
            <a:endParaRPr lang="en-US" baseline="0" dirty="0"/>
          </a:p>
          <a:p>
            <a:r>
              <a:rPr lang="en-US" baseline="0" dirty="0"/>
              <a:t>TRAINING WORKSHOP ATTENDEES – double count people as many times as they attend </a:t>
            </a:r>
          </a:p>
          <a:p>
            <a:r>
              <a:rPr lang="en-US" baseline="0" dirty="0"/>
              <a:t>2021-64 attendees</a:t>
            </a:r>
          </a:p>
          <a:p>
            <a:r>
              <a:rPr lang="en-US" baseline="0" dirty="0"/>
              <a:t>2022-87 attendees</a:t>
            </a:r>
          </a:p>
          <a:p>
            <a:r>
              <a:rPr lang="en-US" baseline="0" dirty="0"/>
              <a:t>2023-79 attendees	</a:t>
            </a:r>
          </a:p>
          <a:p>
            <a:endParaRPr lang="en-US" baseline="0" dirty="0"/>
          </a:p>
          <a:p>
            <a:r>
              <a:rPr lang="en-US" baseline="0" dirty="0"/>
              <a:t>Counting active cycles for CDAs and HCS Scholars for funded</a:t>
            </a:r>
          </a:p>
          <a:p>
            <a:r>
              <a:rPr lang="en-US" baseline="0" dirty="0"/>
              <a:t>As of October 2023</a:t>
            </a:r>
          </a:p>
          <a:p>
            <a:endParaRPr lang="en-US" baseline="0" dirty="0"/>
          </a:p>
          <a:p>
            <a:r>
              <a:rPr lang="en-US" baseline="0" dirty="0"/>
              <a:t>KR numbers as of 8/30/24</a:t>
            </a:r>
          </a:p>
          <a:p>
            <a:r>
              <a:rPr lang="en-US" baseline="0" dirty="0"/>
              <a:t>508 items – counting 2 items for each podcast and 2 for each grand rounds</a:t>
            </a:r>
          </a:p>
          <a:p>
            <a:r>
              <a:rPr lang="en-US" baseline="0" dirty="0"/>
              <a:t>Will be 511 – because missing 4 snapshots I will add (Li, </a:t>
            </a:r>
            <a:r>
              <a:rPr lang="en-US" baseline="0" dirty="0" err="1"/>
              <a:t>Parchman</a:t>
            </a:r>
            <a:r>
              <a:rPr lang="en-US" baseline="0" dirty="0"/>
              <a:t>, Kiselica, Murali) – subtracting 50 GR slides and 51 transcripts and removing – 1 for  external resource (sociocultural…) that needs to be removed</a:t>
            </a:r>
          </a:p>
          <a:p>
            <a:r>
              <a:rPr lang="en-US" b="1" baseline="0" dirty="0"/>
              <a:t>410</a:t>
            </a:r>
            <a:r>
              <a:rPr lang="en-US" baseline="0" dirty="0"/>
              <a:t> (511, - 52 transcripts, -48 slides (note GR 32 slides/recording not included b/c we did not get permission, LTC data coop has a transcript and no slides), -1 RFA</a:t>
            </a:r>
          </a:p>
          <a:p>
            <a:r>
              <a:rPr lang="en-US" baseline="0" dirty="0"/>
              <a:t>	</a:t>
            </a:r>
          </a:p>
          <a:p>
            <a:r>
              <a:rPr lang="en-US" baseline="0" dirty="0"/>
              <a:t> 4 best practices : HE bp doc, dyadic design, stakeholder perspectives, value prop</a:t>
            </a:r>
          </a:p>
          <a:p>
            <a:r>
              <a:rPr lang="en-US" dirty="0"/>
              <a:t>50 Grand rounds (48 regular, 2 covid)</a:t>
            </a:r>
          </a:p>
          <a:p>
            <a:r>
              <a:rPr lang="en-US" dirty="0"/>
              <a:t>51 podcasts (48 regular, 2 covid, 1 special pilot convo)</a:t>
            </a:r>
          </a:p>
          <a:p>
            <a:r>
              <a:rPr lang="en-US" b="0" dirty="0">
                <a:highlight>
                  <a:srgbClr val="00FF00"/>
                </a:highlight>
              </a:rPr>
              <a:t>4 reports originally </a:t>
            </a:r>
            <a:r>
              <a:rPr lang="en-US" b="1" dirty="0">
                <a:highlight>
                  <a:srgbClr val="00FF00"/>
                </a:highlight>
              </a:rPr>
              <a:t>(but should this be 6? 2 PCRO, 1 HE (don’t count Spanish), 1 ERC, 1 CAPRA, 1 SAC meeting report??)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48746-B70E-455D-8BA2-68D8B25DB1A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9470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574C66-C8E2-4E0D-BE2E-F168F1F354B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6929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Applicant consults = all LOI consults (first and second pilots (69),</a:t>
            </a:r>
            <a:r>
              <a:rPr lang="en-US" baseline="0" dirty="0"/>
              <a:t> targeted</a:t>
            </a:r>
            <a:r>
              <a:rPr lang="en-US" dirty="0"/>
              <a:t> for pilots (30) and demos(13), group demo (11))</a:t>
            </a:r>
          </a:p>
          <a:p>
            <a:r>
              <a:rPr lang="en-US" dirty="0"/>
              <a:t>Funded investigator = NIA +</a:t>
            </a:r>
            <a:r>
              <a:rPr lang="en-US" baseline="0" dirty="0"/>
              <a:t> ALL IMPACT funding mechanisms (41 total, including 11 NIA-funded)</a:t>
            </a:r>
          </a:p>
          <a:p>
            <a:r>
              <a:rPr lang="en-US" baseline="0" dirty="0"/>
              <a:t>Expert hours from 2A on and ALL including individual consults (both LOI and funded)= groups 764 + 111 = 875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3 dementia prevalence estimates consults</a:t>
            </a:r>
          </a:p>
          <a:p>
            <a:endParaRPr lang="en-US" baseline="0" dirty="0"/>
          </a:p>
          <a:p>
            <a:r>
              <a:rPr lang="en-US" baseline="0" dirty="0"/>
              <a:t>As of August 2024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48746-B70E-455D-8BA2-68D8B25DB1A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9385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BC43A-D883-51A9-D518-1F3C51E6D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E04744-402C-5586-4206-B712062586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9C57F8-0F03-2C28-C2A8-58DDC01EA1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CEE092-DD88-9F28-D637-E7F2B9B064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822BA-2277-4B27-B972-4A7C6CEE9B0B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7848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This Team based consultation model also allowed us to come together as a </a:t>
            </a:r>
            <a:r>
              <a:rPr lang="en-US" dirty="0" err="1"/>
              <a:t>collaboratory</a:t>
            </a:r>
            <a:r>
              <a:rPr lang="en-US" dirty="0"/>
              <a:t> to have </a:t>
            </a:r>
            <a:r>
              <a:rPr lang="en-US" dirty="0" err="1"/>
              <a:t>gernal</a:t>
            </a:r>
            <a:r>
              <a:rPr lang="en-US" dirty="0"/>
              <a:t> agreement on what is a pilot for an ePCT and the aims for a pilot study</a:t>
            </a:r>
          </a:p>
          <a:p>
            <a:r>
              <a:rPr lang="en-US" dirty="0"/>
              <a:t>General suggestions, many ways to do this, and should be specific to address needs for moving to/designing a full-scale ePCT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0179CD-E709-4F80-890C-7C85439DE72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1470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D21D1-52E2-420B-B491-CFF6D7BB79F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6490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D5AFB-5A06-44DB-BEC1-8FDFAAA1DFC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1488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574C66-C8E2-4E0D-BE2E-F168F1F354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15704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574C66-C8E2-4E0D-BE2E-F168F1F354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77917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48746-B70E-455D-8BA2-68D8B25DB1A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188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574C66-C8E2-4E0D-BE2E-F168F1F354B4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0497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48746-B70E-455D-8BA2-68D8B25DB1A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5735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 community pic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A1EB5A-1ABE-4732-A0DE-8D42D7D1165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3963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A1EB5A-1ABE-4732-A0DE-8D42D7D1165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0583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Nov 3 2023 update</a:t>
            </a:r>
          </a:p>
          <a:p>
            <a:r>
              <a:rPr lang="en-US" dirty="0"/>
              <a:t>Cameron resubmit K76 for Oct 2023</a:t>
            </a:r>
          </a:p>
          <a:p>
            <a:r>
              <a:rPr lang="en-US" dirty="0"/>
              <a:t>Andrew Kiselica submit K76 for Oct 2023</a:t>
            </a:r>
          </a:p>
          <a:p>
            <a:r>
              <a:rPr lang="en-US" dirty="0"/>
              <a:t>Komal Murali Fundable K23  score (waiting on formal NOA – score 28) </a:t>
            </a:r>
            <a:r>
              <a:rPr lang="en-US" sz="18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K23AG083125</a:t>
            </a:r>
            <a:endParaRPr lang="en-US" dirty="0"/>
          </a:p>
          <a:p>
            <a:r>
              <a:rPr lang="en-US" dirty="0"/>
              <a:t>Natalie Douglas planned R21 Jan 2024;  Also Co-I for P50 but maybe unrelated; </a:t>
            </a:r>
            <a:r>
              <a:rPr lang="en-US" dirty="0" err="1"/>
              <a:t>LeaRRn</a:t>
            </a:r>
            <a:r>
              <a:rPr lang="en-US" dirty="0"/>
              <a:t> Pilot – Learning Health Systems Rehabilitation Research Network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574C66-C8E2-4E0D-BE2E-F168F1F354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4490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CF20D-66D1-AE25-E33E-7BE517360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7FE8B5-0BFB-4763-5C69-B1E7F2BCF2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A9EDD9-B388-EDF4-471E-544749BF35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July 2023 update</a:t>
            </a:r>
          </a:p>
          <a:p>
            <a:r>
              <a:rPr lang="en-US"/>
              <a:t>Zainab - </a:t>
            </a:r>
            <a:r>
              <a:rPr lang="en-US" sz="1800" kern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Submitted two R01s (NINR June 2023 and NIA as MPI July 2023) but informed by work at IMPACT. 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FD1AA1-03C0-4A27-8586-3AEB0C0054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574C66-C8E2-4E0D-BE2E-F168F1F354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40210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A1EB5A-1ABE-4732-A0DE-8D42D7D11659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0766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D54529-5442-4153-BF10-44DBB4FAFF2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28746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D54529-5442-4153-BF10-44DBB4FAFF2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39838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CF20D-66D1-AE25-E33E-7BE517360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7FE8B5-0BFB-4763-5C69-B1E7F2BCF2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A9EDD9-B388-EDF4-471E-544749BF35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Addstudy</a:t>
            </a:r>
            <a:r>
              <a:rPr lang="en-US" dirty="0"/>
              <a:t> title for now, leave departments for now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FD1AA1-03C0-4A27-8586-3AEB0C0054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574C66-C8E2-4E0D-BE2E-F168F1F354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66442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Pics of the actual stuff -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A1EB5A-1ABE-4732-A0DE-8D42D7D11659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268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A1EB5A-1ABE-4732-A0DE-8D42D7D11659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9738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Outside research community, impact, trainees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A1EB5A-1ABE-4732-A0DE-8D42D7D11659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7412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48746-B70E-455D-8BA2-68D8B25DB1AE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8310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pic from website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A1EB5A-1ABE-4732-A0DE-8D42D7D11659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5984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in Learning Health Network</a:t>
            </a:r>
          </a:p>
          <a:p>
            <a:r>
              <a:rPr lang="en-US" dirty="0"/>
              <a:t>Make building a field bigger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A1EB5A-1ABE-4732-A0DE-8D42D7D11659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25104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48746-B70E-455D-8BA2-68D8B25DB1AE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61057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48746-B70E-455D-8BA2-68D8B25DB1AE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43018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48746-B70E-455D-8BA2-68D8B25DB1AE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133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53E73D6-100A-AEC3-8465-1D1C00FEF690}"/>
              </a:ext>
            </a:extLst>
          </p:cNvPr>
          <p:cNvSpPr/>
          <p:nvPr/>
        </p:nvSpPr>
        <p:spPr>
          <a:xfrm>
            <a:off x="0" y="-1"/>
            <a:ext cx="12192000" cy="4043639"/>
          </a:xfrm>
          <a:prstGeom prst="rect">
            <a:avLst/>
          </a:prstGeom>
          <a:gradFill flip="none" rotWithShape="1">
            <a:gsLst>
              <a:gs pos="38000">
                <a:schemeClr val="accent1">
                  <a:lumMod val="50000"/>
                </a:schemeClr>
              </a:gs>
              <a:gs pos="0">
                <a:srgbClr val="4E2160"/>
              </a:gs>
              <a:gs pos="10000">
                <a:schemeClr val="accent1">
                  <a:lumMod val="75000"/>
                </a:schemeClr>
              </a:gs>
              <a:gs pos="0">
                <a:schemeClr val="accent1">
                  <a:lumMod val="70000"/>
                </a:schemeClr>
              </a:gs>
            </a:gsLst>
            <a:lin ang="5400000" scaled="0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A close-up of a logo&#10;&#10;Description automatically generated">
            <a:extLst>
              <a:ext uri="{FF2B5EF4-FFF2-40B4-BE49-F238E27FC236}">
                <a16:creationId xmlns:a16="http://schemas.microsoft.com/office/drawing/2014/main" id="{4A23A555-18D4-36C8-69F6-A12AE5ACE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133" y="466538"/>
            <a:ext cx="6825149" cy="286836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AB1473D-BE6E-BAC9-46A5-94D2F24A1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756" y="4603042"/>
            <a:ext cx="8714488" cy="124657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9134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12F9CF-F452-E42D-85EC-2427A93218A9}"/>
              </a:ext>
            </a:extLst>
          </p:cNvPr>
          <p:cNvSpPr/>
          <p:nvPr/>
        </p:nvSpPr>
        <p:spPr>
          <a:xfrm>
            <a:off x="0" y="-3"/>
            <a:ext cx="12192000" cy="4043639"/>
          </a:xfrm>
          <a:prstGeom prst="rect">
            <a:avLst/>
          </a:prstGeom>
          <a:gradFill flip="none" rotWithShape="1">
            <a:gsLst>
              <a:gs pos="38000">
                <a:schemeClr val="accent1">
                  <a:lumMod val="50000"/>
                </a:schemeClr>
              </a:gs>
              <a:gs pos="0">
                <a:srgbClr val="4E2160"/>
              </a:gs>
              <a:gs pos="10000">
                <a:schemeClr val="accent1">
                  <a:lumMod val="75000"/>
                </a:schemeClr>
              </a:gs>
              <a:gs pos="0">
                <a:schemeClr val="accent1">
                  <a:lumMod val="70000"/>
                </a:schemeClr>
              </a:gs>
            </a:gsLst>
            <a:lin ang="5400000" scaled="0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A close-up of a logo&#10;&#10;Description automatically generated">
            <a:extLst>
              <a:ext uri="{FF2B5EF4-FFF2-40B4-BE49-F238E27FC236}">
                <a16:creationId xmlns:a16="http://schemas.microsoft.com/office/drawing/2014/main" id="{4A23A555-18D4-36C8-69F6-A12AE5ACE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663" y="2984706"/>
            <a:ext cx="4183567" cy="17582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D0047A1-AA91-A3EE-A5F2-0D9D34772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07" y="1398532"/>
            <a:ext cx="6999156" cy="1246571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A0DFBD-9EAA-9D49-1BCE-18627B90B4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9507" y="5227035"/>
            <a:ext cx="5293268" cy="46486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61E038-6083-7D32-4939-993F6DE1AD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9507" y="2879231"/>
            <a:ext cx="5292725" cy="46513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8607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0387DB9-BC67-4CFD-C195-7E61104A9D8E}"/>
              </a:ext>
            </a:extLst>
          </p:cNvPr>
          <p:cNvSpPr/>
          <p:nvPr/>
        </p:nvSpPr>
        <p:spPr>
          <a:xfrm rot="5400000">
            <a:off x="-1284077" y="1242555"/>
            <a:ext cx="6899520" cy="4331369"/>
          </a:xfrm>
          <a:prstGeom prst="rect">
            <a:avLst/>
          </a:prstGeom>
          <a:gradFill flip="none" rotWithShape="1">
            <a:gsLst>
              <a:gs pos="0">
                <a:srgbClr val="59266D">
                  <a:lumMod val="50000"/>
                </a:srgbClr>
              </a:gs>
              <a:gs pos="34000">
                <a:schemeClr val="accent1">
                  <a:lumMod val="45000"/>
                </a:schemeClr>
              </a:gs>
              <a:gs pos="0">
                <a:schemeClr val="accent1">
                  <a:lumMod val="89000"/>
                </a:schemeClr>
              </a:gs>
              <a:gs pos="0">
                <a:schemeClr val="accent1">
                  <a:lumMod val="75000"/>
                </a:schemeClr>
              </a:gs>
              <a:gs pos="12000">
                <a:schemeClr val="accent1">
                  <a:lumMod val="70000"/>
                </a:schemeClr>
              </a:gs>
            </a:gsLst>
            <a:lin ang="5400000" scaled="0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752" y="1667856"/>
            <a:ext cx="3663027" cy="32249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5512105" y="1154114"/>
            <a:ext cx="5652249" cy="4508249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673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0387DB9-BC67-4CFD-C195-7E61104A9D8E}"/>
              </a:ext>
            </a:extLst>
          </p:cNvPr>
          <p:cNvSpPr/>
          <p:nvPr/>
        </p:nvSpPr>
        <p:spPr>
          <a:xfrm rot="5400000">
            <a:off x="-1284077" y="1242555"/>
            <a:ext cx="6899520" cy="4331369"/>
          </a:xfrm>
          <a:prstGeom prst="rect">
            <a:avLst/>
          </a:prstGeom>
          <a:gradFill flip="none" rotWithShape="1">
            <a:gsLst>
              <a:gs pos="0">
                <a:srgbClr val="59266D">
                  <a:lumMod val="50000"/>
                </a:srgbClr>
              </a:gs>
              <a:gs pos="34000">
                <a:schemeClr val="accent1">
                  <a:lumMod val="45000"/>
                </a:schemeClr>
              </a:gs>
              <a:gs pos="0">
                <a:schemeClr val="accent1">
                  <a:lumMod val="89000"/>
                </a:schemeClr>
              </a:gs>
              <a:gs pos="0">
                <a:schemeClr val="accent1">
                  <a:lumMod val="75000"/>
                </a:schemeClr>
              </a:gs>
              <a:gs pos="12000">
                <a:schemeClr val="accent1">
                  <a:lumMod val="70000"/>
                </a:schemeClr>
              </a:gs>
            </a:gsLst>
            <a:lin ang="5400000" scaled="0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510" y="1154114"/>
            <a:ext cx="3663027" cy="32249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5512105" y="1154114"/>
            <a:ext cx="5652249" cy="4508249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5A79FB63-A3BE-93FC-26CC-DD9DD0158D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86023" y="5574735"/>
            <a:ext cx="2115091" cy="88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518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0387DB9-BC67-4CFD-C195-7E61104A9D8E}"/>
              </a:ext>
            </a:extLst>
          </p:cNvPr>
          <p:cNvSpPr/>
          <p:nvPr/>
        </p:nvSpPr>
        <p:spPr>
          <a:xfrm rot="5400000">
            <a:off x="-1845165" y="1803643"/>
            <a:ext cx="6899520" cy="3209193"/>
          </a:xfrm>
          <a:prstGeom prst="rect">
            <a:avLst/>
          </a:prstGeom>
          <a:gradFill flip="none" rotWithShape="1">
            <a:gsLst>
              <a:gs pos="0">
                <a:srgbClr val="59266D">
                  <a:lumMod val="50000"/>
                </a:srgbClr>
              </a:gs>
              <a:gs pos="34000">
                <a:schemeClr val="accent1">
                  <a:lumMod val="45000"/>
                </a:schemeClr>
              </a:gs>
              <a:gs pos="0">
                <a:schemeClr val="accent1">
                  <a:lumMod val="89000"/>
                </a:schemeClr>
              </a:gs>
              <a:gs pos="0">
                <a:schemeClr val="accent1">
                  <a:lumMod val="75000"/>
                </a:schemeClr>
              </a:gs>
              <a:gs pos="12000">
                <a:schemeClr val="accent1">
                  <a:lumMod val="70000"/>
                </a:schemeClr>
              </a:gs>
            </a:gsLst>
            <a:lin ang="5400000" scaled="0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511" y="1154114"/>
            <a:ext cx="2526082" cy="32249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5512105" y="1154114"/>
            <a:ext cx="5652249" cy="4508249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5A79FB63-A3BE-93FC-26CC-DD9DD0158D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24377" y="5574735"/>
            <a:ext cx="2115091" cy="88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799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0387DB9-BC67-4CFD-C195-7E61104A9D8E}"/>
              </a:ext>
            </a:extLst>
          </p:cNvPr>
          <p:cNvSpPr/>
          <p:nvPr/>
        </p:nvSpPr>
        <p:spPr>
          <a:xfrm rot="5400000">
            <a:off x="-880373" y="838851"/>
            <a:ext cx="6899520" cy="5138778"/>
          </a:xfrm>
          <a:prstGeom prst="rect">
            <a:avLst/>
          </a:prstGeom>
          <a:gradFill flip="none" rotWithShape="1">
            <a:gsLst>
              <a:gs pos="0">
                <a:srgbClr val="59266D">
                  <a:lumMod val="50000"/>
                </a:srgbClr>
              </a:gs>
              <a:gs pos="34000">
                <a:schemeClr val="accent1">
                  <a:lumMod val="45000"/>
                </a:schemeClr>
              </a:gs>
              <a:gs pos="0">
                <a:schemeClr val="accent1">
                  <a:lumMod val="89000"/>
                </a:schemeClr>
              </a:gs>
              <a:gs pos="0">
                <a:schemeClr val="accent1">
                  <a:lumMod val="75000"/>
                </a:schemeClr>
              </a:gs>
              <a:gs pos="12000">
                <a:schemeClr val="accent1">
                  <a:lumMod val="70000"/>
                </a:schemeClr>
              </a:gs>
            </a:gsLst>
            <a:lin ang="5400000" scaled="0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510" y="1154114"/>
            <a:ext cx="3663027" cy="32249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5512105" y="1154114"/>
            <a:ext cx="5652249" cy="4508249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 descr="A close-up of a logo&#10;&#10;Description automatically generated">
            <a:extLst>
              <a:ext uri="{FF2B5EF4-FFF2-40B4-BE49-F238E27FC236}">
                <a16:creationId xmlns:a16="http://schemas.microsoft.com/office/drawing/2014/main" id="{B5C3FFF6-8C92-52F3-01F8-10A3B70C62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62597" y="5662363"/>
            <a:ext cx="2115091" cy="88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265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574A3BB-7D44-40CA-A582-0CE047675B6D}"/>
              </a:ext>
            </a:extLst>
          </p:cNvPr>
          <p:cNvSpPr/>
          <p:nvPr/>
        </p:nvSpPr>
        <p:spPr>
          <a:xfrm rot="16200000">
            <a:off x="6793898" y="1284076"/>
            <a:ext cx="6899520" cy="4331369"/>
          </a:xfrm>
          <a:prstGeom prst="rect">
            <a:avLst/>
          </a:prstGeom>
          <a:gradFill flip="none" rotWithShape="1">
            <a:gsLst>
              <a:gs pos="0">
                <a:srgbClr val="59266D">
                  <a:lumMod val="50000"/>
                </a:srgbClr>
              </a:gs>
              <a:gs pos="34000">
                <a:schemeClr val="accent1">
                  <a:lumMod val="45000"/>
                </a:schemeClr>
              </a:gs>
              <a:gs pos="0">
                <a:schemeClr val="accent1">
                  <a:lumMod val="89000"/>
                </a:schemeClr>
              </a:gs>
              <a:gs pos="0">
                <a:schemeClr val="accent1">
                  <a:lumMod val="75000"/>
                </a:schemeClr>
              </a:gs>
              <a:gs pos="12000">
                <a:schemeClr val="accent1">
                  <a:lumMod val="70000"/>
                </a:schemeClr>
              </a:gs>
            </a:gsLst>
            <a:lin ang="5400000" scaled="0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443751" y="602318"/>
            <a:ext cx="6378289" cy="5490257"/>
          </a:xfrm>
        </p:spPr>
        <p:txBody>
          <a:bodyPr/>
          <a:lstStyle>
            <a:lvl2pPr marL="685800" indent="-228600">
              <a:lnSpc>
                <a:spcPct val="100000"/>
              </a:lnSpc>
              <a:buFont typeface="Wingdings" panose="05000000000000000000" pitchFamily="2" charset="2"/>
              <a:buChar char="§"/>
              <a:defRPr/>
            </a:lvl2pPr>
            <a:lvl3pPr marL="1143000" indent="-228600">
              <a:lnSpc>
                <a:spcPct val="100000"/>
              </a:lnSpc>
              <a:buFont typeface="Arial" panose="020B0604020202020204" pitchFamily="34" charset="0"/>
              <a:buChar char="–"/>
              <a:defRPr/>
            </a:lvl3pPr>
            <a:lvl4pPr>
              <a:lnSpc>
                <a:spcPct val="100000"/>
              </a:lnSpc>
              <a:defRPr/>
            </a:lvl4pPr>
            <a:lvl5pPr marL="2057400" indent="-228600">
              <a:lnSpc>
                <a:spcPct val="100000"/>
              </a:lnSpc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546FA992-3879-5E46-21CB-53C5AE40A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4097" y="3673705"/>
            <a:ext cx="3299560" cy="1386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805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0D1B64-191F-4392-BB7F-A751B4CA113C}"/>
              </a:ext>
            </a:extLst>
          </p:cNvPr>
          <p:cNvSpPr/>
          <p:nvPr/>
        </p:nvSpPr>
        <p:spPr>
          <a:xfrm>
            <a:off x="0" y="0"/>
            <a:ext cx="12192000" cy="1259017"/>
          </a:xfrm>
          <a:prstGeom prst="rect">
            <a:avLst/>
          </a:prstGeom>
          <a:gradFill flip="none" rotWithShape="1">
            <a:gsLst>
              <a:gs pos="38000">
                <a:schemeClr val="accent1">
                  <a:lumMod val="50000"/>
                </a:schemeClr>
              </a:gs>
              <a:gs pos="0">
                <a:srgbClr val="4E2160"/>
              </a:gs>
              <a:gs pos="10000">
                <a:schemeClr val="accent1">
                  <a:lumMod val="75000"/>
                </a:schemeClr>
              </a:gs>
              <a:gs pos="0">
                <a:schemeClr val="accent1">
                  <a:lumMod val="70000"/>
                </a:schemeClr>
              </a:gs>
            </a:gsLst>
            <a:lin ang="5400000" scaled="0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" t="9412" r="3204" b="6046"/>
          <a:stretch/>
        </p:blipFill>
        <p:spPr>
          <a:xfrm>
            <a:off x="258186" y="6111542"/>
            <a:ext cx="2033194" cy="615364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333487" y="5992013"/>
            <a:ext cx="11510682" cy="0"/>
          </a:xfrm>
          <a:prstGeom prst="line">
            <a:avLst/>
          </a:prstGeom>
          <a:ln w="12700">
            <a:solidFill>
              <a:srgbClr val="652B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487" y="246888"/>
            <a:ext cx="11338562" cy="8827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E1DE13-A6D1-ACCF-2D71-ED9C6EEB936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33488" y="1664210"/>
            <a:ext cx="11510682" cy="420827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 marL="685800" indent="-228600">
              <a:lnSpc>
                <a:spcPct val="100000"/>
              </a:lnSpc>
              <a:buFont typeface="Wingdings" panose="05000000000000000000" pitchFamily="2" charset="2"/>
              <a:buChar char="§"/>
              <a:defRPr/>
            </a:lvl2pPr>
            <a:lvl3pPr marL="1143000" indent="-228600">
              <a:lnSpc>
                <a:spcPct val="100000"/>
              </a:lnSpc>
              <a:buFont typeface="Arial" panose="020B0604020202020204" pitchFamily="34" charset="0"/>
              <a:buChar char="–"/>
              <a:defRPr/>
            </a:lvl3pPr>
            <a:lvl4pPr>
              <a:lnSpc>
                <a:spcPct val="100000"/>
              </a:lnSpc>
              <a:defRPr/>
            </a:lvl4pPr>
            <a:lvl5pPr marL="2057400" indent="-228600">
              <a:lnSpc>
                <a:spcPct val="100000"/>
              </a:lnSpc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091382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0D1B64-191F-4392-BB7F-A751B4CA113C}"/>
              </a:ext>
            </a:extLst>
          </p:cNvPr>
          <p:cNvSpPr/>
          <p:nvPr/>
        </p:nvSpPr>
        <p:spPr>
          <a:xfrm>
            <a:off x="0" y="0"/>
            <a:ext cx="12192000" cy="1259017"/>
          </a:xfrm>
          <a:prstGeom prst="rect">
            <a:avLst/>
          </a:prstGeom>
          <a:gradFill flip="none" rotWithShape="1">
            <a:gsLst>
              <a:gs pos="38000">
                <a:schemeClr val="accent1">
                  <a:lumMod val="50000"/>
                </a:schemeClr>
              </a:gs>
              <a:gs pos="0">
                <a:srgbClr val="4E2160"/>
              </a:gs>
              <a:gs pos="10000">
                <a:schemeClr val="accent1">
                  <a:lumMod val="75000"/>
                </a:schemeClr>
              </a:gs>
              <a:gs pos="0">
                <a:schemeClr val="accent1">
                  <a:lumMod val="70000"/>
                </a:schemeClr>
              </a:gs>
            </a:gsLst>
            <a:lin ang="5400000" scaled="0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186" y="246888"/>
            <a:ext cx="11413863" cy="8827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C16F2ED-F374-8278-CE27-BAACD96D4D4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33488" y="1664210"/>
            <a:ext cx="11510682" cy="464515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 marL="685800" indent="-228600">
              <a:lnSpc>
                <a:spcPct val="100000"/>
              </a:lnSpc>
              <a:buFont typeface="Wingdings" panose="05000000000000000000" pitchFamily="2" charset="2"/>
              <a:buChar char="§"/>
              <a:defRPr/>
            </a:lvl2pPr>
            <a:lvl3pPr marL="1143000" indent="-228600">
              <a:lnSpc>
                <a:spcPct val="100000"/>
              </a:lnSpc>
              <a:buFont typeface="Arial" panose="020B0604020202020204" pitchFamily="34" charset="0"/>
              <a:buChar char="–"/>
              <a:defRPr/>
            </a:lvl3pPr>
            <a:lvl4pPr>
              <a:lnSpc>
                <a:spcPct val="100000"/>
              </a:lnSpc>
              <a:defRPr/>
            </a:lvl4pPr>
            <a:lvl5pPr marL="2057400" indent="-228600">
              <a:lnSpc>
                <a:spcPct val="100000"/>
              </a:lnSpc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88159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25EBA89-60E9-F022-09E8-503F1F1A8A2A}"/>
              </a:ext>
            </a:extLst>
          </p:cNvPr>
          <p:cNvSpPr/>
          <p:nvPr/>
        </p:nvSpPr>
        <p:spPr>
          <a:xfrm>
            <a:off x="0" y="0"/>
            <a:ext cx="12192000" cy="1259017"/>
          </a:xfrm>
          <a:prstGeom prst="rect">
            <a:avLst/>
          </a:prstGeom>
          <a:gradFill flip="none" rotWithShape="1">
            <a:gsLst>
              <a:gs pos="38000">
                <a:schemeClr val="accent1">
                  <a:lumMod val="50000"/>
                </a:schemeClr>
              </a:gs>
              <a:gs pos="0">
                <a:srgbClr val="4E2160"/>
              </a:gs>
              <a:gs pos="10000">
                <a:schemeClr val="accent1">
                  <a:lumMod val="75000"/>
                </a:schemeClr>
              </a:gs>
              <a:gs pos="0">
                <a:schemeClr val="accent1">
                  <a:lumMod val="70000"/>
                </a:schemeClr>
              </a:gs>
            </a:gsLst>
            <a:lin ang="5400000" scaled="0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186" y="246888"/>
            <a:ext cx="11413863" cy="8827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5116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25EBA89-60E9-F022-09E8-503F1F1A8A2A}"/>
              </a:ext>
            </a:extLst>
          </p:cNvPr>
          <p:cNvSpPr/>
          <p:nvPr/>
        </p:nvSpPr>
        <p:spPr>
          <a:xfrm>
            <a:off x="0" y="0"/>
            <a:ext cx="12192000" cy="1259017"/>
          </a:xfrm>
          <a:prstGeom prst="rect">
            <a:avLst/>
          </a:prstGeom>
          <a:gradFill flip="none" rotWithShape="1">
            <a:gsLst>
              <a:gs pos="38000">
                <a:schemeClr val="accent1">
                  <a:lumMod val="50000"/>
                </a:schemeClr>
              </a:gs>
              <a:gs pos="0">
                <a:srgbClr val="4E2160"/>
              </a:gs>
              <a:gs pos="10000">
                <a:schemeClr val="accent1">
                  <a:lumMod val="75000"/>
                </a:schemeClr>
              </a:gs>
              <a:gs pos="0">
                <a:schemeClr val="accent1">
                  <a:lumMod val="70000"/>
                </a:schemeClr>
              </a:gs>
            </a:gsLst>
            <a:lin ang="5400000" scaled="0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186" y="246888"/>
            <a:ext cx="11413863" cy="8827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4E7F30-5679-3820-0094-3014019C80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" t="9412" r="3204" b="6046"/>
          <a:stretch/>
        </p:blipFill>
        <p:spPr>
          <a:xfrm>
            <a:off x="258186" y="6111542"/>
            <a:ext cx="2033194" cy="615364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9F19552-9A7F-0575-7F95-6B7039F93A05}"/>
              </a:ext>
            </a:extLst>
          </p:cNvPr>
          <p:cNvCxnSpPr/>
          <p:nvPr userDrawn="1"/>
        </p:nvCxnSpPr>
        <p:spPr>
          <a:xfrm>
            <a:off x="333487" y="5992013"/>
            <a:ext cx="11510682" cy="0"/>
          </a:xfrm>
          <a:prstGeom prst="line">
            <a:avLst/>
          </a:prstGeom>
          <a:ln w="12700">
            <a:solidFill>
              <a:srgbClr val="652B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79180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DE341C-1A47-F337-A2FC-540A441ACE46}"/>
              </a:ext>
            </a:extLst>
          </p:cNvPr>
          <p:cNvSpPr/>
          <p:nvPr/>
        </p:nvSpPr>
        <p:spPr>
          <a:xfrm>
            <a:off x="0" y="0"/>
            <a:ext cx="12192000" cy="1244707"/>
          </a:xfrm>
          <a:prstGeom prst="rect">
            <a:avLst/>
          </a:prstGeom>
          <a:gradFill flip="none" rotWithShape="1">
            <a:gsLst>
              <a:gs pos="38000">
                <a:schemeClr val="accent1">
                  <a:lumMod val="50000"/>
                </a:schemeClr>
              </a:gs>
              <a:gs pos="0">
                <a:srgbClr val="4E2160"/>
              </a:gs>
              <a:gs pos="10000">
                <a:schemeClr val="accent1">
                  <a:lumMod val="75000"/>
                </a:schemeClr>
              </a:gs>
              <a:gs pos="0">
                <a:schemeClr val="accent1">
                  <a:lumMod val="70000"/>
                </a:schemeClr>
              </a:gs>
            </a:gsLst>
            <a:lin ang="5400000" scaled="0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589" y="246792"/>
            <a:ext cx="11414761" cy="8827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" t="9412" r="3204" b="6046"/>
          <a:stretch/>
        </p:blipFill>
        <p:spPr>
          <a:xfrm>
            <a:off x="258186" y="6111542"/>
            <a:ext cx="2033194" cy="615364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333487" y="5992013"/>
            <a:ext cx="11510682" cy="0"/>
          </a:xfrm>
          <a:prstGeom prst="line">
            <a:avLst/>
          </a:prstGeom>
          <a:ln w="12700">
            <a:solidFill>
              <a:srgbClr val="652B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050A107-4697-6AAC-62AB-A33503A3B58B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332589" y="1376346"/>
            <a:ext cx="5520201" cy="4508249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 marL="685800" indent="-228600">
              <a:lnSpc>
                <a:spcPct val="100000"/>
              </a:lnSpc>
              <a:buFont typeface="Wingdings" panose="05000000000000000000" pitchFamily="2" charset="2"/>
              <a:buChar char="§"/>
              <a:defRPr/>
            </a:lvl2pPr>
            <a:lvl3pPr marL="1143000" indent="-228600">
              <a:lnSpc>
                <a:spcPct val="100000"/>
              </a:lnSpc>
              <a:buFont typeface="Arial" panose="020B0604020202020204" pitchFamily="34" charset="0"/>
              <a:buChar char="–"/>
              <a:defRPr/>
            </a:lvl3pPr>
            <a:lvl4pPr>
              <a:lnSpc>
                <a:spcPct val="100000"/>
              </a:lnSpc>
              <a:defRPr/>
            </a:lvl4pPr>
            <a:lvl5pPr marL="2057400" indent="-228600">
              <a:lnSpc>
                <a:spcPct val="100000"/>
              </a:lnSpc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486E8EB-E7A8-557B-EF52-3B2D2F879B88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27149" y="1376346"/>
            <a:ext cx="5520201" cy="4508249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 marL="685800" indent="-228600">
              <a:lnSpc>
                <a:spcPct val="100000"/>
              </a:lnSpc>
              <a:buFont typeface="Wingdings" panose="05000000000000000000" pitchFamily="2" charset="2"/>
              <a:buChar char="§"/>
              <a:defRPr/>
            </a:lvl2pPr>
            <a:lvl3pPr marL="1143000" indent="-228600">
              <a:lnSpc>
                <a:spcPct val="100000"/>
              </a:lnSpc>
              <a:buFont typeface="Arial" panose="020B0604020202020204" pitchFamily="34" charset="0"/>
              <a:buChar char="–"/>
              <a:defRPr/>
            </a:lvl3pPr>
            <a:lvl4pPr>
              <a:lnSpc>
                <a:spcPct val="100000"/>
              </a:lnSpc>
              <a:defRPr/>
            </a:lvl4pPr>
            <a:lvl5pPr marL="2057400" indent="-228600">
              <a:lnSpc>
                <a:spcPct val="100000"/>
              </a:lnSpc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023775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DE341C-1A47-F337-A2FC-540A441ACE46}"/>
              </a:ext>
            </a:extLst>
          </p:cNvPr>
          <p:cNvSpPr/>
          <p:nvPr/>
        </p:nvSpPr>
        <p:spPr>
          <a:xfrm>
            <a:off x="0" y="0"/>
            <a:ext cx="12192000" cy="1244707"/>
          </a:xfrm>
          <a:prstGeom prst="rect">
            <a:avLst/>
          </a:prstGeom>
          <a:gradFill flip="none" rotWithShape="1">
            <a:gsLst>
              <a:gs pos="38000">
                <a:schemeClr val="accent1">
                  <a:lumMod val="50000"/>
                </a:schemeClr>
              </a:gs>
              <a:gs pos="0">
                <a:srgbClr val="4E2160"/>
              </a:gs>
              <a:gs pos="10000">
                <a:schemeClr val="accent1">
                  <a:lumMod val="75000"/>
                </a:schemeClr>
              </a:gs>
              <a:gs pos="0">
                <a:schemeClr val="accent1">
                  <a:lumMod val="70000"/>
                </a:schemeClr>
              </a:gs>
            </a:gsLst>
            <a:lin ang="5400000" scaled="0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589" y="246792"/>
            <a:ext cx="11414761" cy="8827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050A107-4697-6AAC-62AB-A33503A3B58B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332589" y="1376346"/>
            <a:ext cx="5520201" cy="4508249"/>
          </a:xfrm>
        </p:spPr>
        <p:txBody>
          <a:bodyPr/>
          <a:lstStyle>
            <a:lvl2pPr marL="685800" indent="-228600">
              <a:lnSpc>
                <a:spcPct val="100000"/>
              </a:lnSpc>
              <a:buFont typeface="Wingdings" panose="05000000000000000000" pitchFamily="2" charset="2"/>
              <a:buChar char="§"/>
              <a:defRPr/>
            </a:lvl2pPr>
            <a:lvl3pPr marL="1143000" indent="-228600">
              <a:lnSpc>
                <a:spcPct val="100000"/>
              </a:lnSpc>
              <a:buFont typeface="Arial" panose="020B0604020202020204" pitchFamily="34" charset="0"/>
              <a:buChar char="–"/>
              <a:defRPr/>
            </a:lvl3pPr>
            <a:lvl4pPr>
              <a:lnSpc>
                <a:spcPct val="100000"/>
              </a:lnSpc>
              <a:defRPr/>
            </a:lvl4pPr>
            <a:lvl5pPr marL="2057400" indent="-228600">
              <a:lnSpc>
                <a:spcPct val="100000"/>
              </a:lnSpc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486E8EB-E7A8-557B-EF52-3B2D2F879B88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27149" y="1376346"/>
            <a:ext cx="5520201" cy="4508249"/>
          </a:xfrm>
        </p:spPr>
        <p:txBody>
          <a:bodyPr/>
          <a:lstStyle>
            <a:lvl2pPr marL="685800" indent="-228600">
              <a:lnSpc>
                <a:spcPct val="100000"/>
              </a:lnSpc>
              <a:buFont typeface="Wingdings" panose="05000000000000000000" pitchFamily="2" charset="2"/>
              <a:buChar char="§"/>
              <a:defRPr/>
            </a:lvl2pPr>
            <a:lvl3pPr marL="1143000" indent="-228600">
              <a:lnSpc>
                <a:spcPct val="100000"/>
              </a:lnSpc>
              <a:buFont typeface="Arial" panose="020B0604020202020204" pitchFamily="34" charset="0"/>
              <a:buChar char="–"/>
              <a:defRPr/>
            </a:lvl3pPr>
            <a:lvl4pPr>
              <a:lnSpc>
                <a:spcPct val="100000"/>
              </a:lnSpc>
              <a:defRPr/>
            </a:lvl4pPr>
            <a:lvl5pPr marL="2057400" indent="-228600">
              <a:lnSpc>
                <a:spcPct val="100000"/>
              </a:lnSpc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27480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47E039-CFAF-3626-2FB8-9DBA4183D332}"/>
              </a:ext>
            </a:extLst>
          </p:cNvPr>
          <p:cNvSpPr/>
          <p:nvPr/>
        </p:nvSpPr>
        <p:spPr>
          <a:xfrm>
            <a:off x="0" y="0"/>
            <a:ext cx="12192000" cy="6979186"/>
          </a:xfrm>
          <a:prstGeom prst="rect">
            <a:avLst/>
          </a:prstGeom>
          <a:gradFill flip="none" rotWithShape="1">
            <a:gsLst>
              <a:gs pos="15000">
                <a:schemeClr val="accent1">
                  <a:lumMod val="45000"/>
                </a:schemeClr>
              </a:gs>
              <a:gs pos="0">
                <a:schemeClr val="accent1">
                  <a:lumMod val="75000"/>
                </a:schemeClr>
              </a:gs>
            </a:gsLst>
            <a:lin ang="5400000" scaled="0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9D76E672-2AC1-D083-C793-69C4E3A7C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494" y="1883055"/>
            <a:ext cx="7357028" cy="3091889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FB6C92-0AE0-1C9C-ABD6-5AA3935AEA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49613" y="5673725"/>
            <a:ext cx="5508625" cy="8159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69379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12F9CF-F452-E42D-85EC-2427A93218A9}"/>
              </a:ext>
            </a:extLst>
          </p:cNvPr>
          <p:cNvSpPr/>
          <p:nvPr/>
        </p:nvSpPr>
        <p:spPr>
          <a:xfrm>
            <a:off x="0" y="-1"/>
            <a:ext cx="12192000" cy="4043639"/>
          </a:xfrm>
          <a:prstGeom prst="rect">
            <a:avLst/>
          </a:prstGeom>
          <a:gradFill flip="none" rotWithShape="1">
            <a:gsLst>
              <a:gs pos="38000">
                <a:schemeClr val="accent1">
                  <a:lumMod val="50000"/>
                </a:schemeClr>
              </a:gs>
              <a:gs pos="0">
                <a:srgbClr val="4E2160"/>
              </a:gs>
              <a:gs pos="10000">
                <a:schemeClr val="accent1">
                  <a:lumMod val="75000"/>
                </a:schemeClr>
              </a:gs>
              <a:gs pos="0">
                <a:schemeClr val="accent1">
                  <a:lumMod val="70000"/>
                </a:schemeClr>
              </a:gs>
            </a:gsLst>
            <a:lin ang="5400000" scaled="0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A close-up of a logo&#10;&#10;Description automatically generated">
            <a:extLst>
              <a:ext uri="{FF2B5EF4-FFF2-40B4-BE49-F238E27FC236}">
                <a16:creationId xmlns:a16="http://schemas.microsoft.com/office/drawing/2014/main" id="{4A23A555-18D4-36C8-69F6-A12AE5ACE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663" y="2984706"/>
            <a:ext cx="4183567" cy="17582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D0047A1-AA91-A3EE-A5F2-0D9D34772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07" y="1839207"/>
            <a:ext cx="6999156" cy="1246571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0062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12F9CF-F452-E42D-85EC-2427A93218A9}"/>
              </a:ext>
            </a:extLst>
          </p:cNvPr>
          <p:cNvSpPr/>
          <p:nvPr/>
        </p:nvSpPr>
        <p:spPr>
          <a:xfrm>
            <a:off x="0" y="0"/>
            <a:ext cx="12192000" cy="2798285"/>
          </a:xfrm>
          <a:prstGeom prst="rect">
            <a:avLst/>
          </a:prstGeom>
          <a:gradFill flip="none" rotWithShape="1">
            <a:gsLst>
              <a:gs pos="38000">
                <a:schemeClr val="accent1">
                  <a:lumMod val="50000"/>
                </a:schemeClr>
              </a:gs>
              <a:gs pos="0">
                <a:srgbClr val="4E2160"/>
              </a:gs>
              <a:gs pos="10000">
                <a:schemeClr val="accent1">
                  <a:lumMod val="75000"/>
                </a:schemeClr>
              </a:gs>
              <a:gs pos="0">
                <a:schemeClr val="accent1">
                  <a:lumMod val="70000"/>
                </a:schemeClr>
              </a:gs>
            </a:gsLst>
            <a:lin ang="5400000" scaled="0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A close-up of a logo&#10;&#10;Description automatically generated">
            <a:extLst>
              <a:ext uri="{FF2B5EF4-FFF2-40B4-BE49-F238E27FC236}">
                <a16:creationId xmlns:a16="http://schemas.microsoft.com/office/drawing/2014/main" id="{4A23A555-18D4-36C8-69F6-A12AE5ACE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6797" y="1919185"/>
            <a:ext cx="4183567" cy="17582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D0047A1-AA91-A3EE-A5F2-0D9D34772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490" y="1012942"/>
            <a:ext cx="6999156" cy="1246571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35A275-DF74-5351-D590-2BFAA512DC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25513" y="3878263"/>
            <a:ext cx="2192337" cy="208121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57809518-7E86-B2FF-4D56-6D8EA4D6F7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49366" y="5216018"/>
            <a:ext cx="5293268" cy="46486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441474F-05D4-D4E7-48EA-CF0154F175FE}"/>
              </a:ext>
            </a:extLst>
          </p:cNvPr>
          <p:cNvSpPr txBox="1">
            <a:spLocks/>
          </p:cNvSpPr>
          <p:nvPr userDrawn="1"/>
        </p:nvSpPr>
        <p:spPr>
          <a:xfrm>
            <a:off x="3449366" y="5680439"/>
            <a:ext cx="5293268" cy="4648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377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566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754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5943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309215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32592" y="246792"/>
            <a:ext cx="11414761" cy="882762"/>
          </a:xfrm>
        </p:spPr>
        <p:txBody>
          <a:bodyPr/>
          <a:lstStyle>
            <a:lvl1pPr>
              <a:defRPr>
                <a:solidFill>
                  <a:srgbClr val="652B7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31017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490" y="246792"/>
            <a:ext cx="11510682" cy="882762"/>
          </a:xfrm>
        </p:spPr>
        <p:txBody>
          <a:bodyPr/>
          <a:lstStyle>
            <a:lvl1pPr>
              <a:defRPr>
                <a:solidFill>
                  <a:srgbClr val="652B7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490" y="1185156"/>
            <a:ext cx="5572759" cy="468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185" y="6111542"/>
            <a:ext cx="2033195" cy="615364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333489" y="5992013"/>
            <a:ext cx="11510683" cy="0"/>
          </a:xfrm>
          <a:prstGeom prst="line">
            <a:avLst/>
          </a:prstGeom>
          <a:ln>
            <a:solidFill>
              <a:srgbClr val="652B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6248400" y="1176777"/>
            <a:ext cx="5595772" cy="4695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64265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54" y="246792"/>
            <a:ext cx="11452750" cy="882762"/>
          </a:xfrm>
        </p:spPr>
        <p:txBody>
          <a:bodyPr/>
          <a:lstStyle>
            <a:lvl1pPr>
              <a:defRPr>
                <a:solidFill>
                  <a:srgbClr val="652B7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954" y="1249082"/>
            <a:ext cx="11452750" cy="462340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189" y="6145415"/>
            <a:ext cx="1799215" cy="544549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325021" y="6042815"/>
            <a:ext cx="11510683" cy="0"/>
          </a:xfrm>
          <a:prstGeom prst="line">
            <a:avLst/>
          </a:prstGeom>
          <a:ln>
            <a:solidFill>
              <a:srgbClr val="652B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85760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086548" y="6248779"/>
            <a:ext cx="27432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" charset="0"/>
                <a:ea typeface="Arial" charset="0"/>
                <a:cs typeface="Arial" charset="0"/>
              </a:defRPr>
            </a:lvl1pPr>
          </a:lstStyle>
          <a:p>
            <a:fld id="{1F44EE51-8E89-2540-9CD9-20969B52AE02}" type="datetimeFigureOut">
              <a:rPr lang="en-US" smtClean="0"/>
              <a:pPr/>
              <a:t>10/7/2024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200888" y="6248779"/>
            <a:ext cx="2631141" cy="365125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99091" y="6248779"/>
            <a:ext cx="2620384" cy="365125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" charset="0"/>
                <a:ea typeface="Arial" charset="0"/>
                <a:cs typeface="Arial" charset="0"/>
              </a:defRPr>
            </a:lvl1pPr>
          </a:lstStyle>
          <a:p>
            <a:fld id="{3262A0DB-0B2B-2D4F-9EF0-B56B118FE0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33489" y="246792"/>
            <a:ext cx="11585986" cy="882762"/>
          </a:xfrm>
        </p:spPr>
        <p:txBody>
          <a:bodyPr/>
          <a:lstStyle>
            <a:lvl1pPr>
              <a:defRPr>
                <a:solidFill>
                  <a:srgbClr val="652B7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185" y="6111542"/>
            <a:ext cx="2033195" cy="615364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333489" y="5992013"/>
            <a:ext cx="11510683" cy="0"/>
          </a:xfrm>
          <a:prstGeom prst="line">
            <a:avLst/>
          </a:prstGeom>
          <a:ln>
            <a:solidFill>
              <a:srgbClr val="652B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249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67267" y="246792"/>
            <a:ext cx="11180087" cy="882762"/>
          </a:xfrm>
        </p:spPr>
        <p:txBody>
          <a:bodyPr/>
          <a:lstStyle>
            <a:lvl1pPr>
              <a:defRPr>
                <a:solidFill>
                  <a:srgbClr val="652B7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79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9533" y="300579"/>
            <a:ext cx="11209868" cy="785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532" y="1276985"/>
            <a:ext cx="11209869" cy="43707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962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7" r:id="rId3"/>
    <p:sldLayoutId id="2147483710" r:id="rId4"/>
    <p:sldLayoutId id="2147483716" r:id="rId5"/>
    <p:sldLayoutId id="2147483711" r:id="rId6"/>
    <p:sldLayoutId id="2147483698" r:id="rId7"/>
    <p:sldLayoutId id="2147483699" r:id="rId8"/>
    <p:sldLayoutId id="2147483700" r:id="rId9"/>
    <p:sldLayoutId id="2147483701" r:id="rId10"/>
    <p:sldLayoutId id="2147483705" r:id="rId11"/>
    <p:sldLayoutId id="2147483702" r:id="rId12"/>
    <p:sldLayoutId id="2147483712" r:id="rId13"/>
    <p:sldLayoutId id="2147483704" r:id="rId14"/>
    <p:sldLayoutId id="2147483706" r:id="rId15"/>
    <p:sldLayoutId id="2147483708" r:id="rId16"/>
    <p:sldLayoutId id="2147483709" r:id="rId17"/>
    <p:sldLayoutId id="2147483713" r:id="rId18"/>
    <p:sldLayoutId id="2147483714" r:id="rId19"/>
    <p:sldLayoutId id="2147483715" r:id="rId20"/>
    <p:sldLayoutId id="214748371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652B7E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microsoft.com/office/2007/relationships/hdphoto" Target="../media/hdphoto1.wdp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impactcollaboratory.org/pilot-grants-progra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impactcollaboratory.org/demonstration-grants-program/" TargetMode="Externa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13" Type="http://schemas.openxmlformats.org/officeDocument/2006/relationships/image" Target="../media/image49.jpeg"/><Relationship Id="rId18" Type="http://schemas.openxmlformats.org/officeDocument/2006/relationships/image" Target="../media/image54.png"/><Relationship Id="rId3" Type="http://schemas.openxmlformats.org/officeDocument/2006/relationships/image" Target="../media/image39.jpeg"/><Relationship Id="rId21" Type="http://schemas.openxmlformats.org/officeDocument/2006/relationships/image" Target="../media/image57.png"/><Relationship Id="rId7" Type="http://schemas.openxmlformats.org/officeDocument/2006/relationships/image" Target="../media/image43.jpe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52.jpeg"/><Relationship Id="rId20" Type="http://schemas.openxmlformats.org/officeDocument/2006/relationships/image" Target="../media/image56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11" Type="http://schemas.openxmlformats.org/officeDocument/2006/relationships/image" Target="../media/image47.jpeg"/><Relationship Id="rId5" Type="http://schemas.openxmlformats.org/officeDocument/2006/relationships/image" Target="../media/image41.png"/><Relationship Id="rId15" Type="http://schemas.openxmlformats.org/officeDocument/2006/relationships/image" Target="../media/image51.jpeg"/><Relationship Id="rId23" Type="http://schemas.openxmlformats.org/officeDocument/2006/relationships/image" Target="../media/image59.jpeg"/><Relationship Id="rId10" Type="http://schemas.openxmlformats.org/officeDocument/2006/relationships/image" Target="../media/image46.jpeg"/><Relationship Id="rId19" Type="http://schemas.openxmlformats.org/officeDocument/2006/relationships/image" Target="../media/image55.jpg"/><Relationship Id="rId4" Type="http://schemas.openxmlformats.org/officeDocument/2006/relationships/image" Target="../media/image40.png"/><Relationship Id="rId9" Type="http://schemas.openxmlformats.org/officeDocument/2006/relationships/image" Target="../media/image45.jpeg"/><Relationship Id="rId14" Type="http://schemas.openxmlformats.org/officeDocument/2006/relationships/image" Target="../media/image50.png"/><Relationship Id="rId22" Type="http://schemas.openxmlformats.org/officeDocument/2006/relationships/image" Target="../media/image58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hyperlink" Target="https://impactcollaboratory.org/li_platt-photo/" TargetMode="External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13" Type="http://schemas.openxmlformats.org/officeDocument/2006/relationships/image" Target="../media/image109.jpe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12" Type="http://schemas.openxmlformats.org/officeDocument/2006/relationships/image" Target="../media/image10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2.png"/><Relationship Id="rId11" Type="http://schemas.openxmlformats.org/officeDocument/2006/relationships/image" Target="../media/image107.jpeg"/><Relationship Id="rId5" Type="http://schemas.openxmlformats.org/officeDocument/2006/relationships/image" Target="../media/image101.png"/><Relationship Id="rId10" Type="http://schemas.openxmlformats.org/officeDocument/2006/relationships/image" Target="../media/image106.jpeg"/><Relationship Id="rId4" Type="http://schemas.openxmlformats.org/officeDocument/2006/relationships/image" Target="../media/image100.png"/><Relationship Id="rId9" Type="http://schemas.openxmlformats.org/officeDocument/2006/relationships/image" Target="../media/image105.png"/><Relationship Id="rId14" Type="http://schemas.openxmlformats.org/officeDocument/2006/relationships/image" Target="../media/image110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eg"/><Relationship Id="rId3" Type="http://schemas.openxmlformats.org/officeDocument/2006/relationships/image" Target="../media/image111.png"/><Relationship Id="rId7" Type="http://schemas.openxmlformats.org/officeDocument/2006/relationships/image" Target="../media/image1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3.jpeg"/><Relationship Id="rId5" Type="http://schemas.openxmlformats.org/officeDocument/2006/relationships/image" Target="../media/image112.jpeg"/><Relationship Id="rId10" Type="http://schemas.openxmlformats.org/officeDocument/2006/relationships/image" Target="../media/image117.jpeg"/><Relationship Id="rId4" Type="http://schemas.openxmlformats.org/officeDocument/2006/relationships/hyperlink" Target="https://impactcollaboratory.org/?attachment_id=5978" TargetMode="External"/><Relationship Id="rId9" Type="http://schemas.openxmlformats.org/officeDocument/2006/relationships/image" Target="../media/image116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jpeg"/><Relationship Id="rId13" Type="http://schemas.openxmlformats.org/officeDocument/2006/relationships/image" Target="../media/image128.jpeg"/><Relationship Id="rId3" Type="http://schemas.openxmlformats.org/officeDocument/2006/relationships/image" Target="../media/image118.jpeg"/><Relationship Id="rId7" Type="http://schemas.openxmlformats.org/officeDocument/2006/relationships/image" Target="../media/image122.png"/><Relationship Id="rId12" Type="http://schemas.openxmlformats.org/officeDocument/2006/relationships/image" Target="../media/image1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21.jpeg"/><Relationship Id="rId11" Type="http://schemas.openxmlformats.org/officeDocument/2006/relationships/image" Target="../media/image126.jpeg"/><Relationship Id="rId5" Type="http://schemas.openxmlformats.org/officeDocument/2006/relationships/image" Target="../media/image120.png"/><Relationship Id="rId10" Type="http://schemas.openxmlformats.org/officeDocument/2006/relationships/image" Target="../media/image125.jpeg"/><Relationship Id="rId4" Type="http://schemas.openxmlformats.org/officeDocument/2006/relationships/image" Target="../media/image119.png"/><Relationship Id="rId9" Type="http://schemas.openxmlformats.org/officeDocument/2006/relationships/image" Target="../media/image124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jpeg"/><Relationship Id="rId13" Type="http://schemas.openxmlformats.org/officeDocument/2006/relationships/image" Target="../media/image139.jpeg"/><Relationship Id="rId3" Type="http://schemas.openxmlformats.org/officeDocument/2006/relationships/image" Target="../media/image129.jpeg"/><Relationship Id="rId7" Type="http://schemas.openxmlformats.org/officeDocument/2006/relationships/image" Target="../media/image133.png"/><Relationship Id="rId12" Type="http://schemas.openxmlformats.org/officeDocument/2006/relationships/image" Target="../media/image13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32.jpeg"/><Relationship Id="rId11" Type="http://schemas.openxmlformats.org/officeDocument/2006/relationships/image" Target="../media/image137.jpeg"/><Relationship Id="rId5" Type="http://schemas.openxmlformats.org/officeDocument/2006/relationships/image" Target="../media/image131.jpeg"/><Relationship Id="rId10" Type="http://schemas.openxmlformats.org/officeDocument/2006/relationships/image" Target="../media/image136.jpeg"/><Relationship Id="rId4" Type="http://schemas.openxmlformats.org/officeDocument/2006/relationships/image" Target="../media/image130.jpeg"/><Relationship Id="rId9" Type="http://schemas.openxmlformats.org/officeDocument/2006/relationships/image" Target="../media/image135.jpeg"/><Relationship Id="rId14" Type="http://schemas.openxmlformats.org/officeDocument/2006/relationships/image" Target="../media/image14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jpeg"/><Relationship Id="rId13" Type="http://schemas.openxmlformats.org/officeDocument/2006/relationships/image" Target="../media/image151.jpeg"/><Relationship Id="rId3" Type="http://schemas.openxmlformats.org/officeDocument/2006/relationships/image" Target="../media/image141.jpeg"/><Relationship Id="rId7" Type="http://schemas.openxmlformats.org/officeDocument/2006/relationships/image" Target="../media/image145.jpeg"/><Relationship Id="rId12" Type="http://schemas.openxmlformats.org/officeDocument/2006/relationships/image" Target="../media/image150.jpeg"/><Relationship Id="rId17" Type="http://schemas.openxmlformats.org/officeDocument/2006/relationships/image" Target="../media/image155.jpe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154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44.jpeg"/><Relationship Id="rId11" Type="http://schemas.openxmlformats.org/officeDocument/2006/relationships/image" Target="../media/image149.jpeg"/><Relationship Id="rId5" Type="http://schemas.openxmlformats.org/officeDocument/2006/relationships/image" Target="../media/image143.jpeg"/><Relationship Id="rId15" Type="http://schemas.openxmlformats.org/officeDocument/2006/relationships/image" Target="../media/image153.png"/><Relationship Id="rId10" Type="http://schemas.openxmlformats.org/officeDocument/2006/relationships/image" Target="../media/image148.png"/><Relationship Id="rId4" Type="http://schemas.openxmlformats.org/officeDocument/2006/relationships/image" Target="../media/image142.jpeg"/><Relationship Id="rId9" Type="http://schemas.openxmlformats.org/officeDocument/2006/relationships/image" Target="../media/image147.jpeg"/><Relationship Id="rId14" Type="http://schemas.openxmlformats.org/officeDocument/2006/relationships/image" Target="../media/image15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7" Type="http://schemas.openxmlformats.org/officeDocument/2006/relationships/image" Target="../media/image16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59.png"/><Relationship Id="rId5" Type="http://schemas.openxmlformats.org/officeDocument/2006/relationships/image" Target="../media/image158.png"/><Relationship Id="rId4" Type="http://schemas.openxmlformats.org/officeDocument/2006/relationships/image" Target="../media/image15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3" Type="http://schemas.openxmlformats.org/officeDocument/2006/relationships/image" Target="../media/image161.png"/><Relationship Id="rId7" Type="http://schemas.openxmlformats.org/officeDocument/2006/relationships/image" Target="../media/image16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4.png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67.png"/><Relationship Id="rId7" Type="http://schemas.openxmlformats.org/officeDocument/2006/relationships/image" Target="../media/image171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0.png"/><Relationship Id="rId11" Type="http://schemas.openxmlformats.org/officeDocument/2006/relationships/image" Target="../media/image33.png"/><Relationship Id="rId5" Type="http://schemas.openxmlformats.org/officeDocument/2006/relationships/image" Target="../media/image169.png"/><Relationship Id="rId10" Type="http://schemas.openxmlformats.org/officeDocument/2006/relationships/image" Target="../media/image173.png"/><Relationship Id="rId4" Type="http://schemas.openxmlformats.org/officeDocument/2006/relationships/image" Target="../media/image168.png"/><Relationship Id="rId9" Type="http://schemas.openxmlformats.org/officeDocument/2006/relationships/image" Target="../media/image172.png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0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microsoft.com/office/2007/relationships/hdphoto" Target="../media/hdphoto2.wdp"/><Relationship Id="rId4" Type="http://schemas.openxmlformats.org/officeDocument/2006/relationships/image" Target="../media/image17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0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jpg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6.png"/><Relationship Id="rId5" Type="http://schemas.openxmlformats.org/officeDocument/2006/relationships/image" Target="../media/image185.png"/><Relationship Id="rId4" Type="http://schemas.openxmlformats.org/officeDocument/2006/relationships/image" Target="../media/image18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svg"/><Relationship Id="rId3" Type="http://schemas.openxmlformats.org/officeDocument/2006/relationships/image" Target="../media/image188.png"/><Relationship Id="rId7" Type="http://schemas.openxmlformats.org/officeDocument/2006/relationships/image" Target="../media/image192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91.svg"/><Relationship Id="rId5" Type="http://schemas.openxmlformats.org/officeDocument/2006/relationships/image" Target="../media/image190.png"/><Relationship Id="rId10" Type="http://schemas.microsoft.com/office/2007/relationships/hdphoto" Target="../media/hdphoto5.wdp"/><Relationship Id="rId4" Type="http://schemas.openxmlformats.org/officeDocument/2006/relationships/image" Target="../media/image189.png"/><Relationship Id="rId9" Type="http://schemas.openxmlformats.org/officeDocument/2006/relationships/image" Target="../media/image19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png"/><Relationship Id="rId13" Type="http://schemas.openxmlformats.org/officeDocument/2006/relationships/image" Target="../media/image199.svg"/><Relationship Id="rId3" Type="http://schemas.openxmlformats.org/officeDocument/2006/relationships/image" Target="../media/image195.png"/><Relationship Id="rId7" Type="http://schemas.openxmlformats.org/officeDocument/2006/relationships/image" Target="../media/image191.svg"/><Relationship Id="rId12" Type="http://schemas.openxmlformats.org/officeDocument/2006/relationships/image" Target="../media/image19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90.png"/><Relationship Id="rId11" Type="http://schemas.openxmlformats.org/officeDocument/2006/relationships/image" Target="../media/image197.png"/><Relationship Id="rId5" Type="http://schemas.openxmlformats.org/officeDocument/2006/relationships/image" Target="../media/image196.png"/><Relationship Id="rId15" Type="http://schemas.openxmlformats.org/officeDocument/2006/relationships/image" Target="../media/image201.png"/><Relationship Id="rId10" Type="http://schemas.openxmlformats.org/officeDocument/2006/relationships/image" Target="../media/image188.png"/><Relationship Id="rId4" Type="http://schemas.openxmlformats.org/officeDocument/2006/relationships/image" Target="../media/image189.png"/><Relationship Id="rId9" Type="http://schemas.openxmlformats.org/officeDocument/2006/relationships/image" Target="../media/image193.svg"/><Relationship Id="rId14" Type="http://schemas.openxmlformats.org/officeDocument/2006/relationships/image" Target="../media/image20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png"/><Relationship Id="rId13" Type="http://schemas.openxmlformats.org/officeDocument/2006/relationships/image" Target="../media/image201.png"/><Relationship Id="rId3" Type="http://schemas.openxmlformats.org/officeDocument/2006/relationships/image" Target="../media/image189.png"/><Relationship Id="rId7" Type="http://schemas.openxmlformats.org/officeDocument/2006/relationships/image" Target="../media/image193.svg"/><Relationship Id="rId12" Type="http://schemas.openxmlformats.org/officeDocument/2006/relationships/image" Target="../media/image20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92.png"/><Relationship Id="rId11" Type="http://schemas.openxmlformats.org/officeDocument/2006/relationships/image" Target="../media/image199.svg"/><Relationship Id="rId5" Type="http://schemas.openxmlformats.org/officeDocument/2006/relationships/image" Target="../media/image191.svg"/><Relationship Id="rId10" Type="http://schemas.openxmlformats.org/officeDocument/2006/relationships/image" Target="../media/image198.png"/><Relationship Id="rId4" Type="http://schemas.openxmlformats.org/officeDocument/2006/relationships/image" Target="../media/image190.png"/><Relationship Id="rId9" Type="http://schemas.openxmlformats.org/officeDocument/2006/relationships/image" Target="../media/image197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60224" y="1326589"/>
            <a:ext cx="11381567" cy="1246571"/>
          </a:xfrm>
        </p:spPr>
        <p:txBody>
          <a:bodyPr>
            <a:noAutofit/>
          </a:bodyPr>
          <a:lstStyle/>
          <a:p>
            <a:r>
              <a:rPr lang="en-US" sz="4000" dirty="0"/>
              <a:t>The First 5 Years of the IMPACT Collaboratory: Building an infrastructure to Conduct </a:t>
            </a:r>
            <a:r>
              <a:rPr lang="en-US" sz="4000" dirty="0" err="1"/>
              <a:t>ePCTs</a:t>
            </a:r>
            <a:r>
              <a:rPr lang="en-US" sz="4000" dirty="0"/>
              <a:t> in Dementia Care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75E381B1-9485-4A2C-9194-A06604FDF40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560224" y="5030770"/>
            <a:ext cx="11481050" cy="102870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1800" dirty="0"/>
              <a:t>Susan Mitchell, MD, MPH – Hebrew </a:t>
            </a:r>
            <a:r>
              <a:rPr lang="en-US" sz="1800" dirty="0" err="1"/>
              <a:t>SeniorLife’s</a:t>
            </a:r>
            <a:r>
              <a:rPr lang="en-US" sz="1800" dirty="0"/>
              <a:t> Hinda and Arthur Marcus Institute for Aging Research</a:t>
            </a:r>
            <a:br>
              <a:rPr lang="en-US" sz="1800" dirty="0"/>
            </a:br>
            <a:r>
              <a:rPr lang="en-US" sz="1800" dirty="0"/>
              <a:t>Vincent Mor, PhD – Brown University School of Public Health</a:t>
            </a:r>
          </a:p>
        </p:txBody>
      </p:sp>
    </p:spTree>
    <p:extLst>
      <p:ext uri="{BB962C8B-B14F-4D97-AF65-F5344CB8AC3E}">
        <p14:creationId xmlns:p14="http://schemas.microsoft.com/office/powerpoint/2010/main" val="795551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7154752" y="1664210"/>
            <a:ext cx="4838980" cy="4208275"/>
          </a:xfrm>
        </p:spPr>
        <p:txBody>
          <a:bodyPr>
            <a:noAutofit/>
          </a:bodyPr>
          <a:lstStyle/>
          <a:p>
            <a:r>
              <a:rPr lang="en-US" sz="2200" dirty="0"/>
              <a:t>&gt;5 million with AD/ADRD; increasing</a:t>
            </a:r>
          </a:p>
          <a:p>
            <a:r>
              <a:rPr lang="en-US" sz="2200" dirty="0"/>
              <a:t>Urgent public health need to provide care to PLWD and care partners</a:t>
            </a:r>
          </a:p>
          <a:p>
            <a:r>
              <a:rPr lang="en-US" sz="2200" dirty="0"/>
              <a:t>Non-pharmacological interventions have efficacy but limited adoption</a:t>
            </a:r>
          </a:p>
          <a:p>
            <a:r>
              <a:rPr lang="en-US" sz="2200" dirty="0"/>
              <a:t>ePCTs potential to accelerate translation of interventions into clinical practice</a:t>
            </a:r>
          </a:p>
        </p:txBody>
      </p:sp>
      <p:pic>
        <p:nvPicPr>
          <p:cNvPr id="4" name="Picture 2"/>
          <p:cNvPicPr>
            <a:picLocks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06" r="2178" b="1"/>
          <a:stretch/>
        </p:blipFill>
        <p:spPr bwMode="auto">
          <a:xfrm>
            <a:off x="424786" y="1664210"/>
            <a:ext cx="6729966" cy="4025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2457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Dementia Stages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FEC56E-FD7D-425F-B16F-7DE4F0BD74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005" y="2154477"/>
            <a:ext cx="11627989" cy="323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711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</a:t>
            </a:r>
            <a:endParaRPr lang="en-US" dirty="0"/>
          </a:p>
        </p:txBody>
      </p:sp>
      <p:sp>
        <p:nvSpPr>
          <p:cNvPr id="22530" name="Content Placeholder 1"/>
          <p:cNvSpPr>
            <a:spLocks noGrp="1"/>
          </p:cNvSpPr>
          <p:nvPr>
            <p:ph idx="10"/>
          </p:nvPr>
        </p:nvSpPr>
        <p:spPr>
          <a:xfrm>
            <a:off x="5750099" y="1174875"/>
            <a:ext cx="6262361" cy="4508249"/>
          </a:xfrm>
        </p:spPr>
        <p:txBody>
          <a:bodyPr>
            <a:normAutofit/>
          </a:bodyPr>
          <a:lstStyle/>
          <a:p>
            <a:r>
              <a:rPr lang="en-US" sz="3200" dirty="0"/>
              <a:t>Shortcoming of traditional RCTs</a:t>
            </a:r>
          </a:p>
          <a:p>
            <a:pPr lvl="1"/>
            <a:r>
              <a:rPr lang="en-US" sz="2800" dirty="0"/>
              <a:t>Stand-alone settings</a:t>
            </a:r>
          </a:p>
          <a:p>
            <a:pPr lvl="1"/>
            <a:r>
              <a:rPr lang="en-US" sz="2800" dirty="0"/>
              <a:t>Non-diverse populations</a:t>
            </a:r>
          </a:p>
          <a:p>
            <a:pPr lvl="1"/>
            <a:r>
              <a:rPr lang="en-US" sz="2800" dirty="0"/>
              <a:t>Underpowered</a:t>
            </a:r>
          </a:p>
          <a:p>
            <a:pPr lvl="1"/>
            <a:r>
              <a:rPr lang="en-US" sz="2800" dirty="0"/>
              <a:t>Expensive </a:t>
            </a:r>
          </a:p>
          <a:p>
            <a:pPr lvl="1"/>
            <a:r>
              <a:rPr lang="en-US" sz="2800" dirty="0"/>
              <a:t>Not applicable to “real-world”</a:t>
            </a:r>
          </a:p>
          <a:p>
            <a:r>
              <a:rPr lang="en-US" sz="3200" dirty="0"/>
              <a:t>Disconnect between research and clinical care </a:t>
            </a:r>
          </a:p>
          <a:p>
            <a:endParaRPr 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32132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Pragmatic Trials: Key Attributes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7443587"/>
              </p:ext>
            </p:extLst>
          </p:nvPr>
        </p:nvGraphicFramePr>
        <p:xfrm>
          <a:off x="603315" y="1512050"/>
          <a:ext cx="10991654" cy="4908556"/>
        </p:xfrm>
        <a:graphic>
          <a:graphicData uri="http://schemas.openxmlformats.org/drawingml/2006/table">
            <a:tbl>
              <a:tblPr firstRow="1" firstCol="1">
                <a:tableStyleId>{93296810-A885-4BE3-A3E7-6D5BEEA58F35}</a:tableStyleId>
              </a:tblPr>
              <a:tblGrid>
                <a:gridCol w="1911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1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490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4665">
                <a:tc>
                  <a:txBody>
                    <a:bodyPr/>
                    <a:lstStyle/>
                    <a:p>
                      <a:pPr algn="l" fontAlgn="ctr"/>
                      <a:endParaRPr lang="en-US" sz="1800" b="0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dirty="0">
                          <a:effectLst/>
                        </a:rPr>
                        <a:t>Explanatory</a:t>
                      </a:r>
                      <a:endParaRPr lang="en-US" sz="1800" b="1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dirty="0">
                          <a:effectLst/>
                        </a:rPr>
                        <a:t>Pragmatic</a:t>
                      </a:r>
                      <a:endParaRPr lang="en-US" sz="1800" b="1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898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dirty="0">
                          <a:effectLst/>
                        </a:rPr>
                        <a:t>Question</a:t>
                      </a:r>
                      <a:endParaRPr lang="en-US" sz="1800" b="1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dirty="0">
                          <a:effectLst/>
                        </a:rPr>
                        <a:t>Efficacy—can the intervention work?</a:t>
                      </a:r>
                      <a:endParaRPr lang="en-US" sz="1800" b="0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dirty="0">
                          <a:effectLst/>
                        </a:rPr>
                        <a:t>Effectiveness—does the intervention work in practice?</a:t>
                      </a:r>
                      <a:endParaRPr lang="en-US" sz="1800" b="0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6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dirty="0">
                          <a:effectLst/>
                        </a:rPr>
                        <a:t>Setting</a:t>
                      </a:r>
                      <a:endParaRPr lang="en-US" sz="1800" b="1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dirty="0">
                          <a:effectLst/>
                        </a:rPr>
                        <a:t>Well resourced, “ideal” setting</a:t>
                      </a:r>
                      <a:endParaRPr lang="en-US" sz="1800" b="0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dirty="0">
                          <a:effectLst/>
                        </a:rPr>
                        <a:t>Normal practice</a:t>
                      </a:r>
                      <a:endParaRPr lang="en-US" sz="1800" b="0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0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dirty="0">
                          <a:effectLst/>
                        </a:rPr>
                        <a:t>Randomization</a:t>
                      </a:r>
                      <a:endParaRPr lang="en-US" sz="1800" b="1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dirty="0">
                          <a:effectLst/>
                        </a:rPr>
                        <a:t>Usually individual</a:t>
                      </a:r>
                      <a:r>
                        <a:rPr lang="en-US" sz="1800" b="0" baseline="0" dirty="0">
                          <a:effectLst/>
                        </a:rPr>
                        <a:t> </a:t>
                      </a:r>
                      <a:endParaRPr lang="en-US" sz="1800" b="0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dirty="0">
                          <a:effectLst/>
                        </a:rPr>
                        <a:t>Usually</a:t>
                      </a:r>
                      <a:r>
                        <a:rPr lang="en-US" sz="1800" b="0" baseline="0" dirty="0">
                          <a:effectLst/>
                        </a:rPr>
                        <a:t> c</a:t>
                      </a:r>
                      <a:r>
                        <a:rPr lang="en-US" sz="1800" b="0" dirty="0">
                          <a:effectLst/>
                        </a:rPr>
                        <a:t>lustered</a:t>
                      </a:r>
                      <a:endParaRPr lang="en-US" sz="1800" b="0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62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dirty="0">
                          <a:effectLst/>
                        </a:rPr>
                        <a:t>Participants</a:t>
                      </a:r>
                      <a:endParaRPr lang="en-US" sz="1800" b="1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dirty="0">
                          <a:effectLst/>
                        </a:rPr>
                        <a:t>Highly selected </a:t>
                      </a:r>
                      <a:endParaRPr lang="en-US" sz="1800" b="0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dirty="0">
                          <a:effectLst/>
                        </a:rPr>
                        <a:t>Little selection</a:t>
                      </a:r>
                      <a:endParaRPr lang="en-US" sz="1800" b="0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898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dirty="0">
                          <a:effectLst/>
                        </a:rPr>
                        <a:t>Intervention</a:t>
                      </a:r>
                      <a:endParaRPr lang="en-US" sz="1800" b="1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dirty="0">
                          <a:effectLst/>
                        </a:rPr>
                        <a:t>Strict enforcement and adherence monitoring</a:t>
                      </a:r>
                      <a:endParaRPr lang="en-US" sz="1800" b="0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dirty="0">
                          <a:effectLst/>
                        </a:rPr>
                        <a:t>Applied flexibly as in normal practice</a:t>
                      </a:r>
                      <a:endParaRPr lang="en-US" sz="1800" b="0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46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dirty="0">
                          <a:effectLst/>
                        </a:rPr>
                        <a:t>Comparator</a:t>
                      </a:r>
                      <a:endParaRPr lang="en-US" sz="1800" b="1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dirty="0">
                          <a:effectLst/>
                        </a:rPr>
                        <a:t>Placebo/Non-treatment</a:t>
                      </a:r>
                      <a:endParaRPr lang="en-US" sz="1800" b="0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dirty="0">
                          <a:effectLst/>
                        </a:rPr>
                        <a:t>Real-world alternatives</a:t>
                      </a:r>
                      <a:endParaRPr lang="en-US" sz="1800" b="0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898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dirty="0">
                          <a:effectLst/>
                        </a:rPr>
                        <a:t>Outcomes</a:t>
                      </a:r>
                      <a:endParaRPr lang="en-US" sz="1800" b="1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dirty="0">
                          <a:effectLst/>
                        </a:rPr>
                        <a:t>Short-term surrogate measures</a:t>
                      </a:r>
                      <a:endParaRPr lang="en-US" sz="1800" b="0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dirty="0">
                          <a:effectLst/>
                        </a:rPr>
                        <a:t>Directly relevant to</a:t>
                      </a:r>
                      <a:r>
                        <a:rPr lang="en-US" sz="1800" b="0" baseline="0" dirty="0">
                          <a:effectLst/>
                        </a:rPr>
                        <a:t> stakeholders</a:t>
                      </a:r>
                      <a:endParaRPr lang="en-US" sz="1800" b="0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898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dirty="0">
                          <a:effectLst/>
                        </a:rPr>
                        <a:t>Data Collection</a:t>
                      </a:r>
                      <a:endParaRPr lang="en-US" sz="1800" b="1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dirty="0">
                          <a:effectLst/>
                        </a:rPr>
                        <a:t>By researchers outside of clinical care</a:t>
                      </a:r>
                      <a:endParaRPr lang="en-US" sz="1800" b="0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dirty="0">
                          <a:effectLst/>
                        </a:rPr>
                        <a:t>By</a:t>
                      </a:r>
                      <a:r>
                        <a:rPr lang="en-US" sz="1800" b="0" baseline="0" dirty="0">
                          <a:effectLst/>
                        </a:rPr>
                        <a:t> clinicians/administrators at point of care </a:t>
                      </a:r>
                      <a:endParaRPr lang="en-US" sz="1800" b="0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898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dirty="0">
                          <a:effectLst/>
                        </a:rPr>
                        <a:t>Stakeholder</a:t>
                      </a:r>
                      <a:r>
                        <a:rPr lang="en-US" sz="1800" b="1" baseline="0" dirty="0">
                          <a:effectLst/>
                        </a:rPr>
                        <a:t> engagement</a:t>
                      </a:r>
                      <a:endParaRPr lang="en-US" sz="1800" b="1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dirty="0">
                          <a:effectLst/>
                        </a:rPr>
                        <a:t>Not much, driven by investigators/sponsors</a:t>
                      </a:r>
                      <a:endParaRPr lang="en-US" sz="1800" b="0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dirty="0">
                          <a:effectLst/>
                        </a:rPr>
                        <a:t>Input from varied stakeholders</a:t>
                      </a:r>
                      <a:r>
                        <a:rPr lang="en-US" sz="1800" b="0" baseline="0" dirty="0">
                          <a:effectLst/>
                        </a:rPr>
                        <a:t> at all stages </a:t>
                      </a:r>
                      <a:endParaRPr lang="en-US" sz="1800" b="0" dirty="0">
                        <a:effectLst/>
                        <a:latin typeface="Frutiger 55 Roman"/>
                        <a:cs typeface="Arial" panose="020B0604020202020204" pitchFamily="34" charset="0"/>
                      </a:endParaRPr>
                    </a:p>
                  </a:txBody>
                  <a:tcPr marL="60338" marR="60338" marT="30173" marB="30173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8546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3633" y="1154114"/>
            <a:ext cx="2546960" cy="3224986"/>
          </a:xfrm>
        </p:spPr>
        <p:txBody>
          <a:bodyPr/>
          <a:lstStyle/>
          <a:p>
            <a:pPr>
              <a:defRPr/>
            </a:pPr>
            <a:r>
              <a:rPr lang="en-US" dirty="0"/>
              <a:t>PRECIS-2</a:t>
            </a:r>
          </a:p>
        </p:txBody>
      </p:sp>
      <p:pic>
        <p:nvPicPr>
          <p:cNvPr id="57347" name="Picture 4" descr="https://ars.els-cdn.com/content/image/1-s2.0-S0895435616302499-gr1.jpg"/>
          <p:cNvPicPr>
            <a:picLocks noGrp="1" noChangeAspect="1" noChangeArrowheads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98907" y="791931"/>
            <a:ext cx="6040402" cy="51119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3559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Stage of Intervention Development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549DF7B-7A24-0DE8-8D59-89F92BFD2673}"/>
              </a:ext>
            </a:extLst>
          </p:cNvPr>
          <p:cNvGrpSpPr/>
          <p:nvPr/>
        </p:nvGrpSpPr>
        <p:grpSpPr>
          <a:xfrm>
            <a:off x="5761783" y="675860"/>
            <a:ext cx="5453166" cy="5158409"/>
            <a:chOff x="567267" y="1033342"/>
            <a:chExt cx="5973018" cy="565016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rcRect t="8084"/>
            <a:stretch/>
          </p:blipFill>
          <p:spPr>
            <a:xfrm>
              <a:off x="567267" y="1033342"/>
              <a:ext cx="5973018" cy="5650162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2231757" y="5083444"/>
              <a:ext cx="2758698" cy="1600060"/>
            </a:xfrm>
            <a:prstGeom prst="ellipse">
              <a:avLst/>
            </a:prstGeom>
            <a:noFill/>
            <a:ln w="222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5239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</a:t>
            </a:r>
            <a:endParaRPr lang="en-US" dirty="0"/>
          </a:p>
        </p:txBody>
      </p:sp>
      <p:pic>
        <p:nvPicPr>
          <p:cNvPr id="8" name="Picture 2" descr="Image result for NIH collaboratory logo"/>
          <p:cNvPicPr>
            <a:picLocks noGrp="1" noChangeAspect="1" noChangeArrowheads="1"/>
          </p:cNvPicPr>
          <p:nvPr>
            <p:ph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58800" y="1539429"/>
            <a:ext cx="4084320" cy="1030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ontent Placeholder 8"/>
          <p:cNvPicPr>
            <a:picLocks noGrp="1" noChangeAspect="1"/>
          </p:cNvPicPr>
          <p:nvPr>
            <p:ph idx="429496729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162" y="246888"/>
            <a:ext cx="5576887" cy="6473825"/>
          </a:xfrm>
          <a:prstGeom prst="rect">
            <a:avLst/>
          </a:prstGeom>
        </p:spPr>
      </p:pic>
      <p:sp>
        <p:nvSpPr>
          <p:cNvPr id="9" name="Content Placeholder 5"/>
          <p:cNvSpPr txBox="1">
            <a:spLocks/>
          </p:cNvSpPr>
          <p:nvPr/>
        </p:nvSpPr>
        <p:spPr>
          <a:xfrm>
            <a:off x="558800" y="2707689"/>
            <a:ext cx="5334000" cy="31270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800"/>
              </a:spcBef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Established 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</a:p>
          <a:p>
            <a:pPr>
              <a:lnSpc>
                <a:spcPct val="100000"/>
              </a:lnSpc>
              <a:spcBef>
                <a:spcPts val="1800"/>
              </a:spcBef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Developed knowledge base for ePCTs</a:t>
            </a:r>
          </a:p>
          <a:p>
            <a:pPr>
              <a:lnSpc>
                <a:spcPct val="100000"/>
              </a:lnSpc>
              <a:spcBef>
                <a:spcPts val="1800"/>
              </a:spcBef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Supported large demonstrations</a:t>
            </a:r>
          </a:p>
          <a:p>
            <a:pPr>
              <a:lnSpc>
                <a:spcPct val="100000"/>
              </a:lnSpc>
              <a:spcBef>
                <a:spcPts val="1800"/>
              </a:spcBef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Broad content from all medical disciplines</a:t>
            </a:r>
          </a:p>
        </p:txBody>
      </p:sp>
    </p:spTree>
    <p:extLst>
      <p:ext uri="{BB962C8B-B14F-4D97-AF65-F5344CB8AC3E}">
        <p14:creationId xmlns:p14="http://schemas.microsoft.com/office/powerpoint/2010/main" val="1272860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ePCTs in Dementia Require Special Focus</a:t>
            </a:r>
            <a:endParaRPr lang="en-US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EC7E25D-31D5-474C-B8BA-58BE2938A421}"/>
              </a:ext>
            </a:extLst>
          </p:cNvPr>
          <p:cNvGrpSpPr/>
          <p:nvPr/>
        </p:nvGrpSpPr>
        <p:grpSpPr>
          <a:xfrm>
            <a:off x="381895" y="1635580"/>
            <a:ext cx="11290154" cy="4619306"/>
            <a:chOff x="450923" y="1129553"/>
            <a:chExt cx="11290154" cy="4619306"/>
          </a:xfrm>
        </p:grpSpPr>
        <p:sp>
          <p:nvSpPr>
            <p:cNvPr id="8" name="Rectangle 7"/>
            <p:cNvSpPr/>
            <p:nvPr/>
          </p:nvSpPr>
          <p:spPr>
            <a:xfrm>
              <a:off x="450923" y="1129554"/>
              <a:ext cx="1760367" cy="4619305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137160" rtlCol="0" anchor="t" anchorCtr="0"/>
            <a:lstStyle/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r>
                <a:rPr lang="en-US" b="1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HEALTH CARE SYSTEMS</a:t>
              </a:r>
            </a:p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r>
                <a:rPr lang="en-US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Nursing homes</a:t>
              </a:r>
            </a:p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r>
                <a:rPr lang="en-US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Assisted living</a:t>
              </a:r>
            </a:p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r>
                <a:rPr lang="en-US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Home health</a:t>
              </a:r>
            </a:p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r>
                <a:rPr lang="en-US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Rehab</a:t>
              </a:r>
            </a:p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r>
                <a:rPr lang="en-US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Hospice</a:t>
              </a:r>
            </a:p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r>
                <a:rPr lang="en-US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Hospital</a:t>
              </a:r>
            </a:p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endParaRPr lang="en-US" dirty="0">
                <a:solidFill>
                  <a:srgbClr val="65297D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358915" y="1129554"/>
              <a:ext cx="1760367" cy="4619305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137160" rtlCol="0" anchor="t" anchorCtr="0"/>
            <a:lstStyle/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r>
                <a:rPr lang="en-US" b="1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DATA SOURCES</a:t>
              </a:r>
            </a:p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endParaRPr lang="en-US" dirty="0">
                <a:solidFill>
                  <a:srgbClr val="65297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r>
                <a:rPr lang="en-US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Medicare</a:t>
              </a:r>
            </a:p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r>
                <a:rPr lang="en-US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Minimum DataSet</a:t>
              </a:r>
            </a:p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r>
                <a:rPr lang="en-US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EHRs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266907" y="1129554"/>
              <a:ext cx="1760367" cy="4619305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137160" rtlCol="0" anchor="t" anchorCtr="0"/>
            <a:lstStyle/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r>
                <a:rPr lang="en-US" b="1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ETHICS/</a:t>
              </a:r>
              <a:br>
                <a:rPr lang="en-US" b="1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b="1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REG</a:t>
              </a:r>
            </a:p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endParaRPr lang="en-US" dirty="0">
                <a:solidFill>
                  <a:srgbClr val="65297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r>
                <a:rPr lang="en-US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Vulnerable</a:t>
              </a:r>
            </a:p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r>
                <a:rPr lang="en-US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Consent capacity</a:t>
              </a:r>
            </a:p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r>
                <a:rPr lang="en-US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Federal-wide assurance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169831" y="1129553"/>
              <a:ext cx="1762044" cy="4619305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137160" rtlCol="0" anchor="t" anchorCtr="0"/>
            <a:lstStyle/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r>
                <a:rPr lang="en-US" b="1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OUTCOMES</a:t>
              </a:r>
              <a:endParaRPr lang="en-US" dirty="0">
                <a:solidFill>
                  <a:srgbClr val="65297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endParaRPr lang="en-US" dirty="0">
                <a:solidFill>
                  <a:srgbClr val="65297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r>
                <a:rPr lang="en-US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PLWD</a:t>
              </a:r>
            </a:p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r>
                <a:rPr lang="en-US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Care partners</a:t>
              </a:r>
            </a:p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r>
                <a:rPr lang="en-US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HCS</a:t>
              </a:r>
            </a:p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r>
                <a:rPr lang="en-US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Ascertaining from datasets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074433" y="1129554"/>
              <a:ext cx="1762044" cy="4619304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137160" rtlCol="0" anchor="t" anchorCtr="0"/>
            <a:lstStyle/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r>
                <a:rPr lang="en-US" b="1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DESIGN/</a:t>
              </a:r>
              <a:br>
                <a:rPr lang="en-US" b="1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b="1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STATS</a:t>
              </a:r>
            </a:p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endParaRPr lang="en-US" dirty="0">
                <a:solidFill>
                  <a:srgbClr val="65297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r>
                <a:rPr lang="en-US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Cluster RCT</a:t>
              </a:r>
            </a:p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r>
                <a:rPr lang="en-US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Dyadic </a:t>
              </a:r>
            </a:p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r>
                <a:rPr lang="en-US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Loss to follow-up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9979034" y="1129553"/>
              <a:ext cx="1762043" cy="4619305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137160" rtlCol="0" anchor="t" anchorCtr="0"/>
            <a:lstStyle/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r>
                <a:rPr lang="en-US" b="1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IMPLEMENT</a:t>
              </a:r>
            </a:p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endParaRPr lang="en-US" dirty="0">
                <a:solidFill>
                  <a:srgbClr val="65297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r>
                <a:rPr lang="en-US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Complex interventions</a:t>
              </a:r>
            </a:p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r>
                <a:rPr lang="en-US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Challenging settings</a:t>
              </a:r>
            </a:p>
            <a:p>
              <a:pPr algn="ctr">
                <a:lnSpc>
                  <a:spcPct val="95000"/>
                </a:lnSpc>
                <a:spcBef>
                  <a:spcPts val="1000"/>
                </a:spcBef>
              </a:pPr>
              <a:r>
                <a:rPr lang="en-US" dirty="0">
                  <a:solidFill>
                    <a:srgbClr val="6529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Adherence</a:t>
              </a: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A36E4BF1-368A-5849-903B-FE9F84B222A4}"/>
                </a:ext>
              </a:extLst>
            </p:cNvPr>
            <p:cNvSpPr/>
            <p:nvPr/>
          </p:nvSpPr>
          <p:spPr>
            <a:xfrm>
              <a:off x="598548" y="5443538"/>
              <a:ext cx="1458477" cy="156396"/>
            </a:xfrm>
            <a:prstGeom prst="rect">
              <a:avLst/>
            </a:prstGeom>
            <a:solidFill>
              <a:srgbClr val="FDB7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4612250-1899-6342-92E5-F557EE5DD3A6}"/>
                </a:ext>
              </a:extLst>
            </p:cNvPr>
            <p:cNvSpPr/>
            <p:nvPr/>
          </p:nvSpPr>
          <p:spPr>
            <a:xfrm>
              <a:off x="2511283" y="5443538"/>
              <a:ext cx="1458477" cy="156396"/>
            </a:xfrm>
            <a:prstGeom prst="rect">
              <a:avLst/>
            </a:prstGeom>
            <a:solidFill>
              <a:srgbClr val="008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8151A5F-8000-A44A-A184-F0D3351112E9}"/>
                </a:ext>
              </a:extLst>
            </p:cNvPr>
            <p:cNvSpPr/>
            <p:nvPr/>
          </p:nvSpPr>
          <p:spPr>
            <a:xfrm>
              <a:off x="4413623" y="5443538"/>
              <a:ext cx="1458477" cy="156396"/>
            </a:xfrm>
            <a:prstGeom prst="rect">
              <a:avLst/>
            </a:prstGeom>
            <a:solidFill>
              <a:srgbClr val="92C2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185ECFD-027C-C744-AD40-ECD75B47A78E}"/>
                </a:ext>
              </a:extLst>
            </p:cNvPr>
            <p:cNvSpPr/>
            <p:nvPr/>
          </p:nvSpPr>
          <p:spPr>
            <a:xfrm>
              <a:off x="6299907" y="5443538"/>
              <a:ext cx="1458477" cy="156396"/>
            </a:xfrm>
            <a:prstGeom prst="rect">
              <a:avLst/>
            </a:prstGeom>
            <a:solidFill>
              <a:srgbClr val="87C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769697C-4C79-8349-94A6-BFD623457430}"/>
                </a:ext>
              </a:extLst>
            </p:cNvPr>
            <p:cNvSpPr/>
            <p:nvPr/>
          </p:nvSpPr>
          <p:spPr>
            <a:xfrm>
              <a:off x="8228163" y="5443538"/>
              <a:ext cx="1458477" cy="156396"/>
            </a:xfrm>
            <a:prstGeom prst="rect">
              <a:avLst/>
            </a:prstGeom>
            <a:solidFill>
              <a:srgbClr val="C8DD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42E8506-CBB5-C44F-90C6-391C29F492D2}"/>
                </a:ext>
              </a:extLst>
            </p:cNvPr>
            <p:cNvSpPr/>
            <p:nvPr/>
          </p:nvSpPr>
          <p:spPr>
            <a:xfrm>
              <a:off x="10130186" y="5443538"/>
              <a:ext cx="1458477" cy="156396"/>
            </a:xfrm>
            <a:prstGeom prst="rect">
              <a:avLst/>
            </a:prstGeom>
            <a:solidFill>
              <a:srgbClr val="B0DA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570994F-DE3A-C64F-AEE0-6E7D7A35D4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4866" y="4558967"/>
              <a:ext cx="777549" cy="677863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CCBAE212-4515-2C4D-A27C-8253D271C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81293" y="4558967"/>
              <a:ext cx="707153" cy="677863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C4DB6ABC-F58C-B64A-9C50-A2D7731B3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53812" y="4566678"/>
              <a:ext cx="777549" cy="670152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D4086124-E509-D448-BF11-A182E47C17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69222" y="4558967"/>
              <a:ext cx="763263" cy="677863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8F732B2F-809A-6441-9FD2-357B559E2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566680" y="4708097"/>
              <a:ext cx="777549" cy="528733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C34E294B-C99D-9141-BB6D-E82E47F53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520492" y="4558967"/>
              <a:ext cx="677863" cy="6778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9757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0"/>
          </p:nvPr>
        </p:nvPicPr>
        <p:blipFill>
          <a:blip r:embed="rId2" cstate="screen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518" y="3786604"/>
            <a:ext cx="11510963" cy="1438176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633220"/>
            <a:ext cx="5943600" cy="179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543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37602" y="355107"/>
            <a:ext cx="7941732" cy="5956298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4B0C6675-6FD6-412C-27D8-0FD1AF1CF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43" y="799007"/>
            <a:ext cx="2894575" cy="3224986"/>
          </a:xfrm>
        </p:spPr>
        <p:txBody>
          <a:bodyPr>
            <a:normAutofit/>
          </a:bodyPr>
          <a:lstStyle/>
          <a:p>
            <a:r>
              <a:rPr lang="en-US" sz="3600" dirty="0"/>
              <a:t>Governance Structure</a:t>
            </a:r>
          </a:p>
        </p:txBody>
      </p:sp>
    </p:spTree>
    <p:extLst>
      <p:ext uri="{BB962C8B-B14F-4D97-AF65-F5344CB8AC3E}">
        <p14:creationId xmlns:p14="http://schemas.microsoft.com/office/powerpoint/2010/main" val="4214837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3642" y="896662"/>
            <a:ext cx="2526082" cy="2414709"/>
          </a:xfrm>
        </p:spPr>
        <p:txBody>
          <a:bodyPr/>
          <a:lstStyle/>
          <a:p>
            <a:pPr>
              <a:defRPr/>
            </a:pPr>
            <a:r>
              <a:rPr lang="en-US" dirty="0"/>
              <a:t>Who are we?</a:t>
            </a:r>
          </a:p>
        </p:txBody>
      </p:sp>
      <p:sp>
        <p:nvSpPr>
          <p:cNvPr id="28674" name="Content Placeholder 1"/>
          <p:cNvSpPr>
            <a:spLocks noGrp="1"/>
          </p:cNvSpPr>
          <p:nvPr>
            <p:ph idx="10"/>
          </p:nvPr>
        </p:nvSpPr>
        <p:spPr bwMode="auto">
          <a:xfrm>
            <a:off x="3620567" y="4769386"/>
            <a:ext cx="5166913" cy="93457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indent="0" algn="ctr">
              <a:buNone/>
            </a:pPr>
            <a:r>
              <a:rPr lang="en-US" altLang="en-US" sz="2400" b="1" dirty="0">
                <a:solidFill>
                  <a:srgbClr val="474C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than 60 investigators from over 30 institutions…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321331"/>
              </p:ext>
            </p:extLst>
          </p:nvPr>
        </p:nvGraphicFramePr>
        <p:xfrm>
          <a:off x="9212276" y="140219"/>
          <a:ext cx="2820030" cy="6648208"/>
        </p:xfrm>
        <a:graphic>
          <a:graphicData uri="http://schemas.openxmlformats.org/drawingml/2006/table">
            <a:tbl>
              <a:tblPr/>
              <a:tblGrid>
                <a:gridCol w="2820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28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Aetna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728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Brown University 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Carnegie Mellon University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Florida Atlantic University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Drexel University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Duke University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Emory University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Eskenazi Health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Harvard Pilgrim Health Care Institute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Harvard University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HealthCore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Health Partners Institute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Hebrew SeniorLife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Humana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Icahn School of Medicine at Mount Sinai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Indiana University, Regenstrief Institute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Kaiser Foundation Health Plan of Washington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52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Kaiser Permanente Colorado </a:t>
                      </a:r>
                      <a:b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Institute for Health Research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Massachusetts General Hospital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Meyers Primary Care Institute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 York University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Oregon Health &amp; Science University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Ottawa Hospital Research Institute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Pennsylvania State University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University of California, Los Angeles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University of California, Davis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University of California, San Francisco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University of Connecticut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University of Michigan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University of Minnesota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University of North Carolina at Chapel Hill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University of Pennsylvania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University of Wisconsin 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University of Southern California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Wake Forest University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81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474C5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Yale University</a:t>
                      </a:r>
                    </a:p>
                  </a:txBody>
                  <a:tcPr marL="18288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CCB68017-E2FC-D5B9-EC7A-B5C7A554C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8207" y="1002140"/>
            <a:ext cx="5793764" cy="361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761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777C2F48-5A9A-874A-988F-5BC90DF467E0}"/>
              </a:ext>
            </a:extLst>
          </p:cNvPr>
          <p:cNvGrpSpPr/>
          <p:nvPr/>
        </p:nvGrpSpPr>
        <p:grpSpPr>
          <a:xfrm>
            <a:off x="3906763" y="1922269"/>
            <a:ext cx="4413631" cy="4042738"/>
            <a:chOff x="6056322" y="2868491"/>
            <a:chExt cx="3054096" cy="3054096"/>
          </a:xfrm>
        </p:grpSpPr>
        <p:sp>
          <p:nvSpPr>
            <p:cNvPr id="34" name="Oval 33"/>
            <p:cNvSpPr/>
            <p:nvPr/>
          </p:nvSpPr>
          <p:spPr>
            <a:xfrm>
              <a:off x="6056322" y="2868491"/>
              <a:ext cx="3054096" cy="3054096"/>
            </a:xfrm>
            <a:prstGeom prst="ellipse">
              <a:avLst/>
            </a:prstGeom>
            <a:solidFill>
              <a:srgbClr val="E5E5E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 anchorCtr="0"/>
            <a:lstStyle/>
            <a:p>
              <a:pPr algn="ctr"/>
              <a:r>
                <a:rPr lang="en-US" sz="2800" b="1" dirty="0">
                  <a:solidFill>
                    <a:srgbClr val="652B7D"/>
                  </a:solidFill>
                  <a:latin typeface="Arial" charset="0"/>
                  <a:cs typeface="Arial" charset="0"/>
                </a:rPr>
                <a:t>Values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90677DE6-2A09-8945-88C2-1CE702D04C64}"/>
                </a:ext>
              </a:extLst>
            </p:cNvPr>
            <p:cNvSpPr/>
            <p:nvPr/>
          </p:nvSpPr>
          <p:spPr>
            <a:xfrm>
              <a:off x="6180740" y="2992909"/>
              <a:ext cx="2805260" cy="2805260"/>
            </a:xfrm>
            <a:prstGeom prst="ellipse">
              <a:avLst/>
            </a:prstGeom>
            <a:noFill/>
            <a:ln w="114300">
              <a:solidFill>
                <a:srgbClr val="87CA9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C3949E9-9327-3A4D-BAA6-B23F058B4660}"/>
              </a:ext>
            </a:extLst>
          </p:cNvPr>
          <p:cNvGrpSpPr/>
          <p:nvPr/>
        </p:nvGrpSpPr>
        <p:grpSpPr>
          <a:xfrm>
            <a:off x="616201" y="210492"/>
            <a:ext cx="4218897" cy="3893781"/>
            <a:chOff x="4383391" y="1095070"/>
            <a:chExt cx="3054096" cy="3054096"/>
          </a:xfrm>
        </p:grpSpPr>
        <p:sp>
          <p:nvSpPr>
            <p:cNvPr id="21" name="Oval 20"/>
            <p:cNvSpPr>
              <a:spLocks/>
            </p:cNvSpPr>
            <p:nvPr/>
          </p:nvSpPr>
          <p:spPr>
            <a:xfrm>
              <a:off x="4383391" y="1095070"/>
              <a:ext cx="3054096" cy="3054096"/>
            </a:xfrm>
            <a:prstGeom prst="ellipse">
              <a:avLst/>
            </a:prstGeom>
            <a:solidFill>
              <a:srgbClr val="E5E5E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 anchorCtr="0"/>
            <a:lstStyle/>
            <a:p>
              <a:pPr algn="ctr"/>
              <a:r>
                <a:rPr lang="en-US" sz="2800" b="1" dirty="0">
                  <a:solidFill>
                    <a:srgbClr val="652B7D"/>
                  </a:solidFill>
                  <a:latin typeface="Arial" charset="0"/>
                  <a:cs typeface="Arial" charset="0"/>
                </a:rPr>
                <a:t>Mission</a:t>
              </a:r>
              <a:endParaRPr lang="en-US" sz="2000" b="1" dirty="0">
                <a:solidFill>
                  <a:srgbClr val="652B7D"/>
                </a:solidFill>
                <a:latin typeface="Arial" charset="0"/>
                <a:cs typeface="Arial" charset="0"/>
              </a:endParaRPr>
            </a:p>
            <a:p>
              <a:pPr algn="ctr"/>
              <a:endParaRPr lang="en-US" sz="1100" b="1" dirty="0">
                <a:solidFill>
                  <a:srgbClr val="652B7D"/>
                </a:solidFill>
                <a:latin typeface="Arial" charset="0"/>
                <a:cs typeface="Arial" charset="0"/>
              </a:endParaRPr>
            </a:p>
            <a:p>
              <a:pPr algn="ctr"/>
              <a:r>
                <a:rPr lang="en-US" dirty="0">
                  <a:solidFill>
                    <a:srgbClr val="474C56"/>
                  </a:solidFill>
                  <a:latin typeface="Arial" charset="0"/>
                  <a:cs typeface="Arial" charset="0"/>
                </a:rPr>
                <a:t>To build the nation’s </a:t>
              </a:r>
            </a:p>
            <a:p>
              <a:pPr algn="ctr"/>
              <a:r>
                <a:rPr lang="en-US" dirty="0">
                  <a:solidFill>
                    <a:srgbClr val="474C56"/>
                  </a:solidFill>
                  <a:latin typeface="Arial" charset="0"/>
                  <a:cs typeface="Arial" charset="0"/>
                </a:rPr>
                <a:t>capacity to conduct ePCTs </a:t>
              </a:r>
            </a:p>
            <a:p>
              <a:pPr algn="ctr"/>
              <a:r>
                <a:rPr lang="en-US" dirty="0">
                  <a:solidFill>
                    <a:srgbClr val="474C56"/>
                  </a:solidFill>
                  <a:latin typeface="Arial" charset="0"/>
                  <a:cs typeface="Arial" charset="0"/>
                </a:rPr>
                <a:t>of interventions within </a:t>
              </a:r>
            </a:p>
            <a:p>
              <a:pPr algn="ctr"/>
              <a:r>
                <a:rPr lang="en-US" dirty="0">
                  <a:solidFill>
                    <a:srgbClr val="474C56"/>
                  </a:solidFill>
                  <a:latin typeface="Arial" charset="0"/>
                  <a:cs typeface="Arial" charset="0"/>
                </a:rPr>
                <a:t>health care systems (</a:t>
              </a:r>
              <a:r>
                <a:rPr lang="en-US" sz="1600" dirty="0">
                  <a:solidFill>
                    <a:srgbClr val="474C56"/>
                  </a:solidFill>
                  <a:latin typeface="Arial" charset="0"/>
                  <a:cs typeface="Arial" charset="0"/>
                </a:rPr>
                <a:t>HCS</a:t>
              </a:r>
              <a:r>
                <a:rPr lang="en-US" dirty="0">
                  <a:solidFill>
                    <a:srgbClr val="474C56"/>
                  </a:solidFill>
                  <a:latin typeface="Arial" charset="0"/>
                  <a:cs typeface="Arial" charset="0"/>
                </a:rPr>
                <a:t>) for </a:t>
              </a:r>
            </a:p>
            <a:p>
              <a:pPr algn="ctr"/>
              <a:r>
                <a:rPr lang="en-US" dirty="0">
                  <a:solidFill>
                    <a:srgbClr val="474C56"/>
                  </a:solidFill>
                  <a:latin typeface="Arial" charset="0"/>
                  <a:cs typeface="Arial" charset="0"/>
                </a:rPr>
                <a:t>people living with dementia (</a:t>
              </a:r>
              <a:r>
                <a:rPr lang="en-US" sz="1600" dirty="0">
                  <a:solidFill>
                    <a:srgbClr val="474C56"/>
                  </a:solidFill>
                  <a:latin typeface="Arial" charset="0"/>
                  <a:cs typeface="Arial" charset="0"/>
                </a:rPr>
                <a:t>PLWD</a:t>
              </a:r>
              <a:r>
                <a:rPr lang="en-US" dirty="0">
                  <a:solidFill>
                    <a:srgbClr val="474C56"/>
                  </a:solidFill>
                  <a:latin typeface="Arial" charset="0"/>
                  <a:cs typeface="Arial" charset="0"/>
                </a:rPr>
                <a:t>)</a:t>
              </a:r>
            </a:p>
            <a:p>
              <a:pPr algn="ctr"/>
              <a:r>
                <a:rPr lang="en-US" dirty="0">
                  <a:solidFill>
                    <a:srgbClr val="474C56"/>
                  </a:solidFill>
                  <a:latin typeface="Arial" charset="0"/>
                  <a:cs typeface="Arial" charset="0"/>
                </a:rPr>
                <a:t> and their care partners </a:t>
              </a:r>
              <a:r>
                <a:rPr lang="en-US" sz="1600" dirty="0">
                  <a:solidFill>
                    <a:srgbClr val="474C56"/>
                  </a:solidFill>
                  <a:latin typeface="Arial" charset="0"/>
                  <a:cs typeface="Arial" charset="0"/>
                </a:rPr>
                <a:t>(CPs)</a:t>
              </a:r>
            </a:p>
            <a:p>
              <a:pPr algn="ctr"/>
              <a:endParaRPr lang="en-US" sz="2000" b="1" dirty="0">
                <a:solidFill>
                  <a:srgbClr val="652B7D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531F221-85D2-0745-B5DA-6ADBA367E085}"/>
                </a:ext>
              </a:extLst>
            </p:cNvPr>
            <p:cNvSpPr/>
            <p:nvPr/>
          </p:nvSpPr>
          <p:spPr>
            <a:xfrm>
              <a:off x="4503158" y="1219488"/>
              <a:ext cx="2805260" cy="2805260"/>
            </a:xfrm>
            <a:prstGeom prst="ellipse">
              <a:avLst/>
            </a:prstGeom>
            <a:noFill/>
            <a:ln w="114300">
              <a:solidFill>
                <a:srgbClr val="0088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283938"/>
              </p:ext>
            </p:extLst>
          </p:nvPr>
        </p:nvGraphicFramePr>
        <p:xfrm>
          <a:off x="5679590" y="3110333"/>
          <a:ext cx="2204425" cy="2397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0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7699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en-US" sz="1600" dirty="0">
                          <a:solidFill>
                            <a:srgbClr val="474C5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 Collaborative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altLang="en-US" sz="1600" dirty="0">
                          <a:solidFill>
                            <a:srgbClr val="474C5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 Generative</a:t>
                      </a:r>
                      <a:endParaRPr lang="en-US" sz="1600" dirty="0">
                        <a:solidFill>
                          <a:srgbClr val="474C56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altLang="en-US" sz="1600" dirty="0">
                          <a:solidFill>
                            <a:srgbClr val="474C5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 Inclusive</a:t>
                      </a:r>
                      <a:endParaRPr lang="en-US" sz="1600" dirty="0">
                        <a:solidFill>
                          <a:srgbClr val="474C56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en-US" sz="1600" dirty="0">
                          <a:solidFill>
                            <a:srgbClr val="474C5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 Excellent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altLang="en-US" sz="1600" dirty="0">
                          <a:solidFill>
                            <a:srgbClr val="474C5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 Transformative</a:t>
                      </a:r>
                      <a:endParaRPr lang="en-US" sz="1600" dirty="0">
                        <a:solidFill>
                          <a:srgbClr val="474C56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6181"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en-US" sz="1600" dirty="0">
                          <a:solidFill>
                            <a:srgbClr val="474C5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 Sustainable</a:t>
                      </a:r>
                      <a:endParaRPr lang="en-US" sz="1600" dirty="0">
                        <a:solidFill>
                          <a:srgbClr val="474C56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29" name="Group 28">
            <a:extLst>
              <a:ext uri="{FF2B5EF4-FFF2-40B4-BE49-F238E27FC236}">
                <a16:creationId xmlns:a16="http://schemas.microsoft.com/office/drawing/2014/main" id="{658A2156-4763-E448-A86C-61E823F799FB}"/>
              </a:ext>
            </a:extLst>
          </p:cNvPr>
          <p:cNvGrpSpPr/>
          <p:nvPr/>
        </p:nvGrpSpPr>
        <p:grpSpPr>
          <a:xfrm>
            <a:off x="7324101" y="127399"/>
            <a:ext cx="4242021" cy="3875399"/>
            <a:chOff x="8724627" y="1095069"/>
            <a:chExt cx="3054096" cy="3054096"/>
          </a:xfrm>
        </p:grpSpPr>
        <p:sp>
          <p:nvSpPr>
            <p:cNvPr id="31" name="Oval 30"/>
            <p:cNvSpPr/>
            <p:nvPr/>
          </p:nvSpPr>
          <p:spPr>
            <a:xfrm>
              <a:off x="8724627" y="1095069"/>
              <a:ext cx="3054096" cy="3054096"/>
            </a:xfrm>
            <a:prstGeom prst="ellipse">
              <a:avLst/>
            </a:prstGeom>
            <a:solidFill>
              <a:srgbClr val="E5E5E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 anchorCtr="0"/>
            <a:lstStyle/>
            <a:p>
              <a:pPr algn="ctr"/>
              <a:r>
                <a:rPr lang="en-US" sz="2800" b="1" dirty="0">
                  <a:solidFill>
                    <a:srgbClr val="652B7D"/>
                  </a:solidFill>
                  <a:latin typeface="Arial" charset="0"/>
                  <a:cs typeface="Arial" charset="0"/>
                </a:rPr>
                <a:t>Vision</a:t>
              </a:r>
            </a:p>
            <a:p>
              <a:pPr algn="ctr"/>
              <a:endParaRPr lang="en-US" sz="1600" b="1" dirty="0">
                <a:solidFill>
                  <a:srgbClr val="652B7D"/>
                </a:solidFill>
                <a:latin typeface="Arial" charset="0"/>
                <a:cs typeface="Arial" charset="0"/>
              </a:endParaRPr>
            </a:p>
            <a:p>
              <a:pPr algn="ctr"/>
              <a:r>
                <a:rPr lang="en-US" dirty="0">
                  <a:solidFill>
                    <a:srgbClr val="474C56"/>
                  </a:solidFill>
                  <a:latin typeface="Arial" charset="0"/>
                  <a:cs typeface="Arial" charset="0"/>
                </a:rPr>
                <a:t>To transform the delivery, </a:t>
              </a:r>
            </a:p>
            <a:p>
              <a:pPr algn="ctr"/>
              <a:r>
                <a:rPr lang="en-US" dirty="0">
                  <a:solidFill>
                    <a:srgbClr val="474C56"/>
                  </a:solidFill>
                  <a:latin typeface="Arial" charset="0"/>
                  <a:cs typeface="Arial" charset="0"/>
                </a:rPr>
                <a:t>quality, and outcomes of care </a:t>
              </a:r>
            </a:p>
            <a:p>
              <a:pPr algn="ctr"/>
              <a:r>
                <a:rPr lang="en-US" dirty="0">
                  <a:solidFill>
                    <a:srgbClr val="474C56"/>
                  </a:solidFill>
                  <a:latin typeface="Arial" charset="0"/>
                  <a:cs typeface="Arial" charset="0"/>
                </a:rPr>
                <a:t>provided to PLWD and their CPs</a:t>
              </a:r>
            </a:p>
            <a:p>
              <a:pPr algn="ctr"/>
              <a:r>
                <a:rPr lang="en-US" dirty="0">
                  <a:solidFill>
                    <a:srgbClr val="474C56"/>
                  </a:solidFill>
                  <a:latin typeface="Arial" charset="0"/>
                  <a:cs typeface="Arial" charset="0"/>
                </a:rPr>
                <a:t>by accelerating the testing</a:t>
              </a:r>
            </a:p>
            <a:p>
              <a:pPr algn="ctr"/>
              <a:r>
                <a:rPr lang="en-US" dirty="0">
                  <a:solidFill>
                    <a:srgbClr val="474C56"/>
                  </a:solidFill>
                  <a:latin typeface="Arial" charset="0"/>
                  <a:cs typeface="Arial" charset="0"/>
                </a:rPr>
                <a:t>and adoption of evidence-based </a:t>
              </a:r>
            </a:p>
            <a:p>
              <a:pPr algn="ctr"/>
              <a:r>
                <a:rPr lang="en-US" dirty="0">
                  <a:solidFill>
                    <a:srgbClr val="474C56"/>
                  </a:solidFill>
                  <a:latin typeface="Arial" charset="0"/>
                  <a:cs typeface="Arial" charset="0"/>
                </a:rPr>
                <a:t>interventions in HCS</a:t>
              </a:r>
            </a:p>
            <a:p>
              <a:pPr algn="ctr"/>
              <a:endParaRPr lang="en-US" sz="2000" b="1" dirty="0">
                <a:solidFill>
                  <a:srgbClr val="652B7D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1BD7650-179A-B249-B072-99D6DF7E4612}"/>
                </a:ext>
              </a:extLst>
            </p:cNvPr>
            <p:cNvSpPr/>
            <p:nvPr/>
          </p:nvSpPr>
          <p:spPr>
            <a:xfrm>
              <a:off x="8849045" y="1219487"/>
              <a:ext cx="2805260" cy="2805260"/>
            </a:xfrm>
            <a:prstGeom prst="ellipse">
              <a:avLst/>
            </a:prstGeom>
            <a:noFill/>
            <a:ln w="114300">
              <a:solidFill>
                <a:srgbClr val="FFDF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3FA9901B-E117-DE4F-ADBD-4F9B27FD18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0122" y="3528377"/>
            <a:ext cx="837667" cy="115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11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Fulfilling the Mission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68571E1-E0A0-9691-DACB-E9E48DBDE129}"/>
              </a:ext>
            </a:extLst>
          </p:cNvPr>
          <p:cNvGrpSpPr/>
          <p:nvPr/>
        </p:nvGrpSpPr>
        <p:grpSpPr>
          <a:xfrm>
            <a:off x="5758605" y="351718"/>
            <a:ext cx="5312785" cy="5944958"/>
            <a:chOff x="1707259" y="970010"/>
            <a:chExt cx="4013603" cy="449118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266D6FD-8EC4-733F-37B3-E42D27B683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07259" y="970010"/>
              <a:ext cx="4013603" cy="4491185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34EB4D2-3A94-286B-E8EF-09D9C33A6C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178" t="41831" r="71572" b="11576"/>
            <a:stretch/>
          </p:blipFill>
          <p:spPr>
            <a:xfrm>
              <a:off x="2864137" y="2855115"/>
              <a:ext cx="852854" cy="209257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F4E31FA-B101-C9C9-D0C6-260BDAABEA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9243" t="42391" r="49508" b="11017"/>
            <a:stretch/>
          </p:blipFill>
          <p:spPr>
            <a:xfrm>
              <a:off x="2009042" y="2883877"/>
              <a:ext cx="852854" cy="20925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29495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1">
            <a:extLst>
              <a:ext uri="{FF2B5EF4-FFF2-40B4-BE49-F238E27FC236}">
                <a16:creationId xmlns:a16="http://schemas.microsoft.com/office/drawing/2014/main" id="{93082BB5-3A1B-F44D-1FED-4CC0848E0D3D}"/>
              </a:ext>
            </a:extLst>
          </p:cNvPr>
          <p:cNvSpPr txBox="1">
            <a:spLocks/>
          </p:cNvSpPr>
          <p:nvPr/>
        </p:nvSpPr>
        <p:spPr>
          <a:xfrm>
            <a:off x="110043" y="252723"/>
            <a:ext cx="11861714" cy="596965"/>
          </a:xfrm>
          <a:prstGeom prst="rect">
            <a:avLst/>
          </a:prstGeom>
        </p:spPr>
        <p:txBody>
          <a:bodyPr/>
          <a:lstStyle>
            <a:lvl1pPr algn="l" defTabSz="150780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596" b="1" kern="1200">
                <a:solidFill>
                  <a:srgbClr val="652B7E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987" dirty="0"/>
              <a:t>IMPACT Accomplishments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38D69B-F5C5-ABDD-1996-9A60D3122CD5}"/>
              </a:ext>
            </a:extLst>
          </p:cNvPr>
          <p:cNvSpPr/>
          <p:nvPr/>
        </p:nvSpPr>
        <p:spPr>
          <a:xfrm>
            <a:off x="9502793" y="5005506"/>
            <a:ext cx="2039911" cy="629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070">
              <a:lnSpc>
                <a:spcPct val="114000"/>
              </a:lnSpc>
              <a:spcBef>
                <a:spcPts val="181"/>
              </a:spcBef>
            </a:pPr>
            <a:r>
              <a:rPr lang="en-US" sz="1050" spc="21" dirty="0">
                <a:latin typeface="Arial"/>
                <a:cs typeface="Arial"/>
              </a:rPr>
              <a:t>6 People living with dementia</a:t>
            </a:r>
            <a:br>
              <a:rPr lang="en-US" sz="1050" dirty="0">
                <a:latin typeface="Arial"/>
                <a:cs typeface="Arial"/>
              </a:rPr>
            </a:br>
            <a:r>
              <a:rPr lang="en-US" sz="1050" dirty="0">
                <a:latin typeface="Arial"/>
                <a:cs typeface="Arial"/>
              </a:rPr>
              <a:t>5 </a:t>
            </a:r>
            <a:r>
              <a:rPr lang="en-US" sz="1050" spc="9" dirty="0">
                <a:latin typeface="Arial"/>
                <a:cs typeface="Arial"/>
              </a:rPr>
              <a:t>Care</a:t>
            </a:r>
            <a:r>
              <a:rPr lang="en-US" sz="1050" spc="-30" dirty="0">
                <a:latin typeface="Arial"/>
                <a:cs typeface="Arial"/>
              </a:rPr>
              <a:t> </a:t>
            </a:r>
            <a:r>
              <a:rPr lang="en-US" sz="1050" spc="18" dirty="0">
                <a:latin typeface="Arial"/>
                <a:cs typeface="Arial"/>
              </a:rPr>
              <a:t>partners </a:t>
            </a:r>
            <a:br>
              <a:rPr lang="en-US" sz="1050" spc="18" dirty="0">
                <a:latin typeface="Arial"/>
                <a:cs typeface="Arial"/>
              </a:rPr>
            </a:br>
            <a:r>
              <a:rPr lang="en-US" sz="1050" spc="18" dirty="0">
                <a:latin typeface="Arial"/>
                <a:cs typeface="Arial"/>
              </a:rPr>
              <a:t>3 Proxies</a:t>
            </a:r>
          </a:p>
        </p:txBody>
      </p:sp>
      <p:sp>
        <p:nvSpPr>
          <p:cNvPr id="16" name="object 100">
            <a:extLst>
              <a:ext uri="{FF2B5EF4-FFF2-40B4-BE49-F238E27FC236}">
                <a16:creationId xmlns:a16="http://schemas.microsoft.com/office/drawing/2014/main" id="{A68C2366-0F96-A882-2273-893BCC008479}"/>
              </a:ext>
            </a:extLst>
          </p:cNvPr>
          <p:cNvSpPr txBox="1"/>
          <p:nvPr/>
        </p:nvSpPr>
        <p:spPr>
          <a:xfrm>
            <a:off x="3543689" y="3573151"/>
            <a:ext cx="2361720" cy="187862"/>
          </a:xfrm>
          <a:prstGeom prst="rect">
            <a:avLst/>
          </a:prstGeom>
        </p:spPr>
        <p:txBody>
          <a:bodyPr vert="horz" wrap="square" lIns="0" tIns="7292" rIns="0" bIns="0" rtlCol="0" anchor="t">
            <a:spAutoFit/>
          </a:bodyPr>
          <a:lstStyle/>
          <a:p>
            <a:pPr marL="7676" marR="3070">
              <a:lnSpc>
                <a:spcPct val="105000"/>
              </a:lnSpc>
              <a:spcBef>
                <a:spcPts val="181"/>
              </a:spcBef>
            </a:pPr>
            <a:r>
              <a:rPr lang="en-US" sz="1200" b="1" spc="-24" dirty="0">
                <a:solidFill>
                  <a:schemeClr val="tx2"/>
                </a:solidFill>
                <a:latin typeface="Arial"/>
                <a:cs typeface="Arial"/>
              </a:rPr>
              <a:t>i</a:t>
            </a:r>
            <a:r>
              <a:rPr lang="en-US" sz="1200" b="1" spc="15" dirty="0">
                <a:solidFill>
                  <a:schemeClr val="tx2"/>
                </a:solidFill>
                <a:latin typeface="Arial"/>
                <a:cs typeface="Arial"/>
              </a:rPr>
              <a:t>Library Searchable Databases</a:t>
            </a:r>
            <a:endParaRPr sz="1200" b="1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grpSp>
        <p:nvGrpSpPr>
          <p:cNvPr id="37" name="object 26">
            <a:extLst>
              <a:ext uri="{FF2B5EF4-FFF2-40B4-BE49-F238E27FC236}">
                <a16:creationId xmlns:a16="http://schemas.microsoft.com/office/drawing/2014/main" id="{816011FF-ABFF-F025-82FC-C310010BF450}"/>
              </a:ext>
            </a:extLst>
          </p:cNvPr>
          <p:cNvGrpSpPr/>
          <p:nvPr/>
        </p:nvGrpSpPr>
        <p:grpSpPr>
          <a:xfrm>
            <a:off x="115612" y="1019711"/>
            <a:ext cx="2751324" cy="4692506"/>
            <a:chOff x="443826" y="333810"/>
            <a:chExt cx="3714775" cy="7350125"/>
          </a:xfrm>
        </p:grpSpPr>
        <p:sp>
          <p:nvSpPr>
            <p:cNvPr id="69" name="object 27">
              <a:extLst>
                <a:ext uri="{FF2B5EF4-FFF2-40B4-BE49-F238E27FC236}">
                  <a16:creationId xmlns:a16="http://schemas.microsoft.com/office/drawing/2014/main" id="{42CCAA2F-01F0-4416-401D-9FECDB0ED2C9}"/>
                </a:ext>
              </a:extLst>
            </p:cNvPr>
            <p:cNvSpPr/>
            <p:nvPr/>
          </p:nvSpPr>
          <p:spPr>
            <a:xfrm>
              <a:off x="443851" y="333810"/>
              <a:ext cx="3714750" cy="7350125"/>
            </a:xfrm>
            <a:custGeom>
              <a:avLst/>
              <a:gdLst/>
              <a:ahLst/>
              <a:cxnLst/>
              <a:rect l="l" t="t" r="r" b="b"/>
              <a:pathLst>
                <a:path w="3714750" h="7350125">
                  <a:moveTo>
                    <a:pt x="0" y="7349793"/>
                  </a:moveTo>
                  <a:lnTo>
                    <a:pt x="3714303" y="7349793"/>
                  </a:lnTo>
                  <a:lnTo>
                    <a:pt x="3714303" y="0"/>
                  </a:lnTo>
                  <a:lnTo>
                    <a:pt x="0" y="0"/>
                  </a:lnTo>
                  <a:lnTo>
                    <a:pt x="0" y="7349793"/>
                  </a:lnTo>
                  <a:close/>
                </a:path>
              </a:pathLst>
            </a:custGeom>
            <a:ln w="6953">
              <a:solidFill>
                <a:srgbClr val="652B7C"/>
              </a:solidFill>
            </a:ln>
          </p:spPr>
          <p:txBody>
            <a:bodyPr wrap="square" lIns="0" tIns="0" rIns="0" bIns="0" rtlCol="0"/>
            <a:lstStyle/>
            <a:p>
              <a:endParaRPr sz="1088"/>
            </a:p>
          </p:txBody>
        </p:sp>
        <p:sp>
          <p:nvSpPr>
            <p:cNvPr id="75" name="object 28">
              <a:extLst>
                <a:ext uri="{FF2B5EF4-FFF2-40B4-BE49-F238E27FC236}">
                  <a16:creationId xmlns:a16="http://schemas.microsoft.com/office/drawing/2014/main" id="{1C9480A7-B51C-97D6-46C7-ED0F647DE257}"/>
                </a:ext>
              </a:extLst>
            </p:cNvPr>
            <p:cNvSpPr/>
            <p:nvPr/>
          </p:nvSpPr>
          <p:spPr>
            <a:xfrm>
              <a:off x="443826" y="333812"/>
              <a:ext cx="3714751" cy="706316"/>
            </a:xfrm>
            <a:custGeom>
              <a:avLst/>
              <a:gdLst/>
              <a:ahLst/>
              <a:cxnLst/>
              <a:rect l="l" t="t" r="r" b="b"/>
              <a:pathLst>
                <a:path w="3714750" h="614044">
                  <a:moveTo>
                    <a:pt x="3714305" y="0"/>
                  </a:moveTo>
                  <a:lnTo>
                    <a:pt x="0" y="0"/>
                  </a:lnTo>
                  <a:lnTo>
                    <a:pt x="0" y="451116"/>
                  </a:lnTo>
                  <a:lnTo>
                    <a:pt x="1660029" y="451116"/>
                  </a:lnTo>
                  <a:lnTo>
                    <a:pt x="1868627" y="613435"/>
                  </a:lnTo>
                  <a:lnTo>
                    <a:pt x="2077212" y="451116"/>
                  </a:lnTo>
                  <a:lnTo>
                    <a:pt x="3714305" y="451116"/>
                  </a:lnTo>
                  <a:lnTo>
                    <a:pt x="3714305" y="0"/>
                  </a:lnTo>
                  <a:close/>
                </a:path>
              </a:pathLst>
            </a:custGeom>
            <a:solidFill>
              <a:srgbClr val="652B7C"/>
            </a:solidFill>
          </p:spPr>
          <p:txBody>
            <a:bodyPr wrap="square" lIns="0" tIns="0" rIns="0" bIns="0" rtlCol="0"/>
            <a:lstStyle/>
            <a:p>
              <a:endParaRPr sz="1088"/>
            </a:p>
          </p:txBody>
        </p:sp>
      </p:grpSp>
      <p:grpSp>
        <p:nvGrpSpPr>
          <p:cNvPr id="76" name="object 23">
            <a:extLst>
              <a:ext uri="{FF2B5EF4-FFF2-40B4-BE49-F238E27FC236}">
                <a16:creationId xmlns:a16="http://schemas.microsoft.com/office/drawing/2014/main" id="{508C0760-1C25-4790-D359-AA31A432CDA4}"/>
              </a:ext>
            </a:extLst>
          </p:cNvPr>
          <p:cNvGrpSpPr/>
          <p:nvPr/>
        </p:nvGrpSpPr>
        <p:grpSpPr>
          <a:xfrm>
            <a:off x="6170488" y="1020724"/>
            <a:ext cx="3111088" cy="5575222"/>
            <a:chOff x="8176868" y="330581"/>
            <a:chExt cx="3726093" cy="7350125"/>
          </a:xfrm>
        </p:grpSpPr>
        <p:sp>
          <p:nvSpPr>
            <p:cNvPr id="77" name="object 24">
              <a:extLst>
                <a:ext uri="{FF2B5EF4-FFF2-40B4-BE49-F238E27FC236}">
                  <a16:creationId xmlns:a16="http://schemas.microsoft.com/office/drawing/2014/main" id="{16ACD203-7DEF-879D-9AA9-1400024357D8}"/>
                </a:ext>
              </a:extLst>
            </p:cNvPr>
            <p:cNvSpPr/>
            <p:nvPr/>
          </p:nvSpPr>
          <p:spPr>
            <a:xfrm>
              <a:off x="8181276" y="330581"/>
              <a:ext cx="3714750" cy="7350125"/>
            </a:xfrm>
            <a:custGeom>
              <a:avLst/>
              <a:gdLst/>
              <a:ahLst/>
              <a:cxnLst/>
              <a:rect l="l" t="t" r="r" b="b"/>
              <a:pathLst>
                <a:path w="3714750" h="7350125">
                  <a:moveTo>
                    <a:pt x="0" y="7349793"/>
                  </a:moveTo>
                  <a:lnTo>
                    <a:pt x="3714290" y="7349793"/>
                  </a:lnTo>
                  <a:lnTo>
                    <a:pt x="3714290" y="0"/>
                  </a:lnTo>
                  <a:lnTo>
                    <a:pt x="0" y="0"/>
                  </a:lnTo>
                  <a:lnTo>
                    <a:pt x="0" y="7349793"/>
                  </a:lnTo>
                  <a:close/>
                </a:path>
              </a:pathLst>
            </a:custGeom>
            <a:ln w="6953">
              <a:solidFill>
                <a:srgbClr val="2970B5"/>
              </a:solidFill>
            </a:ln>
          </p:spPr>
          <p:txBody>
            <a:bodyPr wrap="square" lIns="0" tIns="0" rIns="0" bIns="0" rtlCol="0"/>
            <a:lstStyle/>
            <a:p>
              <a:endParaRPr sz="1088"/>
            </a:p>
          </p:txBody>
        </p:sp>
        <p:sp>
          <p:nvSpPr>
            <p:cNvPr id="78" name="object 25">
              <a:extLst>
                <a:ext uri="{FF2B5EF4-FFF2-40B4-BE49-F238E27FC236}">
                  <a16:creationId xmlns:a16="http://schemas.microsoft.com/office/drawing/2014/main" id="{7C076900-4E17-CAE4-BFC2-63F36DAFF625}"/>
                </a:ext>
              </a:extLst>
            </p:cNvPr>
            <p:cNvSpPr/>
            <p:nvPr/>
          </p:nvSpPr>
          <p:spPr>
            <a:xfrm>
              <a:off x="8176868" y="333811"/>
              <a:ext cx="3726093" cy="576597"/>
            </a:xfrm>
            <a:custGeom>
              <a:avLst/>
              <a:gdLst/>
              <a:ahLst/>
              <a:cxnLst/>
              <a:rect l="l" t="t" r="r" b="b"/>
              <a:pathLst>
                <a:path w="3714750" h="596900">
                  <a:moveTo>
                    <a:pt x="3714292" y="0"/>
                  </a:moveTo>
                  <a:lnTo>
                    <a:pt x="0" y="0"/>
                  </a:lnTo>
                  <a:lnTo>
                    <a:pt x="0" y="451116"/>
                  </a:lnTo>
                  <a:lnTo>
                    <a:pt x="1669884" y="451116"/>
                  </a:lnTo>
                  <a:lnTo>
                    <a:pt x="1857159" y="596836"/>
                  </a:lnTo>
                  <a:lnTo>
                    <a:pt x="2044433" y="451116"/>
                  </a:lnTo>
                  <a:lnTo>
                    <a:pt x="3714292" y="451116"/>
                  </a:lnTo>
                  <a:lnTo>
                    <a:pt x="3714292" y="0"/>
                  </a:lnTo>
                  <a:close/>
                </a:path>
              </a:pathLst>
            </a:custGeom>
            <a:solidFill>
              <a:srgbClr val="2970B5"/>
            </a:solidFill>
          </p:spPr>
          <p:txBody>
            <a:bodyPr wrap="square" lIns="0" tIns="0" rIns="0" bIns="0" rtlCol="0"/>
            <a:lstStyle/>
            <a:p>
              <a:endParaRPr sz="1088"/>
            </a:p>
          </p:txBody>
        </p:sp>
      </p:grpSp>
      <p:grpSp>
        <p:nvGrpSpPr>
          <p:cNvPr id="80" name="object 29">
            <a:extLst>
              <a:ext uri="{FF2B5EF4-FFF2-40B4-BE49-F238E27FC236}">
                <a16:creationId xmlns:a16="http://schemas.microsoft.com/office/drawing/2014/main" id="{AA74D04C-53D4-F217-98B1-2912D9C8FC22}"/>
              </a:ext>
            </a:extLst>
          </p:cNvPr>
          <p:cNvGrpSpPr/>
          <p:nvPr/>
        </p:nvGrpSpPr>
        <p:grpSpPr>
          <a:xfrm>
            <a:off x="2930138" y="1019247"/>
            <a:ext cx="3181561" cy="5571304"/>
            <a:chOff x="4310373" y="333810"/>
            <a:chExt cx="3714750" cy="7350125"/>
          </a:xfrm>
        </p:grpSpPr>
        <p:sp>
          <p:nvSpPr>
            <p:cNvPr id="88" name="object 30">
              <a:extLst>
                <a:ext uri="{FF2B5EF4-FFF2-40B4-BE49-F238E27FC236}">
                  <a16:creationId xmlns:a16="http://schemas.microsoft.com/office/drawing/2014/main" id="{89A49B15-4EDC-F0A6-51D6-789A3D97FB6A}"/>
                </a:ext>
              </a:extLst>
            </p:cNvPr>
            <p:cNvSpPr/>
            <p:nvPr/>
          </p:nvSpPr>
          <p:spPr>
            <a:xfrm>
              <a:off x="4310373" y="333810"/>
              <a:ext cx="3714750" cy="7350125"/>
            </a:xfrm>
            <a:custGeom>
              <a:avLst/>
              <a:gdLst/>
              <a:ahLst/>
              <a:cxnLst/>
              <a:rect l="l" t="t" r="r" b="b"/>
              <a:pathLst>
                <a:path w="3714750" h="7350125">
                  <a:moveTo>
                    <a:pt x="0" y="7349793"/>
                  </a:moveTo>
                  <a:lnTo>
                    <a:pt x="3714303" y="7349793"/>
                  </a:lnTo>
                  <a:lnTo>
                    <a:pt x="3714303" y="0"/>
                  </a:lnTo>
                  <a:lnTo>
                    <a:pt x="0" y="0"/>
                  </a:lnTo>
                  <a:lnTo>
                    <a:pt x="0" y="7349793"/>
                  </a:lnTo>
                  <a:close/>
                </a:path>
              </a:pathLst>
            </a:custGeom>
            <a:ln w="6953">
              <a:solidFill>
                <a:srgbClr val="474C55"/>
              </a:solidFill>
            </a:ln>
          </p:spPr>
          <p:txBody>
            <a:bodyPr wrap="square" lIns="0" tIns="0" rIns="0" bIns="0" rtlCol="0"/>
            <a:lstStyle/>
            <a:p>
              <a:endParaRPr sz="1088"/>
            </a:p>
          </p:txBody>
        </p:sp>
        <p:sp>
          <p:nvSpPr>
            <p:cNvPr id="93" name="object 31">
              <a:extLst>
                <a:ext uri="{FF2B5EF4-FFF2-40B4-BE49-F238E27FC236}">
                  <a16:creationId xmlns:a16="http://schemas.microsoft.com/office/drawing/2014/main" id="{D9FF24AF-1BCF-FD71-2F8B-6AC5047D3C7B}"/>
                </a:ext>
              </a:extLst>
            </p:cNvPr>
            <p:cNvSpPr/>
            <p:nvPr/>
          </p:nvSpPr>
          <p:spPr>
            <a:xfrm>
              <a:off x="5942773" y="399054"/>
              <a:ext cx="449579" cy="506572"/>
            </a:xfrm>
            <a:custGeom>
              <a:avLst/>
              <a:gdLst/>
              <a:ahLst/>
              <a:cxnLst/>
              <a:rect l="l" t="t" r="r" b="b"/>
              <a:pathLst>
                <a:path w="449579" h="579119">
                  <a:moveTo>
                    <a:pt x="449493" y="0"/>
                  </a:moveTo>
                  <a:lnTo>
                    <a:pt x="0" y="0"/>
                  </a:lnTo>
                  <a:lnTo>
                    <a:pt x="0" y="403752"/>
                  </a:lnTo>
                  <a:lnTo>
                    <a:pt x="224746" y="578650"/>
                  </a:lnTo>
                  <a:lnTo>
                    <a:pt x="449493" y="403752"/>
                  </a:lnTo>
                  <a:lnTo>
                    <a:pt x="449493" y="0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 sz="1088"/>
            </a:p>
          </p:txBody>
        </p:sp>
      </p:grpSp>
      <p:grpSp>
        <p:nvGrpSpPr>
          <p:cNvPr id="94" name="object 39">
            <a:extLst>
              <a:ext uri="{FF2B5EF4-FFF2-40B4-BE49-F238E27FC236}">
                <a16:creationId xmlns:a16="http://schemas.microsoft.com/office/drawing/2014/main" id="{E3E68BF4-95A2-E536-A1D5-72A0BA0293BA}"/>
              </a:ext>
            </a:extLst>
          </p:cNvPr>
          <p:cNvGrpSpPr/>
          <p:nvPr/>
        </p:nvGrpSpPr>
        <p:grpSpPr>
          <a:xfrm>
            <a:off x="9322888" y="1023583"/>
            <a:ext cx="2761662" cy="5575007"/>
            <a:chOff x="12036647" y="327088"/>
            <a:chExt cx="3721735" cy="7360284"/>
          </a:xfrm>
        </p:grpSpPr>
        <p:sp>
          <p:nvSpPr>
            <p:cNvPr id="110" name="object 40">
              <a:extLst>
                <a:ext uri="{FF2B5EF4-FFF2-40B4-BE49-F238E27FC236}">
                  <a16:creationId xmlns:a16="http://schemas.microsoft.com/office/drawing/2014/main" id="{4202ACA8-27B1-5FC4-F25D-12553204083A}"/>
                </a:ext>
              </a:extLst>
            </p:cNvPr>
            <p:cNvSpPr/>
            <p:nvPr/>
          </p:nvSpPr>
          <p:spPr>
            <a:xfrm>
              <a:off x="12040139" y="330581"/>
              <a:ext cx="3714750" cy="7353300"/>
            </a:xfrm>
            <a:custGeom>
              <a:avLst/>
              <a:gdLst/>
              <a:ahLst/>
              <a:cxnLst/>
              <a:rect l="l" t="t" r="r" b="b"/>
              <a:pathLst>
                <a:path w="3714750" h="7353300">
                  <a:moveTo>
                    <a:pt x="0" y="7353022"/>
                  </a:moveTo>
                  <a:lnTo>
                    <a:pt x="3714303" y="7353022"/>
                  </a:lnTo>
                  <a:lnTo>
                    <a:pt x="3714303" y="0"/>
                  </a:lnTo>
                  <a:lnTo>
                    <a:pt x="0" y="0"/>
                  </a:lnTo>
                  <a:lnTo>
                    <a:pt x="0" y="7353022"/>
                  </a:lnTo>
                  <a:close/>
                </a:path>
              </a:pathLst>
            </a:custGeom>
            <a:ln w="6953">
              <a:solidFill>
                <a:srgbClr val="338D94"/>
              </a:solidFill>
            </a:ln>
          </p:spPr>
          <p:txBody>
            <a:bodyPr wrap="square" lIns="0" tIns="0" rIns="0" bIns="0" rtlCol="0"/>
            <a:lstStyle/>
            <a:p>
              <a:endParaRPr sz="1088"/>
            </a:p>
          </p:txBody>
        </p:sp>
        <p:sp>
          <p:nvSpPr>
            <p:cNvPr id="111" name="object 41">
              <a:extLst>
                <a:ext uri="{FF2B5EF4-FFF2-40B4-BE49-F238E27FC236}">
                  <a16:creationId xmlns:a16="http://schemas.microsoft.com/office/drawing/2014/main" id="{08357365-3F2D-7B5B-4734-B6B19841518E}"/>
                </a:ext>
              </a:extLst>
            </p:cNvPr>
            <p:cNvSpPr/>
            <p:nvPr/>
          </p:nvSpPr>
          <p:spPr>
            <a:xfrm>
              <a:off x="12040134" y="333811"/>
              <a:ext cx="3714750" cy="614045"/>
            </a:xfrm>
            <a:custGeom>
              <a:avLst/>
              <a:gdLst/>
              <a:ahLst/>
              <a:cxnLst/>
              <a:rect l="l" t="t" r="r" b="b"/>
              <a:pathLst>
                <a:path w="3714750" h="614044">
                  <a:moveTo>
                    <a:pt x="3714305" y="0"/>
                  </a:moveTo>
                  <a:lnTo>
                    <a:pt x="0" y="0"/>
                  </a:lnTo>
                  <a:lnTo>
                    <a:pt x="0" y="451116"/>
                  </a:lnTo>
                  <a:lnTo>
                    <a:pt x="1648523" y="451116"/>
                  </a:lnTo>
                  <a:lnTo>
                    <a:pt x="1857159" y="613435"/>
                  </a:lnTo>
                  <a:lnTo>
                    <a:pt x="2065782" y="451116"/>
                  </a:lnTo>
                  <a:lnTo>
                    <a:pt x="3714305" y="451116"/>
                  </a:lnTo>
                  <a:lnTo>
                    <a:pt x="3714305" y="0"/>
                  </a:lnTo>
                  <a:close/>
                </a:path>
              </a:pathLst>
            </a:custGeom>
            <a:solidFill>
              <a:srgbClr val="338D94"/>
            </a:solidFill>
          </p:spPr>
          <p:txBody>
            <a:bodyPr wrap="square" lIns="0" tIns="0" rIns="0" bIns="0" rtlCol="0"/>
            <a:lstStyle/>
            <a:p>
              <a:endParaRPr sz="1088"/>
            </a:p>
          </p:txBody>
        </p:sp>
      </p:grpSp>
      <p:sp>
        <p:nvSpPr>
          <p:cNvPr id="114" name="object 42">
            <a:extLst>
              <a:ext uri="{FF2B5EF4-FFF2-40B4-BE49-F238E27FC236}">
                <a16:creationId xmlns:a16="http://schemas.microsoft.com/office/drawing/2014/main" id="{3A15259D-B346-92B9-7484-DB9A51192696}"/>
              </a:ext>
            </a:extLst>
          </p:cNvPr>
          <p:cNvSpPr txBox="1"/>
          <p:nvPr/>
        </p:nvSpPr>
        <p:spPr>
          <a:xfrm>
            <a:off x="125361" y="1041985"/>
            <a:ext cx="2731020" cy="233768"/>
          </a:xfrm>
          <a:prstGeom prst="rect">
            <a:avLst/>
          </a:prstGeom>
          <a:solidFill>
            <a:srgbClr val="652B7C"/>
          </a:solidFill>
        </p:spPr>
        <p:txBody>
          <a:bodyPr vert="horz" wrap="square" lIns="0" tIns="59485" rIns="0" bIns="0" rtlCol="0">
            <a:spAutoFit/>
          </a:bodyPr>
          <a:lstStyle/>
          <a:p>
            <a:pPr marL="77143" algn="ctr">
              <a:lnSpc>
                <a:spcPct val="114000"/>
              </a:lnSpc>
              <a:spcBef>
                <a:spcPts val="181"/>
              </a:spcBef>
            </a:pPr>
            <a:r>
              <a:rPr sz="1100" b="1" spc="-9" dirty="0">
                <a:solidFill>
                  <a:srgbClr val="FFFFFF"/>
                </a:solidFill>
                <a:latin typeface="Tahoma"/>
                <a:cs typeface="Tahoma"/>
              </a:rPr>
              <a:t>Support</a:t>
            </a:r>
            <a:r>
              <a:rPr sz="1100" b="1" spc="-42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b="1" spc="-3" dirty="0">
                <a:solidFill>
                  <a:srgbClr val="FFFFFF"/>
                </a:solidFill>
                <a:latin typeface="Tahoma"/>
                <a:cs typeface="Tahoma"/>
              </a:rPr>
              <a:t>Design</a:t>
            </a:r>
            <a:r>
              <a:rPr sz="1100" b="1" spc="-42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b="1" spc="3" dirty="0">
                <a:solidFill>
                  <a:srgbClr val="FFFFFF"/>
                </a:solidFill>
                <a:latin typeface="Tahoma"/>
                <a:cs typeface="Tahoma"/>
              </a:rPr>
              <a:t>&amp;</a:t>
            </a:r>
            <a:r>
              <a:rPr sz="1100" b="1" spc="-3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b="1" spc="-6" dirty="0">
                <a:solidFill>
                  <a:srgbClr val="FFFFFF"/>
                </a:solidFill>
                <a:latin typeface="Tahoma"/>
                <a:cs typeface="Tahoma"/>
              </a:rPr>
              <a:t>Conduct</a:t>
            </a:r>
            <a:r>
              <a:rPr sz="1100" b="1" spc="-42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sz="1100" b="1" spc="-3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b="1" spc="-9" dirty="0">
                <a:solidFill>
                  <a:srgbClr val="FFFFFF"/>
                </a:solidFill>
                <a:latin typeface="Tahoma"/>
                <a:cs typeface="Tahoma"/>
              </a:rPr>
              <a:t>ePCTs</a:t>
            </a:r>
            <a:endParaRPr sz="1100" dirty="0">
              <a:latin typeface="Tahoma"/>
              <a:cs typeface="Tahoma"/>
            </a:endParaRPr>
          </a:p>
        </p:txBody>
      </p:sp>
      <p:grpSp>
        <p:nvGrpSpPr>
          <p:cNvPr id="115" name="object 43">
            <a:extLst>
              <a:ext uri="{FF2B5EF4-FFF2-40B4-BE49-F238E27FC236}">
                <a16:creationId xmlns:a16="http://schemas.microsoft.com/office/drawing/2014/main" id="{3BACE431-3374-4131-5BB7-9932B20B6275}"/>
              </a:ext>
            </a:extLst>
          </p:cNvPr>
          <p:cNvGrpSpPr/>
          <p:nvPr/>
        </p:nvGrpSpPr>
        <p:grpSpPr>
          <a:xfrm>
            <a:off x="2100767" y="2390024"/>
            <a:ext cx="471655" cy="465899"/>
            <a:chOff x="623146" y="1551165"/>
            <a:chExt cx="780415" cy="770890"/>
          </a:xfrm>
        </p:grpSpPr>
        <p:sp>
          <p:nvSpPr>
            <p:cNvPr id="116" name="object 44">
              <a:extLst>
                <a:ext uri="{FF2B5EF4-FFF2-40B4-BE49-F238E27FC236}">
                  <a16:creationId xmlns:a16="http://schemas.microsoft.com/office/drawing/2014/main" id="{6B4CA0C8-12DE-EB1E-87AC-CD2154838A2A}"/>
                </a:ext>
              </a:extLst>
            </p:cNvPr>
            <p:cNvSpPr/>
            <p:nvPr/>
          </p:nvSpPr>
          <p:spPr>
            <a:xfrm>
              <a:off x="623138" y="1551169"/>
              <a:ext cx="780415" cy="770890"/>
            </a:xfrm>
            <a:custGeom>
              <a:avLst/>
              <a:gdLst/>
              <a:ahLst/>
              <a:cxnLst/>
              <a:rect l="l" t="t" r="r" b="b"/>
              <a:pathLst>
                <a:path w="780415" h="770889">
                  <a:moveTo>
                    <a:pt x="329526" y="120548"/>
                  </a:moveTo>
                  <a:lnTo>
                    <a:pt x="326364" y="117398"/>
                  </a:lnTo>
                  <a:lnTo>
                    <a:pt x="322491" y="117398"/>
                  </a:lnTo>
                  <a:lnTo>
                    <a:pt x="318604" y="117398"/>
                  </a:lnTo>
                  <a:lnTo>
                    <a:pt x="315455" y="120548"/>
                  </a:lnTo>
                  <a:lnTo>
                    <a:pt x="315455" y="149161"/>
                  </a:lnTo>
                  <a:lnTo>
                    <a:pt x="251498" y="149161"/>
                  </a:lnTo>
                  <a:lnTo>
                    <a:pt x="251498" y="85204"/>
                  </a:lnTo>
                  <a:lnTo>
                    <a:pt x="287362" y="85204"/>
                  </a:lnTo>
                  <a:lnTo>
                    <a:pt x="290499" y="82054"/>
                  </a:lnTo>
                  <a:lnTo>
                    <a:pt x="290499" y="74269"/>
                  </a:lnTo>
                  <a:lnTo>
                    <a:pt x="287362" y="71120"/>
                  </a:lnTo>
                  <a:lnTo>
                    <a:pt x="240563" y="71120"/>
                  </a:lnTo>
                  <a:lnTo>
                    <a:pt x="237413" y="74269"/>
                  </a:lnTo>
                  <a:lnTo>
                    <a:pt x="237413" y="160083"/>
                  </a:lnTo>
                  <a:lnTo>
                    <a:pt x="240563" y="163233"/>
                  </a:lnTo>
                  <a:lnTo>
                    <a:pt x="326364" y="163233"/>
                  </a:lnTo>
                  <a:lnTo>
                    <a:pt x="329526" y="160083"/>
                  </a:lnTo>
                  <a:lnTo>
                    <a:pt x="329526" y="120548"/>
                  </a:lnTo>
                  <a:close/>
                </a:path>
                <a:path w="780415" h="770889">
                  <a:moveTo>
                    <a:pt x="330441" y="79298"/>
                  </a:moveTo>
                  <a:lnTo>
                    <a:pt x="329819" y="74891"/>
                  </a:lnTo>
                  <a:lnTo>
                    <a:pt x="323646" y="70231"/>
                  </a:lnTo>
                  <a:lnTo>
                    <a:pt x="319227" y="70840"/>
                  </a:lnTo>
                  <a:lnTo>
                    <a:pt x="285559" y="115455"/>
                  </a:lnTo>
                  <a:lnTo>
                    <a:pt x="277469" y="107340"/>
                  </a:lnTo>
                  <a:lnTo>
                    <a:pt x="274713" y="104597"/>
                  </a:lnTo>
                  <a:lnTo>
                    <a:pt x="270256" y="104597"/>
                  </a:lnTo>
                  <a:lnTo>
                    <a:pt x="264782" y="110096"/>
                  </a:lnTo>
                  <a:lnTo>
                    <a:pt x="264769" y="114528"/>
                  </a:lnTo>
                  <a:lnTo>
                    <a:pt x="282638" y="132422"/>
                  </a:lnTo>
                  <a:lnTo>
                    <a:pt x="284441" y="133172"/>
                  </a:lnTo>
                  <a:lnTo>
                    <a:pt x="286778" y="133146"/>
                  </a:lnTo>
                  <a:lnTo>
                    <a:pt x="288810" y="132981"/>
                  </a:lnTo>
                  <a:lnTo>
                    <a:pt x="290677" y="131991"/>
                  </a:lnTo>
                  <a:lnTo>
                    <a:pt x="330441" y="79298"/>
                  </a:lnTo>
                  <a:close/>
                </a:path>
                <a:path w="780415" h="770889">
                  <a:moveTo>
                    <a:pt x="512521" y="131000"/>
                  </a:moveTo>
                  <a:lnTo>
                    <a:pt x="509358" y="127838"/>
                  </a:lnTo>
                  <a:lnTo>
                    <a:pt x="371068" y="127838"/>
                  </a:lnTo>
                  <a:lnTo>
                    <a:pt x="367931" y="131000"/>
                  </a:lnTo>
                  <a:lnTo>
                    <a:pt x="367931" y="138760"/>
                  </a:lnTo>
                  <a:lnTo>
                    <a:pt x="371068" y="141909"/>
                  </a:lnTo>
                  <a:lnTo>
                    <a:pt x="374954" y="141909"/>
                  </a:lnTo>
                  <a:lnTo>
                    <a:pt x="509358" y="141909"/>
                  </a:lnTo>
                  <a:lnTo>
                    <a:pt x="512521" y="138760"/>
                  </a:lnTo>
                  <a:lnTo>
                    <a:pt x="512521" y="131000"/>
                  </a:lnTo>
                  <a:close/>
                </a:path>
                <a:path w="780415" h="770889">
                  <a:moveTo>
                    <a:pt x="542899" y="95592"/>
                  </a:moveTo>
                  <a:lnTo>
                    <a:pt x="539737" y="92430"/>
                  </a:lnTo>
                  <a:lnTo>
                    <a:pt x="535851" y="92430"/>
                  </a:lnTo>
                  <a:lnTo>
                    <a:pt x="371081" y="92430"/>
                  </a:lnTo>
                  <a:lnTo>
                    <a:pt x="367919" y="95592"/>
                  </a:lnTo>
                  <a:lnTo>
                    <a:pt x="367919" y="103378"/>
                  </a:lnTo>
                  <a:lnTo>
                    <a:pt x="371081" y="106527"/>
                  </a:lnTo>
                  <a:lnTo>
                    <a:pt x="539737" y="106527"/>
                  </a:lnTo>
                  <a:lnTo>
                    <a:pt x="542899" y="103378"/>
                  </a:lnTo>
                  <a:lnTo>
                    <a:pt x="542899" y="95592"/>
                  </a:lnTo>
                  <a:close/>
                </a:path>
                <a:path w="780415" h="770889">
                  <a:moveTo>
                    <a:pt x="780313" y="137744"/>
                  </a:moveTo>
                  <a:lnTo>
                    <a:pt x="775703" y="114960"/>
                  </a:lnTo>
                  <a:lnTo>
                    <a:pt x="763155" y="96354"/>
                  </a:lnTo>
                  <a:lnTo>
                    <a:pt x="744537" y="83794"/>
                  </a:lnTo>
                  <a:lnTo>
                    <a:pt x="721779" y="79184"/>
                  </a:lnTo>
                  <a:lnTo>
                    <a:pt x="622439" y="79184"/>
                  </a:lnTo>
                  <a:lnTo>
                    <a:pt x="619290" y="82346"/>
                  </a:lnTo>
                  <a:lnTo>
                    <a:pt x="619290" y="90093"/>
                  </a:lnTo>
                  <a:lnTo>
                    <a:pt x="622439" y="93243"/>
                  </a:lnTo>
                  <a:lnTo>
                    <a:pt x="721779" y="93243"/>
                  </a:lnTo>
                  <a:lnTo>
                    <a:pt x="739076" y="96748"/>
                  </a:lnTo>
                  <a:lnTo>
                    <a:pt x="753211" y="106286"/>
                  </a:lnTo>
                  <a:lnTo>
                    <a:pt x="762749" y="120434"/>
                  </a:lnTo>
                  <a:lnTo>
                    <a:pt x="766241" y="137744"/>
                  </a:lnTo>
                  <a:lnTo>
                    <a:pt x="766241" y="141046"/>
                  </a:lnTo>
                  <a:lnTo>
                    <a:pt x="623366" y="141046"/>
                  </a:lnTo>
                  <a:lnTo>
                    <a:pt x="620217" y="144208"/>
                  </a:lnTo>
                  <a:lnTo>
                    <a:pt x="620217" y="151968"/>
                  </a:lnTo>
                  <a:lnTo>
                    <a:pt x="623366" y="155117"/>
                  </a:lnTo>
                  <a:lnTo>
                    <a:pt x="766241" y="155117"/>
                  </a:lnTo>
                  <a:lnTo>
                    <a:pt x="766241" y="528243"/>
                  </a:lnTo>
                  <a:lnTo>
                    <a:pt x="766241" y="542315"/>
                  </a:lnTo>
                  <a:lnTo>
                    <a:pt x="766241" y="560133"/>
                  </a:lnTo>
                  <a:lnTo>
                    <a:pt x="762749" y="577430"/>
                  </a:lnTo>
                  <a:lnTo>
                    <a:pt x="753211" y="591566"/>
                  </a:lnTo>
                  <a:lnTo>
                    <a:pt x="739076" y="601103"/>
                  </a:lnTo>
                  <a:lnTo>
                    <a:pt x="721779" y="604596"/>
                  </a:lnTo>
                  <a:lnTo>
                    <a:pt x="444207" y="604596"/>
                  </a:lnTo>
                  <a:lnTo>
                    <a:pt x="444207" y="618693"/>
                  </a:lnTo>
                  <a:lnTo>
                    <a:pt x="444207" y="705281"/>
                  </a:lnTo>
                  <a:lnTo>
                    <a:pt x="336092" y="705281"/>
                  </a:lnTo>
                  <a:lnTo>
                    <a:pt x="336092" y="618693"/>
                  </a:lnTo>
                  <a:lnTo>
                    <a:pt x="444207" y="618693"/>
                  </a:lnTo>
                  <a:lnTo>
                    <a:pt x="444207" y="604596"/>
                  </a:lnTo>
                  <a:lnTo>
                    <a:pt x="58534" y="604596"/>
                  </a:lnTo>
                  <a:lnTo>
                    <a:pt x="41236" y="601103"/>
                  </a:lnTo>
                  <a:lnTo>
                    <a:pt x="27101" y="591566"/>
                  </a:lnTo>
                  <a:lnTo>
                    <a:pt x="17564" y="577430"/>
                  </a:lnTo>
                  <a:lnTo>
                    <a:pt x="14071" y="560133"/>
                  </a:lnTo>
                  <a:lnTo>
                    <a:pt x="14071" y="542315"/>
                  </a:lnTo>
                  <a:lnTo>
                    <a:pt x="766241" y="542315"/>
                  </a:lnTo>
                  <a:lnTo>
                    <a:pt x="766241" y="528243"/>
                  </a:lnTo>
                  <a:lnTo>
                    <a:pt x="606806" y="528243"/>
                  </a:lnTo>
                  <a:lnTo>
                    <a:pt x="606806" y="14071"/>
                  </a:lnTo>
                  <a:lnTo>
                    <a:pt x="606806" y="3162"/>
                  </a:lnTo>
                  <a:lnTo>
                    <a:pt x="603669" y="0"/>
                  </a:lnTo>
                  <a:lnTo>
                    <a:pt x="592747" y="0"/>
                  </a:lnTo>
                  <a:lnTo>
                    <a:pt x="592747" y="14071"/>
                  </a:lnTo>
                  <a:lnTo>
                    <a:pt x="592747" y="528243"/>
                  </a:lnTo>
                  <a:lnTo>
                    <a:pt x="187566" y="528243"/>
                  </a:lnTo>
                  <a:lnTo>
                    <a:pt x="187566" y="14071"/>
                  </a:lnTo>
                  <a:lnTo>
                    <a:pt x="592747" y="14071"/>
                  </a:lnTo>
                  <a:lnTo>
                    <a:pt x="592747" y="0"/>
                  </a:lnTo>
                  <a:lnTo>
                    <a:pt x="176644" y="0"/>
                  </a:lnTo>
                  <a:lnTo>
                    <a:pt x="173507" y="3162"/>
                  </a:lnTo>
                  <a:lnTo>
                    <a:pt x="173507" y="528243"/>
                  </a:lnTo>
                  <a:lnTo>
                    <a:pt x="14071" y="528243"/>
                  </a:lnTo>
                  <a:lnTo>
                    <a:pt x="14071" y="155117"/>
                  </a:lnTo>
                  <a:lnTo>
                    <a:pt x="154647" y="155117"/>
                  </a:lnTo>
                  <a:lnTo>
                    <a:pt x="157797" y="151968"/>
                  </a:lnTo>
                  <a:lnTo>
                    <a:pt x="157797" y="144208"/>
                  </a:lnTo>
                  <a:lnTo>
                    <a:pt x="154647" y="141046"/>
                  </a:lnTo>
                  <a:lnTo>
                    <a:pt x="14071" y="141046"/>
                  </a:lnTo>
                  <a:lnTo>
                    <a:pt x="14071" y="137744"/>
                  </a:lnTo>
                  <a:lnTo>
                    <a:pt x="17564" y="120434"/>
                  </a:lnTo>
                  <a:lnTo>
                    <a:pt x="27101" y="106286"/>
                  </a:lnTo>
                  <a:lnTo>
                    <a:pt x="41236" y="96748"/>
                  </a:lnTo>
                  <a:lnTo>
                    <a:pt x="58534" y="93243"/>
                  </a:lnTo>
                  <a:lnTo>
                    <a:pt x="154647" y="93243"/>
                  </a:lnTo>
                  <a:lnTo>
                    <a:pt x="157797" y="90093"/>
                  </a:lnTo>
                  <a:lnTo>
                    <a:pt x="157797" y="82346"/>
                  </a:lnTo>
                  <a:lnTo>
                    <a:pt x="154647" y="79184"/>
                  </a:lnTo>
                  <a:lnTo>
                    <a:pt x="58534" y="79184"/>
                  </a:lnTo>
                  <a:lnTo>
                    <a:pt x="35775" y="83794"/>
                  </a:lnTo>
                  <a:lnTo>
                    <a:pt x="17170" y="96354"/>
                  </a:lnTo>
                  <a:lnTo>
                    <a:pt x="4610" y="114960"/>
                  </a:lnTo>
                  <a:lnTo>
                    <a:pt x="0" y="137744"/>
                  </a:lnTo>
                  <a:lnTo>
                    <a:pt x="0" y="560133"/>
                  </a:lnTo>
                  <a:lnTo>
                    <a:pt x="4610" y="582891"/>
                  </a:lnTo>
                  <a:lnTo>
                    <a:pt x="17170" y="601510"/>
                  </a:lnTo>
                  <a:lnTo>
                    <a:pt x="35775" y="614083"/>
                  </a:lnTo>
                  <a:lnTo>
                    <a:pt x="58534" y="618693"/>
                  </a:lnTo>
                  <a:lnTo>
                    <a:pt x="322021" y="618693"/>
                  </a:lnTo>
                  <a:lnTo>
                    <a:pt x="322021" y="706081"/>
                  </a:lnTo>
                  <a:lnTo>
                    <a:pt x="230949" y="706081"/>
                  </a:lnTo>
                  <a:lnTo>
                    <a:pt x="208610" y="710603"/>
                  </a:lnTo>
                  <a:lnTo>
                    <a:pt x="190347" y="722934"/>
                  </a:lnTo>
                  <a:lnTo>
                    <a:pt x="178028" y="741197"/>
                  </a:lnTo>
                  <a:lnTo>
                    <a:pt x="173507" y="763549"/>
                  </a:lnTo>
                  <a:lnTo>
                    <a:pt x="173507" y="767435"/>
                  </a:lnTo>
                  <a:lnTo>
                    <a:pt x="176644" y="770585"/>
                  </a:lnTo>
                  <a:lnTo>
                    <a:pt x="603669" y="770585"/>
                  </a:lnTo>
                  <a:lnTo>
                    <a:pt x="606806" y="767435"/>
                  </a:lnTo>
                  <a:lnTo>
                    <a:pt x="606806" y="763549"/>
                  </a:lnTo>
                  <a:lnTo>
                    <a:pt x="605396" y="756513"/>
                  </a:lnTo>
                  <a:lnTo>
                    <a:pt x="602284" y="741197"/>
                  </a:lnTo>
                  <a:lnTo>
                    <a:pt x="592188" y="726236"/>
                  </a:lnTo>
                  <a:lnTo>
                    <a:pt x="592188" y="756513"/>
                  </a:lnTo>
                  <a:lnTo>
                    <a:pt x="188125" y="756513"/>
                  </a:lnTo>
                  <a:lnTo>
                    <a:pt x="193217" y="742137"/>
                  </a:lnTo>
                  <a:lnTo>
                    <a:pt x="202730" y="730605"/>
                  </a:lnTo>
                  <a:lnTo>
                    <a:pt x="215646" y="722922"/>
                  </a:lnTo>
                  <a:lnTo>
                    <a:pt x="230949" y="720128"/>
                  </a:lnTo>
                  <a:lnTo>
                    <a:pt x="549363" y="720128"/>
                  </a:lnTo>
                  <a:lnTo>
                    <a:pt x="564680" y="722934"/>
                  </a:lnTo>
                  <a:lnTo>
                    <a:pt x="577583" y="730605"/>
                  </a:lnTo>
                  <a:lnTo>
                    <a:pt x="587095" y="742137"/>
                  </a:lnTo>
                  <a:lnTo>
                    <a:pt x="592188" y="756513"/>
                  </a:lnTo>
                  <a:lnTo>
                    <a:pt x="592188" y="726236"/>
                  </a:lnTo>
                  <a:lnTo>
                    <a:pt x="589953" y="722922"/>
                  </a:lnTo>
                  <a:lnTo>
                    <a:pt x="585825" y="720128"/>
                  </a:lnTo>
                  <a:lnTo>
                    <a:pt x="571703" y="710603"/>
                  </a:lnTo>
                  <a:lnTo>
                    <a:pt x="549363" y="706081"/>
                  </a:lnTo>
                  <a:lnTo>
                    <a:pt x="458292" y="706081"/>
                  </a:lnTo>
                  <a:lnTo>
                    <a:pt x="458292" y="705281"/>
                  </a:lnTo>
                  <a:lnTo>
                    <a:pt x="458292" y="618693"/>
                  </a:lnTo>
                  <a:lnTo>
                    <a:pt x="721779" y="618693"/>
                  </a:lnTo>
                  <a:lnTo>
                    <a:pt x="744537" y="614083"/>
                  </a:lnTo>
                  <a:lnTo>
                    <a:pt x="758583" y="604596"/>
                  </a:lnTo>
                  <a:lnTo>
                    <a:pt x="763155" y="601510"/>
                  </a:lnTo>
                  <a:lnTo>
                    <a:pt x="775703" y="582891"/>
                  </a:lnTo>
                  <a:lnTo>
                    <a:pt x="780313" y="560133"/>
                  </a:lnTo>
                  <a:lnTo>
                    <a:pt x="780313" y="542315"/>
                  </a:lnTo>
                  <a:lnTo>
                    <a:pt x="780313" y="528243"/>
                  </a:lnTo>
                  <a:lnTo>
                    <a:pt x="780313" y="137744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pPr>
                <a:lnSpc>
                  <a:spcPct val="114000"/>
                </a:lnSpc>
                <a:spcBef>
                  <a:spcPts val="181"/>
                </a:spcBef>
              </a:pPr>
              <a:endParaRPr sz="1088"/>
            </a:p>
          </p:txBody>
        </p:sp>
        <p:pic>
          <p:nvPicPr>
            <p:cNvPr id="117" name="object 45">
              <a:extLst>
                <a:ext uri="{FF2B5EF4-FFF2-40B4-BE49-F238E27FC236}">
                  <a16:creationId xmlns:a16="http://schemas.microsoft.com/office/drawing/2014/main" id="{15D6ED5A-9591-16D2-CC89-B358F86BD2A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0557" y="1776272"/>
              <a:ext cx="92113" cy="92101"/>
            </a:xfrm>
            <a:prstGeom prst="rect">
              <a:avLst/>
            </a:prstGeom>
          </p:spPr>
        </p:pic>
        <p:sp>
          <p:nvSpPr>
            <p:cNvPr id="118" name="object 46">
              <a:extLst>
                <a:ext uri="{FF2B5EF4-FFF2-40B4-BE49-F238E27FC236}">
                  <a16:creationId xmlns:a16="http://schemas.microsoft.com/office/drawing/2014/main" id="{1E68CF92-1E30-4470-3AD0-31E503360DF8}"/>
                </a:ext>
              </a:extLst>
            </p:cNvPr>
            <p:cNvSpPr/>
            <p:nvPr/>
          </p:nvSpPr>
          <p:spPr>
            <a:xfrm>
              <a:off x="991057" y="1797588"/>
              <a:ext cx="175260" cy="49530"/>
            </a:xfrm>
            <a:custGeom>
              <a:avLst/>
              <a:gdLst/>
              <a:ahLst/>
              <a:cxnLst/>
              <a:rect l="l" t="t" r="r" b="b"/>
              <a:pathLst>
                <a:path w="175259" h="49530">
                  <a:moveTo>
                    <a:pt x="144602" y="38544"/>
                  </a:moveTo>
                  <a:lnTo>
                    <a:pt x="141439" y="35407"/>
                  </a:lnTo>
                  <a:lnTo>
                    <a:pt x="3149" y="35407"/>
                  </a:lnTo>
                  <a:lnTo>
                    <a:pt x="12" y="38544"/>
                  </a:lnTo>
                  <a:lnTo>
                    <a:pt x="12" y="46316"/>
                  </a:lnTo>
                  <a:lnTo>
                    <a:pt x="3149" y="49479"/>
                  </a:lnTo>
                  <a:lnTo>
                    <a:pt x="7035" y="49479"/>
                  </a:lnTo>
                  <a:lnTo>
                    <a:pt x="141439" y="49479"/>
                  </a:lnTo>
                  <a:lnTo>
                    <a:pt x="144602" y="46316"/>
                  </a:lnTo>
                  <a:lnTo>
                    <a:pt x="144602" y="38544"/>
                  </a:lnTo>
                  <a:close/>
                </a:path>
                <a:path w="175259" h="49530">
                  <a:moveTo>
                    <a:pt x="174980" y="3149"/>
                  </a:moveTo>
                  <a:lnTo>
                    <a:pt x="171818" y="0"/>
                  </a:lnTo>
                  <a:lnTo>
                    <a:pt x="167932" y="0"/>
                  </a:lnTo>
                  <a:lnTo>
                    <a:pt x="3162" y="0"/>
                  </a:lnTo>
                  <a:lnTo>
                    <a:pt x="0" y="3149"/>
                  </a:lnTo>
                  <a:lnTo>
                    <a:pt x="0" y="10934"/>
                  </a:lnTo>
                  <a:lnTo>
                    <a:pt x="3162" y="14084"/>
                  </a:lnTo>
                  <a:lnTo>
                    <a:pt x="171818" y="14084"/>
                  </a:lnTo>
                  <a:lnTo>
                    <a:pt x="174980" y="10934"/>
                  </a:lnTo>
                  <a:lnTo>
                    <a:pt x="174980" y="3149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pPr>
                <a:lnSpc>
                  <a:spcPct val="114000"/>
                </a:lnSpc>
                <a:spcBef>
                  <a:spcPts val="181"/>
                </a:spcBef>
              </a:pPr>
              <a:endParaRPr sz="1088"/>
            </a:p>
          </p:txBody>
        </p:sp>
        <p:pic>
          <p:nvPicPr>
            <p:cNvPr id="119" name="object 47">
              <a:extLst>
                <a:ext uri="{FF2B5EF4-FFF2-40B4-BE49-F238E27FC236}">
                  <a16:creationId xmlns:a16="http://schemas.microsoft.com/office/drawing/2014/main" id="{C08ABAD4-2E9B-6534-B805-17029FF81E4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0557" y="1930248"/>
              <a:ext cx="92113" cy="92113"/>
            </a:xfrm>
            <a:prstGeom prst="rect">
              <a:avLst/>
            </a:prstGeom>
          </p:spPr>
        </p:pic>
        <p:sp>
          <p:nvSpPr>
            <p:cNvPr id="120" name="object 48">
              <a:extLst>
                <a:ext uri="{FF2B5EF4-FFF2-40B4-BE49-F238E27FC236}">
                  <a16:creationId xmlns:a16="http://schemas.microsoft.com/office/drawing/2014/main" id="{44743B21-C582-2D51-E686-D70F5D625BAD}"/>
                </a:ext>
              </a:extLst>
            </p:cNvPr>
            <p:cNvSpPr/>
            <p:nvPr/>
          </p:nvSpPr>
          <p:spPr>
            <a:xfrm>
              <a:off x="991057" y="1951575"/>
              <a:ext cx="175260" cy="49530"/>
            </a:xfrm>
            <a:custGeom>
              <a:avLst/>
              <a:gdLst/>
              <a:ahLst/>
              <a:cxnLst/>
              <a:rect l="l" t="t" r="r" b="b"/>
              <a:pathLst>
                <a:path w="175259" h="49530">
                  <a:moveTo>
                    <a:pt x="144602" y="38531"/>
                  </a:moveTo>
                  <a:lnTo>
                    <a:pt x="141439" y="35382"/>
                  </a:lnTo>
                  <a:lnTo>
                    <a:pt x="137553" y="35382"/>
                  </a:lnTo>
                  <a:lnTo>
                    <a:pt x="3149" y="35382"/>
                  </a:lnTo>
                  <a:lnTo>
                    <a:pt x="12" y="38531"/>
                  </a:lnTo>
                  <a:lnTo>
                    <a:pt x="12" y="46316"/>
                  </a:lnTo>
                  <a:lnTo>
                    <a:pt x="3149" y="49479"/>
                  </a:lnTo>
                  <a:lnTo>
                    <a:pt x="141439" y="49479"/>
                  </a:lnTo>
                  <a:lnTo>
                    <a:pt x="144602" y="46316"/>
                  </a:lnTo>
                  <a:lnTo>
                    <a:pt x="144602" y="38531"/>
                  </a:lnTo>
                  <a:close/>
                </a:path>
                <a:path w="175259" h="49530">
                  <a:moveTo>
                    <a:pt x="174980" y="3136"/>
                  </a:moveTo>
                  <a:lnTo>
                    <a:pt x="171818" y="0"/>
                  </a:lnTo>
                  <a:lnTo>
                    <a:pt x="167932" y="0"/>
                  </a:lnTo>
                  <a:lnTo>
                    <a:pt x="3162" y="0"/>
                  </a:lnTo>
                  <a:lnTo>
                    <a:pt x="0" y="3136"/>
                  </a:lnTo>
                  <a:lnTo>
                    <a:pt x="0" y="10909"/>
                  </a:lnTo>
                  <a:lnTo>
                    <a:pt x="3162" y="14058"/>
                  </a:lnTo>
                  <a:lnTo>
                    <a:pt x="171818" y="14058"/>
                  </a:lnTo>
                  <a:lnTo>
                    <a:pt x="174980" y="10909"/>
                  </a:lnTo>
                  <a:lnTo>
                    <a:pt x="174980" y="3136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pPr>
                <a:lnSpc>
                  <a:spcPct val="114000"/>
                </a:lnSpc>
                <a:spcBef>
                  <a:spcPts val="181"/>
                </a:spcBef>
              </a:pPr>
              <a:endParaRPr sz="1088"/>
            </a:p>
          </p:txBody>
        </p:sp>
      </p:grpSp>
      <p:sp>
        <p:nvSpPr>
          <p:cNvPr id="121" name="object 50">
            <a:extLst>
              <a:ext uri="{FF2B5EF4-FFF2-40B4-BE49-F238E27FC236}">
                <a16:creationId xmlns:a16="http://schemas.microsoft.com/office/drawing/2014/main" id="{98FC6ADE-4529-F166-A9FF-A9B747070243}"/>
              </a:ext>
            </a:extLst>
          </p:cNvPr>
          <p:cNvSpPr txBox="1"/>
          <p:nvPr/>
        </p:nvSpPr>
        <p:spPr>
          <a:xfrm>
            <a:off x="1347659" y="3116254"/>
            <a:ext cx="1215889" cy="769880"/>
          </a:xfrm>
          <a:prstGeom prst="rect">
            <a:avLst/>
          </a:prstGeom>
        </p:spPr>
        <p:txBody>
          <a:bodyPr vert="horz" wrap="square" lIns="0" tIns="7292" rIns="0" bIns="0" rtlCol="0">
            <a:spAutoFit/>
          </a:bodyPr>
          <a:lstStyle/>
          <a:p>
            <a:pPr marR="3070" algn="r">
              <a:lnSpc>
                <a:spcPct val="114000"/>
              </a:lnSpc>
              <a:spcBef>
                <a:spcPts val="181"/>
              </a:spcBef>
            </a:pPr>
            <a:r>
              <a:rPr lang="en-US" sz="1050" b="1" spc="3" dirty="0">
                <a:solidFill>
                  <a:srgbClr val="652B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Demonstration </a:t>
            </a:r>
            <a:r>
              <a:rPr lang="en-US" sz="1050" b="1" spc="6" dirty="0">
                <a:solidFill>
                  <a:srgbClr val="652B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b="1" dirty="0">
                <a:solidFill>
                  <a:srgbClr val="652B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Projects</a:t>
            </a:r>
            <a:r>
              <a:rPr lang="en-US" sz="1050" b="1" spc="-54" dirty="0">
                <a:solidFill>
                  <a:srgbClr val="652B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b="1" spc="12" dirty="0">
                <a:solidFill>
                  <a:srgbClr val="652B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</a:t>
            </a:r>
            <a:endParaRPr lang="en-US" sz="1050" dirty="0">
              <a:solidFill>
                <a:srgbClr val="652B7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14000"/>
              </a:lnSpc>
              <a:spcBef>
                <a:spcPts val="181"/>
              </a:spcBef>
              <a:spcAft>
                <a:spcPts val="363"/>
              </a:spcAft>
            </a:pPr>
            <a:r>
              <a:rPr lang="en-US" sz="1050" spc="36" dirty="0">
                <a:latin typeface="Arial"/>
                <a:cs typeface="Arial"/>
              </a:rPr>
              <a:t>3</a:t>
            </a:r>
            <a:r>
              <a:rPr sz="1050" spc="-21" dirty="0">
                <a:latin typeface="Arial"/>
                <a:cs typeface="Arial"/>
              </a:rPr>
              <a:t> </a:t>
            </a:r>
            <a:r>
              <a:rPr sz="1050" spc="-24" dirty="0">
                <a:latin typeface="Arial"/>
                <a:cs typeface="Arial"/>
              </a:rPr>
              <a:t>RFA</a:t>
            </a:r>
            <a:r>
              <a:rPr lang="en-US" sz="1050" spc="-24" dirty="0">
                <a:latin typeface="Arial"/>
                <a:cs typeface="Arial"/>
              </a:rPr>
              <a:t>s</a:t>
            </a:r>
            <a:br>
              <a:rPr lang="en-US" sz="1050" spc="-24" dirty="0">
                <a:latin typeface="Arial"/>
                <a:cs typeface="Arial"/>
              </a:rPr>
            </a:br>
            <a:r>
              <a:rPr lang="en-US" sz="1050" spc="-24" dirty="0">
                <a:latin typeface="Arial"/>
                <a:cs typeface="Arial"/>
              </a:rPr>
              <a:t>6 Grants awarded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22" name="object 68">
            <a:extLst>
              <a:ext uri="{FF2B5EF4-FFF2-40B4-BE49-F238E27FC236}">
                <a16:creationId xmlns:a16="http://schemas.microsoft.com/office/drawing/2014/main" id="{29A6DF47-77AA-F3F1-CEED-F22B13F9EFE2}"/>
              </a:ext>
            </a:extLst>
          </p:cNvPr>
          <p:cNvSpPr txBox="1"/>
          <p:nvPr/>
        </p:nvSpPr>
        <p:spPr>
          <a:xfrm>
            <a:off x="446423" y="4099344"/>
            <a:ext cx="1928292" cy="218257"/>
          </a:xfrm>
          <a:prstGeom prst="rect">
            <a:avLst/>
          </a:prstGeom>
        </p:spPr>
        <p:txBody>
          <a:bodyPr vert="horz" wrap="square" lIns="0" tIns="7675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181"/>
              </a:spcBef>
            </a:pPr>
            <a:r>
              <a:rPr sz="1200" b="1" spc="-15" dirty="0">
                <a:solidFill>
                  <a:srgbClr val="652B7C"/>
                </a:solidFill>
                <a:latin typeface="Arial"/>
                <a:cs typeface="Arial"/>
              </a:rPr>
              <a:t>Investigator</a:t>
            </a:r>
            <a:r>
              <a:rPr sz="1200" b="1" spc="-57" dirty="0">
                <a:solidFill>
                  <a:srgbClr val="652B7C"/>
                </a:solidFill>
                <a:latin typeface="Arial"/>
                <a:cs typeface="Arial"/>
              </a:rPr>
              <a:t> </a:t>
            </a:r>
            <a:r>
              <a:rPr sz="1200" b="1" spc="-21" dirty="0">
                <a:solidFill>
                  <a:srgbClr val="652B7C"/>
                </a:solidFill>
                <a:latin typeface="Arial"/>
                <a:cs typeface="Arial"/>
              </a:rPr>
              <a:t>Consultation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23" name="object 69">
            <a:extLst>
              <a:ext uri="{FF2B5EF4-FFF2-40B4-BE49-F238E27FC236}">
                <a16:creationId xmlns:a16="http://schemas.microsoft.com/office/drawing/2014/main" id="{ABCA9834-C40E-6925-87E4-7728B4A87EC0}"/>
              </a:ext>
            </a:extLst>
          </p:cNvPr>
          <p:cNvSpPr txBox="1"/>
          <p:nvPr/>
        </p:nvSpPr>
        <p:spPr>
          <a:xfrm>
            <a:off x="360490" y="4401000"/>
            <a:ext cx="706946" cy="379581"/>
          </a:xfrm>
          <a:prstGeom prst="rect">
            <a:avLst/>
          </a:prstGeom>
        </p:spPr>
        <p:txBody>
          <a:bodyPr vert="horz" wrap="square" lIns="0" tIns="7292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181"/>
              </a:spcBef>
            </a:pPr>
            <a:r>
              <a:rPr lang="en-US" sz="2357" b="1" spc="18" dirty="0">
                <a:solidFill>
                  <a:srgbClr val="652B7C"/>
                </a:solidFill>
                <a:latin typeface="Tahoma"/>
                <a:cs typeface="Tahoma"/>
              </a:rPr>
              <a:t>123</a:t>
            </a:r>
            <a:endParaRPr sz="2357" dirty="0">
              <a:solidFill>
                <a:srgbClr val="652B7C"/>
              </a:solidFill>
              <a:latin typeface="Tahoma"/>
              <a:cs typeface="Tahoma"/>
            </a:endParaRPr>
          </a:p>
        </p:txBody>
      </p:sp>
      <p:sp>
        <p:nvSpPr>
          <p:cNvPr id="124" name="object 70">
            <a:extLst>
              <a:ext uri="{FF2B5EF4-FFF2-40B4-BE49-F238E27FC236}">
                <a16:creationId xmlns:a16="http://schemas.microsoft.com/office/drawing/2014/main" id="{CF1EE958-9429-54F0-B183-D394D085598D}"/>
              </a:ext>
            </a:extLst>
          </p:cNvPr>
          <p:cNvSpPr txBox="1"/>
          <p:nvPr/>
        </p:nvSpPr>
        <p:spPr>
          <a:xfrm>
            <a:off x="1042245" y="4432817"/>
            <a:ext cx="1143027" cy="377273"/>
          </a:xfrm>
          <a:prstGeom prst="rect">
            <a:avLst/>
          </a:prstGeom>
        </p:spPr>
        <p:txBody>
          <a:bodyPr vert="horz" wrap="square" lIns="0" tIns="7292" rIns="0" bIns="0" rtlCol="0">
            <a:spAutoFit/>
          </a:bodyPr>
          <a:lstStyle/>
          <a:p>
            <a:pPr marR="3070">
              <a:lnSpc>
                <a:spcPct val="114000"/>
              </a:lnSpc>
              <a:spcBef>
                <a:spcPts val="181"/>
              </a:spcBef>
            </a:pPr>
            <a:r>
              <a:rPr lang="en-US" sz="1100" b="1" spc="27" dirty="0">
                <a:solidFill>
                  <a:srgbClr val="77787B"/>
                </a:solidFill>
                <a:latin typeface="Arial"/>
                <a:cs typeface="Arial"/>
              </a:rPr>
              <a:t>A</a:t>
            </a:r>
            <a:r>
              <a:rPr sz="1100" b="1" spc="27" dirty="0">
                <a:solidFill>
                  <a:srgbClr val="77787B"/>
                </a:solidFill>
                <a:latin typeface="Arial"/>
                <a:cs typeface="Arial"/>
              </a:rPr>
              <a:t>pplicant </a:t>
            </a:r>
            <a:r>
              <a:rPr sz="1100" b="1" spc="-221" dirty="0">
                <a:solidFill>
                  <a:srgbClr val="77787B"/>
                </a:solidFill>
                <a:latin typeface="Arial"/>
                <a:cs typeface="Arial"/>
              </a:rPr>
              <a:t> </a:t>
            </a:r>
            <a:r>
              <a:rPr sz="1100" b="1" spc="18" dirty="0">
                <a:solidFill>
                  <a:srgbClr val="77787B"/>
                </a:solidFill>
                <a:latin typeface="Arial"/>
                <a:cs typeface="Arial"/>
              </a:rPr>
              <a:t>consultations</a:t>
            </a:r>
            <a:endParaRPr lang="en-US" sz="1100" b="1" spc="18" dirty="0">
              <a:solidFill>
                <a:srgbClr val="77787B"/>
              </a:solidFill>
              <a:latin typeface="Arial"/>
              <a:cs typeface="Arial"/>
            </a:endParaRPr>
          </a:p>
        </p:txBody>
      </p:sp>
      <p:sp>
        <p:nvSpPr>
          <p:cNvPr id="125" name="object 72">
            <a:extLst>
              <a:ext uri="{FF2B5EF4-FFF2-40B4-BE49-F238E27FC236}">
                <a16:creationId xmlns:a16="http://schemas.microsoft.com/office/drawing/2014/main" id="{1B8C4FF8-D921-5370-B997-9E88EF2A97E1}"/>
              </a:ext>
            </a:extLst>
          </p:cNvPr>
          <p:cNvSpPr txBox="1"/>
          <p:nvPr/>
        </p:nvSpPr>
        <p:spPr>
          <a:xfrm>
            <a:off x="2930138" y="1010070"/>
            <a:ext cx="3181860" cy="338310"/>
          </a:xfrm>
          <a:prstGeom prst="rect">
            <a:avLst/>
          </a:prstGeom>
          <a:solidFill>
            <a:schemeClr val="tx2"/>
          </a:solidFill>
        </p:spPr>
        <p:txBody>
          <a:bodyPr vert="horz" wrap="square" lIns="0" tIns="59485" rIns="0" bIns="0" rtlCol="0">
            <a:noAutofit/>
          </a:bodyPr>
          <a:lstStyle/>
          <a:p>
            <a:pPr marL="92111" algn="ctr">
              <a:spcBef>
                <a:spcPts val="600"/>
              </a:spcBef>
            </a:pPr>
            <a:endParaRPr sz="937">
              <a:latin typeface="Tahoma"/>
              <a:cs typeface="Tahoma"/>
            </a:endParaRPr>
          </a:p>
        </p:txBody>
      </p:sp>
      <p:sp>
        <p:nvSpPr>
          <p:cNvPr id="126" name="object 73">
            <a:extLst>
              <a:ext uri="{FF2B5EF4-FFF2-40B4-BE49-F238E27FC236}">
                <a16:creationId xmlns:a16="http://schemas.microsoft.com/office/drawing/2014/main" id="{1E164FDA-2D04-E93C-B227-A7604B936B63}"/>
              </a:ext>
            </a:extLst>
          </p:cNvPr>
          <p:cNvSpPr txBox="1"/>
          <p:nvPr/>
        </p:nvSpPr>
        <p:spPr>
          <a:xfrm>
            <a:off x="3108311" y="1476437"/>
            <a:ext cx="911742" cy="414716"/>
          </a:xfrm>
          <a:prstGeom prst="rect">
            <a:avLst/>
          </a:prstGeom>
        </p:spPr>
        <p:txBody>
          <a:bodyPr vert="horz" wrap="square" lIns="0" tIns="7675" rIns="0" bIns="0" rtlCol="0">
            <a:spAutoFit/>
          </a:bodyPr>
          <a:lstStyle/>
          <a:p>
            <a:pPr marL="7676">
              <a:lnSpc>
                <a:spcPct val="114000"/>
              </a:lnSpc>
              <a:spcBef>
                <a:spcPts val="181"/>
              </a:spcBef>
            </a:pPr>
            <a:r>
              <a:rPr sz="1200" b="1" spc="3" dirty="0">
                <a:solidFill>
                  <a:srgbClr val="44546A"/>
                </a:solidFill>
                <a:latin typeface="Arial"/>
                <a:cs typeface="Arial"/>
              </a:rPr>
              <a:t>Knowledge</a:t>
            </a:r>
            <a:r>
              <a:rPr sz="1200" b="1" spc="-63" dirty="0">
                <a:solidFill>
                  <a:srgbClr val="44546A"/>
                </a:solidFill>
                <a:latin typeface="Arial"/>
                <a:cs typeface="Arial"/>
              </a:rPr>
              <a:t> </a:t>
            </a:r>
            <a:r>
              <a:rPr sz="1200" b="1" spc="-24" dirty="0">
                <a:solidFill>
                  <a:srgbClr val="44546A"/>
                </a:solidFill>
                <a:latin typeface="Arial"/>
                <a:cs typeface="Arial"/>
              </a:rPr>
              <a:t>Repository</a:t>
            </a:r>
            <a:endParaRPr lang="en-US" sz="1200" b="1" spc="-24" dirty="0">
              <a:solidFill>
                <a:srgbClr val="44546A"/>
              </a:solidFill>
              <a:latin typeface="Arial"/>
              <a:cs typeface="Arial"/>
            </a:endParaRPr>
          </a:p>
        </p:txBody>
      </p:sp>
      <p:sp>
        <p:nvSpPr>
          <p:cNvPr id="127" name="object 74">
            <a:extLst>
              <a:ext uri="{FF2B5EF4-FFF2-40B4-BE49-F238E27FC236}">
                <a16:creationId xmlns:a16="http://schemas.microsoft.com/office/drawing/2014/main" id="{2D991E2F-5D89-2BF1-8DAC-F9B67BBC1B99}"/>
              </a:ext>
            </a:extLst>
          </p:cNvPr>
          <p:cNvSpPr txBox="1"/>
          <p:nvPr/>
        </p:nvSpPr>
        <p:spPr>
          <a:xfrm>
            <a:off x="3100174" y="1914987"/>
            <a:ext cx="863585" cy="558556"/>
          </a:xfrm>
          <a:prstGeom prst="rect">
            <a:avLst/>
          </a:prstGeom>
        </p:spPr>
        <p:txBody>
          <a:bodyPr vert="horz" wrap="square" lIns="0" tIns="9594" rIns="0" bIns="0" rtlCol="0">
            <a:spAutoFit/>
          </a:bodyPr>
          <a:lstStyle/>
          <a:p>
            <a:pPr marL="7676">
              <a:spcBef>
                <a:spcPts val="181"/>
              </a:spcBef>
            </a:pPr>
            <a:r>
              <a:rPr lang="en-US" sz="2400" b="1" spc="27" dirty="0">
                <a:solidFill>
                  <a:srgbClr val="44546A"/>
                </a:solidFill>
                <a:latin typeface="Tahoma"/>
                <a:cs typeface="Tahoma"/>
              </a:rPr>
              <a:t>410</a:t>
            </a:r>
          </a:p>
          <a:p>
            <a:pPr marL="7676">
              <a:spcBef>
                <a:spcPts val="181"/>
              </a:spcBef>
            </a:pPr>
            <a:r>
              <a:rPr lang="en-US" sz="1000" spc="27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Items</a:t>
            </a:r>
            <a:endParaRPr sz="1000" dirty="0">
              <a:solidFill>
                <a:srgbClr val="4454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object 94">
            <a:extLst>
              <a:ext uri="{FF2B5EF4-FFF2-40B4-BE49-F238E27FC236}">
                <a16:creationId xmlns:a16="http://schemas.microsoft.com/office/drawing/2014/main" id="{C54A4A06-64CA-8D2F-4034-FF6663228823}"/>
              </a:ext>
            </a:extLst>
          </p:cNvPr>
          <p:cNvSpPr txBox="1"/>
          <p:nvPr/>
        </p:nvSpPr>
        <p:spPr>
          <a:xfrm>
            <a:off x="3810724" y="2795889"/>
            <a:ext cx="1680732" cy="169720"/>
          </a:xfrm>
          <a:prstGeom prst="rect">
            <a:avLst/>
          </a:prstGeom>
        </p:spPr>
        <p:txBody>
          <a:bodyPr vert="horz" wrap="square" lIns="0" tIns="8059" rIns="0" bIns="0" rtlCol="0">
            <a:spAutoFit/>
          </a:bodyPr>
          <a:lstStyle/>
          <a:p>
            <a:pPr>
              <a:spcBef>
                <a:spcPts val="181"/>
              </a:spcBef>
            </a:pPr>
            <a:r>
              <a:rPr sz="1050" b="1" spc="-39" dirty="0">
                <a:solidFill>
                  <a:schemeClr val="tx2"/>
                </a:solidFill>
                <a:latin typeface="Arial"/>
                <a:cs typeface="Arial"/>
              </a:rPr>
              <a:t>JAGS</a:t>
            </a:r>
            <a:r>
              <a:rPr lang="en-US" sz="1050" b="1" spc="-39" dirty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sz="1050" b="1" spc="-18" dirty="0">
                <a:solidFill>
                  <a:schemeClr val="tx2"/>
                </a:solidFill>
                <a:latin typeface="Arial"/>
                <a:cs typeface="Arial"/>
              </a:rPr>
              <a:t>Special</a:t>
            </a:r>
            <a:r>
              <a:rPr sz="1050" b="1" spc="-48" dirty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sz="1050" b="1" spc="-42" dirty="0">
                <a:solidFill>
                  <a:schemeClr val="tx2"/>
                </a:solidFill>
                <a:latin typeface="Arial"/>
                <a:cs typeface="Arial"/>
              </a:rPr>
              <a:t>Issue</a:t>
            </a:r>
            <a:endParaRPr sz="1050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129" name="object 96">
            <a:extLst>
              <a:ext uri="{FF2B5EF4-FFF2-40B4-BE49-F238E27FC236}">
                <a16:creationId xmlns:a16="http://schemas.microsoft.com/office/drawing/2014/main" id="{344F4B21-6929-58D2-B0F7-D90F92B3C275}"/>
              </a:ext>
            </a:extLst>
          </p:cNvPr>
          <p:cNvSpPr txBox="1"/>
          <p:nvPr/>
        </p:nvSpPr>
        <p:spPr>
          <a:xfrm>
            <a:off x="3741053" y="3001375"/>
            <a:ext cx="654629" cy="176192"/>
          </a:xfrm>
          <a:prstGeom prst="rect">
            <a:avLst/>
          </a:prstGeom>
        </p:spPr>
        <p:txBody>
          <a:bodyPr vert="horz" wrap="square" lIns="0" tIns="7292" rIns="0" bIns="0" rtlCol="0">
            <a:spAutoFit/>
          </a:bodyPr>
          <a:lstStyle/>
          <a:p>
            <a:pPr marL="7676" algn="r">
              <a:lnSpc>
                <a:spcPct val="114000"/>
              </a:lnSpc>
              <a:spcBef>
                <a:spcPts val="181"/>
              </a:spcBef>
            </a:pPr>
            <a:r>
              <a:rPr lang="en-US" sz="1050" spc="-27" dirty="0">
                <a:latin typeface="Arial" panose="020B0604020202020204" pitchFamily="34" charset="0"/>
                <a:cs typeface="Arial" panose="020B0604020202020204" pitchFamily="34" charset="0"/>
              </a:rPr>
              <a:t>11 Articles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object 98">
            <a:extLst>
              <a:ext uri="{FF2B5EF4-FFF2-40B4-BE49-F238E27FC236}">
                <a16:creationId xmlns:a16="http://schemas.microsoft.com/office/drawing/2014/main" id="{22BDE9A5-7F81-1BA8-5892-97BB1A860155}"/>
              </a:ext>
            </a:extLst>
          </p:cNvPr>
          <p:cNvSpPr txBox="1"/>
          <p:nvPr/>
        </p:nvSpPr>
        <p:spPr>
          <a:xfrm>
            <a:off x="3203353" y="3410277"/>
            <a:ext cx="295152" cy="386700"/>
          </a:xfrm>
          <a:prstGeom prst="rect">
            <a:avLst/>
          </a:prstGeom>
        </p:spPr>
        <p:txBody>
          <a:bodyPr vert="horz" wrap="square" lIns="0" tIns="7675" rIns="0" bIns="0" rtlCol="0">
            <a:spAutoFit/>
          </a:bodyPr>
          <a:lstStyle/>
          <a:p>
            <a:pPr marL="7676">
              <a:lnSpc>
                <a:spcPct val="114000"/>
              </a:lnSpc>
              <a:spcBef>
                <a:spcPts val="181"/>
              </a:spcBef>
            </a:pPr>
            <a:r>
              <a:rPr lang="en-US" sz="2400" b="1" spc="21" dirty="0">
                <a:solidFill>
                  <a:srgbClr val="44546A"/>
                </a:solidFill>
                <a:latin typeface="Tahoma"/>
                <a:cs typeface="Tahoma"/>
              </a:rPr>
              <a:t>6</a:t>
            </a:r>
            <a:endParaRPr sz="2400" dirty="0">
              <a:solidFill>
                <a:srgbClr val="44546A"/>
              </a:solidFill>
              <a:latin typeface="Tahoma"/>
              <a:cs typeface="Tahoma"/>
            </a:endParaRPr>
          </a:p>
        </p:txBody>
      </p:sp>
      <p:sp>
        <p:nvSpPr>
          <p:cNvPr id="131" name="object 101">
            <a:extLst>
              <a:ext uri="{FF2B5EF4-FFF2-40B4-BE49-F238E27FC236}">
                <a16:creationId xmlns:a16="http://schemas.microsoft.com/office/drawing/2014/main" id="{32F86F7B-E681-8207-B8F7-B91DF4F71570}"/>
              </a:ext>
            </a:extLst>
          </p:cNvPr>
          <p:cNvSpPr txBox="1"/>
          <p:nvPr/>
        </p:nvSpPr>
        <p:spPr>
          <a:xfrm>
            <a:off x="3701398" y="5741471"/>
            <a:ext cx="2388051" cy="240358"/>
          </a:xfrm>
          <a:prstGeom prst="rect">
            <a:avLst/>
          </a:prstGeom>
        </p:spPr>
        <p:txBody>
          <a:bodyPr vert="horz" wrap="square" lIns="0" tIns="7675" rIns="0" bIns="0" rtlCol="0">
            <a:noAutofit/>
          </a:bodyPr>
          <a:lstStyle/>
          <a:p>
            <a:pPr marL="7676">
              <a:lnSpc>
                <a:spcPct val="114000"/>
              </a:lnSpc>
              <a:spcBef>
                <a:spcPts val="181"/>
              </a:spcBef>
              <a:spcAft>
                <a:spcPts val="181"/>
              </a:spcAft>
            </a:pPr>
            <a:r>
              <a:rPr lang="en-US" sz="1100" b="1" spc="-15">
                <a:solidFill>
                  <a:schemeClr val="tx2"/>
                </a:solidFill>
                <a:latin typeface="Arial"/>
                <a:cs typeface="Arial"/>
              </a:rPr>
              <a:t>Scientific Meetings &amp; Workshops</a:t>
            </a:r>
          </a:p>
        </p:txBody>
      </p:sp>
      <p:sp>
        <p:nvSpPr>
          <p:cNvPr id="132" name="object 103">
            <a:extLst>
              <a:ext uri="{FF2B5EF4-FFF2-40B4-BE49-F238E27FC236}">
                <a16:creationId xmlns:a16="http://schemas.microsoft.com/office/drawing/2014/main" id="{F209DA5A-5848-B151-8DFF-634BE49401B4}"/>
              </a:ext>
            </a:extLst>
          </p:cNvPr>
          <p:cNvSpPr txBox="1"/>
          <p:nvPr/>
        </p:nvSpPr>
        <p:spPr>
          <a:xfrm>
            <a:off x="6274165" y="1035514"/>
            <a:ext cx="2940695" cy="235705"/>
          </a:xfrm>
          <a:prstGeom prst="rect">
            <a:avLst/>
          </a:prstGeom>
          <a:solidFill>
            <a:srgbClr val="2970B5"/>
          </a:solidFill>
        </p:spPr>
        <p:txBody>
          <a:bodyPr vert="horz" wrap="square" lIns="0" tIns="61403" rIns="0" bIns="0" rtlCol="0">
            <a:spAutoFit/>
          </a:bodyPr>
          <a:lstStyle/>
          <a:p>
            <a:pPr algn="ctr">
              <a:lnSpc>
                <a:spcPct val="114000"/>
              </a:lnSpc>
              <a:spcBef>
                <a:spcPts val="181"/>
              </a:spcBef>
            </a:pPr>
            <a:r>
              <a:rPr sz="1100" b="1" spc="-3" dirty="0">
                <a:solidFill>
                  <a:srgbClr val="FFFFFF"/>
                </a:solidFill>
                <a:latin typeface="Tahoma"/>
                <a:cs typeface="Tahoma"/>
              </a:rPr>
              <a:t>Build</a:t>
            </a:r>
            <a:r>
              <a:rPr lang="en-US" sz="1100" b="1" spc="-3" dirty="0">
                <a:solidFill>
                  <a:srgbClr val="FFFFFF"/>
                </a:solidFill>
                <a:latin typeface="Tahoma"/>
                <a:cs typeface="Tahoma"/>
              </a:rPr>
              <a:t>ing </a:t>
            </a:r>
            <a:r>
              <a:rPr sz="1100" b="1" spc="-3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b="1" spc="-27" dirty="0">
                <a:solidFill>
                  <a:srgbClr val="FFFFFF"/>
                </a:solidFill>
                <a:latin typeface="Tahoma"/>
                <a:cs typeface="Tahoma"/>
              </a:rPr>
              <a:t>Investigator</a:t>
            </a:r>
            <a:r>
              <a:rPr sz="1100" b="1" spc="-3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b="1" spc="-9" dirty="0">
                <a:solidFill>
                  <a:srgbClr val="FFFFFF"/>
                </a:solidFill>
                <a:latin typeface="Tahoma"/>
                <a:cs typeface="Tahoma"/>
              </a:rPr>
              <a:t>Capacity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133" name="object 109">
            <a:extLst>
              <a:ext uri="{FF2B5EF4-FFF2-40B4-BE49-F238E27FC236}">
                <a16:creationId xmlns:a16="http://schemas.microsoft.com/office/drawing/2014/main" id="{3F30D4B8-6FE3-3184-4B20-BA8C81B4D4EF}"/>
              </a:ext>
            </a:extLst>
          </p:cNvPr>
          <p:cNvSpPr txBox="1"/>
          <p:nvPr/>
        </p:nvSpPr>
        <p:spPr>
          <a:xfrm>
            <a:off x="6334744" y="1617248"/>
            <a:ext cx="1756511" cy="411258"/>
          </a:xfrm>
          <a:prstGeom prst="rect">
            <a:avLst/>
          </a:prstGeom>
        </p:spPr>
        <p:txBody>
          <a:bodyPr vert="horz" wrap="square" lIns="0" tIns="7675" rIns="0" bIns="0" rtlCol="0" anchor="t">
            <a:spAutoFit/>
          </a:bodyPr>
          <a:lstStyle/>
          <a:p>
            <a:pPr marR="3070">
              <a:lnSpc>
                <a:spcPct val="114000"/>
              </a:lnSpc>
              <a:spcBef>
                <a:spcPts val="181"/>
              </a:spcBef>
            </a:pPr>
            <a:r>
              <a:rPr sz="1200" b="1">
                <a:solidFill>
                  <a:srgbClr val="2970B5"/>
                </a:solidFill>
                <a:latin typeface="Arial"/>
                <a:cs typeface="Arial"/>
              </a:rPr>
              <a:t>National</a:t>
            </a:r>
            <a:r>
              <a:rPr sz="1200" b="1" spc="-45">
                <a:solidFill>
                  <a:srgbClr val="2970B5"/>
                </a:solidFill>
                <a:latin typeface="Arial"/>
                <a:cs typeface="Arial"/>
              </a:rPr>
              <a:t> </a:t>
            </a:r>
            <a:r>
              <a:rPr sz="1200" b="1" spc="-12">
                <a:solidFill>
                  <a:srgbClr val="2970B5"/>
                </a:solidFill>
                <a:latin typeface="Arial"/>
                <a:cs typeface="Arial"/>
              </a:rPr>
              <a:t>Competitions</a:t>
            </a:r>
            <a:r>
              <a:rPr sz="1200" b="1" spc="-45">
                <a:solidFill>
                  <a:srgbClr val="2970B5"/>
                </a:solidFill>
                <a:latin typeface="Arial"/>
                <a:cs typeface="Arial"/>
              </a:rPr>
              <a:t> </a:t>
            </a:r>
            <a:r>
              <a:rPr sz="1200" b="1" spc="-12">
                <a:solidFill>
                  <a:srgbClr val="2970B5"/>
                </a:solidFill>
                <a:latin typeface="Arial"/>
                <a:cs typeface="Arial"/>
              </a:rPr>
              <a:t>for </a:t>
            </a:r>
            <a:r>
              <a:rPr sz="1200" b="1" spc="-287">
                <a:solidFill>
                  <a:srgbClr val="2970B5"/>
                </a:solidFill>
                <a:latin typeface="Arial"/>
                <a:cs typeface="Arial"/>
              </a:rPr>
              <a:t> </a:t>
            </a:r>
            <a:r>
              <a:rPr sz="1200" b="1" spc="-15">
                <a:solidFill>
                  <a:srgbClr val="2970B5"/>
                </a:solidFill>
                <a:latin typeface="Arial"/>
                <a:cs typeface="Arial"/>
              </a:rPr>
              <a:t>Investigator</a:t>
            </a:r>
            <a:r>
              <a:rPr sz="1200" b="1" spc="-33">
                <a:solidFill>
                  <a:srgbClr val="2970B5"/>
                </a:solidFill>
                <a:latin typeface="Arial"/>
                <a:cs typeface="Arial"/>
              </a:rPr>
              <a:t> </a:t>
            </a:r>
            <a:r>
              <a:rPr sz="1200" b="1" spc="-18">
                <a:solidFill>
                  <a:srgbClr val="2970B5"/>
                </a:solidFill>
                <a:latin typeface="Arial"/>
                <a:cs typeface="Arial"/>
              </a:rPr>
              <a:t>Training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4" name="object 115">
            <a:extLst>
              <a:ext uri="{FF2B5EF4-FFF2-40B4-BE49-F238E27FC236}">
                <a16:creationId xmlns:a16="http://schemas.microsoft.com/office/drawing/2014/main" id="{AD9D24B1-6F58-AB1B-97C2-8E82C2F73D06}"/>
              </a:ext>
            </a:extLst>
          </p:cNvPr>
          <p:cNvSpPr txBox="1"/>
          <p:nvPr/>
        </p:nvSpPr>
        <p:spPr>
          <a:xfrm>
            <a:off x="7720418" y="3100056"/>
            <a:ext cx="1357148" cy="795528"/>
          </a:xfrm>
          <a:prstGeom prst="rect">
            <a:avLst/>
          </a:prstGeom>
        </p:spPr>
        <p:txBody>
          <a:bodyPr vert="horz" wrap="square" lIns="0" tIns="7292" rIns="0" bIns="0" rtlCol="0" anchor="t">
            <a:spAutoFit/>
          </a:bodyPr>
          <a:lstStyle/>
          <a:p>
            <a:pPr marR="3070" algn="r">
              <a:lnSpc>
                <a:spcPct val="114000"/>
              </a:lnSpc>
              <a:spcBef>
                <a:spcPts val="181"/>
              </a:spcBef>
            </a:pPr>
            <a:r>
              <a:rPr lang="en-US" sz="1050" b="1" spc="-39" dirty="0">
                <a:solidFill>
                  <a:srgbClr val="2970B5"/>
                </a:solidFill>
                <a:latin typeface="Arial"/>
                <a:cs typeface="Arial"/>
              </a:rPr>
              <a:t>Health Care Systems </a:t>
            </a:r>
            <a:r>
              <a:rPr sz="1050" b="1" spc="-39" dirty="0">
                <a:solidFill>
                  <a:srgbClr val="2970B5"/>
                </a:solidFill>
                <a:latin typeface="Arial"/>
                <a:cs typeface="Arial"/>
              </a:rPr>
              <a:t>Scholar</a:t>
            </a:r>
            <a:r>
              <a:rPr lang="en-US" sz="1050" b="1" spc="-39" dirty="0">
                <a:solidFill>
                  <a:srgbClr val="2970B5"/>
                </a:solidFill>
                <a:latin typeface="Arial"/>
                <a:cs typeface="Arial"/>
              </a:rPr>
              <a:t>s </a:t>
            </a:r>
            <a:r>
              <a:rPr sz="1050" b="1" spc="-12" dirty="0">
                <a:solidFill>
                  <a:srgbClr val="2970B5"/>
                </a:solidFill>
                <a:latin typeface="Arial"/>
                <a:cs typeface="Arial"/>
              </a:rPr>
              <a:t>Program</a:t>
            </a:r>
            <a:endParaRPr lang="en-US" sz="1050" dirty="0">
              <a:latin typeface="Arial"/>
              <a:cs typeface="Arial"/>
            </a:endParaRPr>
          </a:p>
          <a:p>
            <a:pPr marL="1151" algn="r">
              <a:lnSpc>
                <a:spcPct val="114000"/>
              </a:lnSpc>
              <a:spcBef>
                <a:spcPts val="181"/>
              </a:spcBef>
            </a:pPr>
            <a:r>
              <a:rPr lang="en-US" sz="1050" spc="36" dirty="0">
                <a:latin typeface="Arial"/>
                <a:cs typeface="Arial"/>
              </a:rPr>
              <a:t>4</a:t>
            </a:r>
            <a:r>
              <a:rPr sz="1050" spc="-48" dirty="0">
                <a:latin typeface="Arial"/>
                <a:cs typeface="Arial"/>
              </a:rPr>
              <a:t> </a:t>
            </a:r>
            <a:r>
              <a:rPr sz="1050" spc="-24" dirty="0">
                <a:latin typeface="Arial"/>
                <a:cs typeface="Arial"/>
              </a:rPr>
              <a:t>RFA</a:t>
            </a:r>
            <a:r>
              <a:rPr lang="en-US" sz="1050" spc="-24" dirty="0">
                <a:latin typeface="Arial"/>
                <a:cs typeface="Arial"/>
              </a:rPr>
              <a:t>s</a:t>
            </a:r>
          </a:p>
          <a:p>
            <a:pPr marL="1151" algn="r">
              <a:lnSpc>
                <a:spcPct val="114000"/>
              </a:lnSpc>
              <a:spcBef>
                <a:spcPts val="181"/>
              </a:spcBef>
            </a:pPr>
            <a:r>
              <a:rPr lang="en-US" sz="1050" spc="-24" dirty="0">
                <a:latin typeface="Arial"/>
                <a:cs typeface="Arial"/>
              </a:rPr>
              <a:t>7 Awardees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35" name="object 116">
            <a:extLst>
              <a:ext uri="{FF2B5EF4-FFF2-40B4-BE49-F238E27FC236}">
                <a16:creationId xmlns:a16="http://schemas.microsoft.com/office/drawing/2014/main" id="{A4C06270-D5EC-F01D-CE15-F7849A90F042}"/>
              </a:ext>
            </a:extLst>
          </p:cNvPr>
          <p:cNvSpPr txBox="1"/>
          <p:nvPr/>
        </p:nvSpPr>
        <p:spPr>
          <a:xfrm>
            <a:off x="6307816" y="4467335"/>
            <a:ext cx="1907370" cy="1223896"/>
          </a:xfrm>
          <a:prstGeom prst="rect">
            <a:avLst/>
          </a:prstGeom>
        </p:spPr>
        <p:txBody>
          <a:bodyPr vert="horz" wrap="square" lIns="0" tIns="31086" rIns="0" bIns="0" rtlCol="0">
            <a:spAutoFit/>
          </a:bodyPr>
          <a:lstStyle/>
          <a:p>
            <a:pPr marR="3070">
              <a:lnSpc>
                <a:spcPct val="114000"/>
              </a:lnSpc>
              <a:spcBef>
                <a:spcPts val="181"/>
              </a:spcBef>
            </a:pPr>
            <a:r>
              <a:rPr sz="1050" b="1" spc="-24" dirty="0">
                <a:solidFill>
                  <a:srgbClr val="2970B5"/>
                </a:solidFill>
                <a:latin typeface="Arial"/>
                <a:cs typeface="Arial"/>
              </a:rPr>
              <a:t>ePCT</a:t>
            </a:r>
            <a:r>
              <a:rPr sz="1050" b="1" spc="-27" dirty="0">
                <a:solidFill>
                  <a:srgbClr val="2970B5"/>
                </a:solidFill>
                <a:latin typeface="Arial"/>
                <a:cs typeface="Arial"/>
              </a:rPr>
              <a:t> </a:t>
            </a:r>
            <a:r>
              <a:rPr sz="1050" b="1" spc="3" dirty="0">
                <a:solidFill>
                  <a:srgbClr val="2970B5"/>
                </a:solidFill>
                <a:latin typeface="Arial"/>
                <a:cs typeface="Arial"/>
              </a:rPr>
              <a:t>Video </a:t>
            </a:r>
            <a:br>
              <a:rPr lang="en-US" sz="1050" b="1" spc="3" dirty="0">
                <a:solidFill>
                  <a:srgbClr val="2970B5"/>
                </a:solidFill>
                <a:latin typeface="Arial"/>
                <a:cs typeface="Arial"/>
              </a:rPr>
            </a:br>
            <a:r>
              <a:rPr sz="1050" b="1" spc="-18" dirty="0">
                <a:solidFill>
                  <a:srgbClr val="2970B5"/>
                </a:solidFill>
                <a:latin typeface="Arial"/>
                <a:cs typeface="Arial"/>
              </a:rPr>
              <a:t>Learning</a:t>
            </a:r>
            <a:r>
              <a:rPr sz="1050" b="1" spc="-33" dirty="0">
                <a:solidFill>
                  <a:srgbClr val="2970B5"/>
                </a:solidFill>
                <a:latin typeface="Arial"/>
                <a:cs typeface="Arial"/>
              </a:rPr>
              <a:t> </a:t>
            </a:r>
            <a:r>
              <a:rPr sz="1050" b="1" spc="-24" dirty="0">
                <a:solidFill>
                  <a:srgbClr val="2970B5"/>
                </a:solidFill>
                <a:latin typeface="Arial"/>
                <a:cs typeface="Arial"/>
              </a:rPr>
              <a:t>Library</a:t>
            </a:r>
            <a:endParaRPr sz="1050" dirty="0">
              <a:latin typeface="Arial"/>
              <a:cs typeface="Arial"/>
            </a:endParaRPr>
          </a:p>
          <a:p>
            <a:pPr marL="7292">
              <a:lnSpc>
                <a:spcPct val="114000"/>
              </a:lnSpc>
              <a:spcBef>
                <a:spcPts val="181"/>
              </a:spcBef>
            </a:pPr>
            <a:r>
              <a:rPr sz="1050" spc="36" dirty="0">
                <a:latin typeface="Arial"/>
                <a:cs typeface="Arial"/>
              </a:rPr>
              <a:t>10</a:t>
            </a:r>
            <a:r>
              <a:rPr sz="1050" spc="-36" dirty="0">
                <a:latin typeface="Arial"/>
                <a:cs typeface="Arial"/>
              </a:rPr>
              <a:t> </a:t>
            </a:r>
            <a:r>
              <a:rPr sz="1050" spc="21" dirty="0">
                <a:latin typeface="Arial"/>
                <a:cs typeface="Arial"/>
              </a:rPr>
              <a:t>Topic</a:t>
            </a:r>
            <a:r>
              <a:rPr sz="1050" spc="-33" dirty="0">
                <a:latin typeface="Arial"/>
                <a:cs typeface="Arial"/>
              </a:rPr>
              <a:t> </a:t>
            </a:r>
            <a:r>
              <a:rPr sz="1050" spc="-3" dirty="0">
                <a:latin typeface="Arial"/>
                <a:cs typeface="Arial"/>
              </a:rPr>
              <a:t>areas</a:t>
            </a:r>
            <a:endParaRPr lang="en-US" sz="1050" spc="-3" dirty="0">
              <a:latin typeface="Arial"/>
              <a:cs typeface="Arial"/>
            </a:endParaRPr>
          </a:p>
          <a:p>
            <a:pPr marL="7292">
              <a:lnSpc>
                <a:spcPct val="114000"/>
              </a:lnSpc>
              <a:spcBef>
                <a:spcPts val="181"/>
              </a:spcBef>
            </a:pPr>
            <a:r>
              <a:rPr lang="en-US" sz="1050" spc="-3" dirty="0">
                <a:latin typeface="Arial"/>
                <a:cs typeface="Arial"/>
              </a:rPr>
              <a:t>2 Certificate programs</a:t>
            </a:r>
          </a:p>
          <a:p>
            <a:pPr marL="117475">
              <a:lnSpc>
                <a:spcPct val="114000"/>
              </a:lnSpc>
              <a:spcBef>
                <a:spcPts val="181"/>
              </a:spcBef>
            </a:pPr>
            <a:r>
              <a:rPr lang="en-US" sz="1050" spc="-3" dirty="0">
                <a:latin typeface="Arial" panose="020B0604020202020204" pitchFamily="34" charset="0"/>
                <a:cs typeface="Arial" panose="020B0604020202020204" pitchFamily="34" charset="0"/>
              </a:rPr>
              <a:t>ePCTs Basics</a:t>
            </a:r>
          </a:p>
          <a:p>
            <a:pPr marL="117475">
              <a:lnSpc>
                <a:spcPct val="114000"/>
              </a:lnSpc>
              <a:spcBef>
                <a:spcPts val="181"/>
              </a:spcBef>
            </a:pPr>
            <a:r>
              <a:rPr lang="en-US" sz="1050" spc="-3" dirty="0">
                <a:latin typeface="Arial" panose="020B0604020202020204" pitchFamily="34" charset="0"/>
                <a:cs typeface="Arial" panose="020B0604020202020204" pitchFamily="34" charset="0"/>
              </a:rPr>
              <a:t>Health Equity Best Practices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object 130">
            <a:extLst>
              <a:ext uri="{FF2B5EF4-FFF2-40B4-BE49-F238E27FC236}">
                <a16:creationId xmlns:a16="http://schemas.microsoft.com/office/drawing/2014/main" id="{D3F89907-5245-52F7-BA52-7A6E5BF70430}"/>
              </a:ext>
            </a:extLst>
          </p:cNvPr>
          <p:cNvSpPr txBox="1"/>
          <p:nvPr/>
        </p:nvSpPr>
        <p:spPr>
          <a:xfrm>
            <a:off x="6428859" y="5858489"/>
            <a:ext cx="609017" cy="545972"/>
          </a:xfrm>
          <a:prstGeom prst="rect">
            <a:avLst/>
          </a:prstGeom>
        </p:spPr>
        <p:txBody>
          <a:bodyPr vert="horz" wrap="square" lIns="0" tIns="7292" rIns="0" bIns="0" rtlCol="0">
            <a:spAutoFit/>
          </a:bodyPr>
          <a:lstStyle/>
          <a:p>
            <a:pPr algn="ctr"/>
            <a:r>
              <a:rPr lang="en-US" sz="2400" b="1" spc="9" dirty="0">
                <a:solidFill>
                  <a:srgbClr val="2970B5"/>
                </a:solidFill>
                <a:latin typeface="Tahoma"/>
                <a:cs typeface="Tahoma"/>
              </a:rPr>
              <a:t>44</a:t>
            </a:r>
            <a:r>
              <a:rPr lang="en-US" sz="2400" b="1" spc="-91" dirty="0">
                <a:solidFill>
                  <a:srgbClr val="2970B5"/>
                </a:solidFill>
                <a:latin typeface="Tahoma"/>
                <a:cs typeface="Tahoma"/>
              </a:rPr>
              <a:t> </a:t>
            </a:r>
          </a:p>
          <a:p>
            <a:pPr algn="ctr"/>
            <a:r>
              <a:rPr lang="en-US" sz="1050" b="1" spc="3" dirty="0">
                <a:solidFill>
                  <a:srgbClr val="2970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Videos</a:t>
            </a:r>
            <a:endParaRPr sz="1050" dirty="0">
              <a:solidFill>
                <a:srgbClr val="2970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object 131">
            <a:extLst>
              <a:ext uri="{FF2B5EF4-FFF2-40B4-BE49-F238E27FC236}">
                <a16:creationId xmlns:a16="http://schemas.microsoft.com/office/drawing/2014/main" id="{D4B09E40-9C3D-F2B4-2C55-C37704774715}"/>
              </a:ext>
            </a:extLst>
          </p:cNvPr>
          <p:cNvSpPr txBox="1"/>
          <p:nvPr/>
        </p:nvSpPr>
        <p:spPr>
          <a:xfrm>
            <a:off x="7874328" y="6037994"/>
            <a:ext cx="1239285" cy="526228"/>
          </a:xfrm>
          <a:prstGeom prst="rect">
            <a:avLst/>
          </a:prstGeom>
        </p:spPr>
        <p:txBody>
          <a:bodyPr vert="horz" wrap="square" lIns="0" tIns="8059" rIns="0" bIns="0" rtlCol="0">
            <a:spAutoFit/>
          </a:bodyPr>
          <a:lstStyle/>
          <a:p>
            <a:pPr marL="384" algn="r">
              <a:spcBef>
                <a:spcPts val="181"/>
              </a:spcBef>
            </a:pPr>
            <a:r>
              <a:rPr lang="en-US" sz="1600" b="1" spc="36" dirty="0">
                <a:solidFill>
                  <a:srgbClr val="2970B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317</a:t>
            </a:r>
            <a:r>
              <a:rPr sz="1050" spc="-54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sz="1050" spc="12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Participants</a:t>
            </a:r>
            <a:endParaRPr sz="105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84" algn="r">
              <a:spcBef>
                <a:spcPts val="181"/>
              </a:spcBef>
            </a:pPr>
            <a:r>
              <a:rPr lang="en-US" sz="1050" spc="36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 </a:t>
            </a:r>
            <a:r>
              <a:rPr lang="en-US" sz="1600" b="1" spc="36" dirty="0">
                <a:solidFill>
                  <a:srgbClr val="2970B5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94</a:t>
            </a:r>
            <a:r>
              <a:rPr sz="1050" spc="-39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sz="1050" spc="18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Institutions</a:t>
            </a:r>
            <a:endParaRPr sz="105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object 132">
            <a:extLst>
              <a:ext uri="{FF2B5EF4-FFF2-40B4-BE49-F238E27FC236}">
                <a16:creationId xmlns:a16="http://schemas.microsoft.com/office/drawing/2014/main" id="{851CEF19-502B-0603-1D2D-ECBEA37C57A8}"/>
              </a:ext>
            </a:extLst>
          </p:cNvPr>
          <p:cNvSpPr txBox="1"/>
          <p:nvPr/>
        </p:nvSpPr>
        <p:spPr>
          <a:xfrm>
            <a:off x="9340065" y="1054288"/>
            <a:ext cx="2734687" cy="235705"/>
          </a:xfrm>
          <a:prstGeom prst="rect">
            <a:avLst/>
          </a:prstGeom>
          <a:solidFill>
            <a:srgbClr val="338D94"/>
          </a:solidFill>
        </p:spPr>
        <p:txBody>
          <a:bodyPr vert="horz" wrap="square" lIns="0" tIns="61403" rIns="0" bIns="0" rtlCol="0">
            <a:spAutoFit/>
          </a:bodyPr>
          <a:lstStyle/>
          <a:p>
            <a:pPr marL="88273" algn="ctr">
              <a:lnSpc>
                <a:spcPct val="114000"/>
              </a:lnSpc>
              <a:spcBef>
                <a:spcPts val="181"/>
              </a:spcBef>
            </a:pPr>
            <a:r>
              <a:rPr sz="1100" b="1" spc="-12" dirty="0">
                <a:solidFill>
                  <a:srgbClr val="FFFFFF"/>
                </a:solidFill>
                <a:latin typeface="Tahoma"/>
                <a:cs typeface="Tahoma"/>
              </a:rPr>
              <a:t>Catalyze</a:t>
            </a:r>
            <a:r>
              <a:rPr sz="1100" b="1" spc="-33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en-US" sz="1100" b="1" spc="-12" dirty="0">
                <a:solidFill>
                  <a:srgbClr val="FFFFFF"/>
                </a:solidFill>
                <a:latin typeface="Tahoma"/>
                <a:cs typeface="Tahoma"/>
              </a:rPr>
              <a:t>Community </a:t>
            </a:r>
            <a:r>
              <a:rPr sz="1100" b="1" spc="-6" dirty="0">
                <a:solidFill>
                  <a:srgbClr val="FFFFFF"/>
                </a:solidFill>
                <a:latin typeface="Tahoma"/>
                <a:cs typeface="Tahoma"/>
              </a:rPr>
              <a:t>Collaboration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139" name="object 133">
            <a:extLst>
              <a:ext uri="{FF2B5EF4-FFF2-40B4-BE49-F238E27FC236}">
                <a16:creationId xmlns:a16="http://schemas.microsoft.com/office/drawing/2014/main" id="{3773D8D7-B73D-2472-C032-35890FB1B23B}"/>
              </a:ext>
            </a:extLst>
          </p:cNvPr>
          <p:cNvSpPr txBox="1"/>
          <p:nvPr/>
        </p:nvSpPr>
        <p:spPr>
          <a:xfrm>
            <a:off x="9573383" y="1602742"/>
            <a:ext cx="1646606" cy="411258"/>
          </a:xfrm>
          <a:prstGeom prst="rect">
            <a:avLst/>
          </a:prstGeom>
        </p:spPr>
        <p:txBody>
          <a:bodyPr vert="horz" wrap="square" lIns="0" tIns="7675" rIns="0" bIns="0" rtlCol="0">
            <a:spAutoFit/>
          </a:bodyPr>
          <a:lstStyle/>
          <a:p>
            <a:pPr marR="3070">
              <a:lnSpc>
                <a:spcPct val="114000"/>
              </a:lnSpc>
              <a:spcBef>
                <a:spcPts val="181"/>
              </a:spcBef>
            </a:pPr>
            <a:r>
              <a:rPr sz="1200" b="1" spc="-21">
                <a:solidFill>
                  <a:srgbClr val="338D94"/>
                </a:solidFill>
                <a:latin typeface="Arial"/>
                <a:cs typeface="Arial"/>
              </a:rPr>
              <a:t>Learning</a:t>
            </a:r>
            <a:r>
              <a:rPr sz="1200" b="1" spc="-30">
                <a:solidFill>
                  <a:srgbClr val="338D94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338D94"/>
                </a:solidFill>
                <a:latin typeface="Arial"/>
                <a:cs typeface="Arial"/>
              </a:rPr>
              <a:t>Health  </a:t>
            </a:r>
            <a:r>
              <a:rPr sz="1200" b="1" spc="9">
                <a:solidFill>
                  <a:srgbClr val="338D94"/>
                </a:solidFill>
                <a:latin typeface="Arial"/>
                <a:cs typeface="Arial"/>
              </a:rPr>
              <a:t>Network</a:t>
            </a:r>
            <a:endParaRPr sz="1200">
              <a:solidFill>
                <a:srgbClr val="338D94"/>
              </a:solidFill>
              <a:latin typeface="Arial"/>
              <a:cs typeface="Arial"/>
            </a:endParaRPr>
          </a:p>
        </p:txBody>
      </p:sp>
      <p:sp>
        <p:nvSpPr>
          <p:cNvPr id="140" name="object 135">
            <a:extLst>
              <a:ext uri="{FF2B5EF4-FFF2-40B4-BE49-F238E27FC236}">
                <a16:creationId xmlns:a16="http://schemas.microsoft.com/office/drawing/2014/main" id="{98ED1FD4-8711-B634-AC37-5BA9AA47B1B4}"/>
              </a:ext>
            </a:extLst>
          </p:cNvPr>
          <p:cNvSpPr txBox="1"/>
          <p:nvPr/>
        </p:nvSpPr>
        <p:spPr>
          <a:xfrm>
            <a:off x="10836067" y="2186427"/>
            <a:ext cx="1300139" cy="407903"/>
          </a:xfrm>
          <a:prstGeom prst="rect">
            <a:avLst/>
          </a:prstGeom>
        </p:spPr>
        <p:txBody>
          <a:bodyPr vert="horz" wrap="square" lIns="0" tIns="31086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181"/>
              </a:spcBef>
            </a:pPr>
            <a:r>
              <a:rPr sz="1050" spc="36" dirty="0">
                <a:latin typeface="Arial"/>
                <a:cs typeface="Arial"/>
              </a:rPr>
              <a:t>4</a:t>
            </a:r>
            <a:r>
              <a:rPr sz="1050" spc="-54" dirty="0">
                <a:latin typeface="Arial"/>
                <a:cs typeface="Arial"/>
              </a:rPr>
              <a:t> </a:t>
            </a:r>
            <a:r>
              <a:rPr sz="1050" spc="24" dirty="0">
                <a:latin typeface="Arial"/>
                <a:cs typeface="Arial"/>
              </a:rPr>
              <a:t>Communities</a:t>
            </a:r>
            <a:endParaRPr sz="1050" dirty="0">
              <a:latin typeface="Arial"/>
              <a:cs typeface="Arial"/>
            </a:endParaRPr>
          </a:p>
          <a:p>
            <a:pPr>
              <a:lnSpc>
                <a:spcPct val="114000"/>
              </a:lnSpc>
              <a:spcBef>
                <a:spcPts val="181"/>
              </a:spcBef>
            </a:pPr>
            <a:r>
              <a:rPr lang="en-US" sz="1050" spc="36" dirty="0">
                <a:latin typeface="Arial"/>
                <a:cs typeface="Arial"/>
              </a:rPr>
              <a:t>58</a:t>
            </a:r>
            <a:r>
              <a:rPr sz="1050" spc="-39" dirty="0">
                <a:latin typeface="Arial"/>
                <a:cs typeface="Arial"/>
              </a:rPr>
              <a:t> </a:t>
            </a:r>
            <a:r>
              <a:rPr sz="1050" spc="27" dirty="0">
                <a:latin typeface="Arial"/>
                <a:cs typeface="Arial"/>
              </a:rPr>
              <a:t>Members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41" name="object 136">
            <a:extLst>
              <a:ext uri="{FF2B5EF4-FFF2-40B4-BE49-F238E27FC236}">
                <a16:creationId xmlns:a16="http://schemas.microsoft.com/office/drawing/2014/main" id="{A45D2314-7183-0149-9373-8564BBD0E6A6}"/>
              </a:ext>
            </a:extLst>
          </p:cNvPr>
          <p:cNvSpPr txBox="1"/>
          <p:nvPr/>
        </p:nvSpPr>
        <p:spPr>
          <a:xfrm>
            <a:off x="10223730" y="3001431"/>
            <a:ext cx="1584590" cy="410872"/>
          </a:xfrm>
          <a:prstGeom prst="rect">
            <a:avLst/>
          </a:prstGeom>
        </p:spPr>
        <p:txBody>
          <a:bodyPr vert="horz" wrap="square" lIns="0" tIns="7292" rIns="0" bIns="0" rtlCol="0">
            <a:spAutoFit/>
          </a:bodyPr>
          <a:lstStyle/>
          <a:p>
            <a:pPr marR="3070" algn="r">
              <a:lnSpc>
                <a:spcPct val="114000"/>
              </a:lnSpc>
              <a:spcBef>
                <a:spcPts val="181"/>
              </a:spcBef>
            </a:pPr>
            <a:r>
              <a:rPr sz="1200" b="1" spc="-9" dirty="0">
                <a:solidFill>
                  <a:srgbClr val="338D94"/>
                </a:solidFill>
                <a:latin typeface="Arial"/>
                <a:cs typeface="Arial"/>
              </a:rPr>
              <a:t>Stakeholder</a:t>
            </a:r>
            <a:r>
              <a:rPr sz="1200" b="1" spc="-27" dirty="0">
                <a:solidFill>
                  <a:srgbClr val="338D94"/>
                </a:solidFill>
                <a:latin typeface="Arial"/>
                <a:cs typeface="Arial"/>
              </a:rPr>
              <a:t> </a:t>
            </a:r>
            <a:r>
              <a:rPr sz="1200" b="1" spc="-24" dirty="0">
                <a:solidFill>
                  <a:srgbClr val="338D94"/>
                </a:solidFill>
                <a:latin typeface="Arial"/>
                <a:cs typeface="Arial"/>
              </a:rPr>
              <a:t>Advisory  </a:t>
            </a:r>
            <a:r>
              <a:rPr sz="1200" b="1" spc="3" dirty="0">
                <a:solidFill>
                  <a:srgbClr val="338D94"/>
                </a:solidFill>
                <a:latin typeface="Arial"/>
                <a:cs typeface="Arial"/>
              </a:rPr>
              <a:t>Committee</a:t>
            </a:r>
            <a:endParaRPr sz="1200" dirty="0">
              <a:solidFill>
                <a:srgbClr val="338D94"/>
              </a:solidFill>
              <a:latin typeface="Arial"/>
              <a:cs typeface="Arial"/>
            </a:endParaRPr>
          </a:p>
        </p:txBody>
      </p:sp>
      <p:sp>
        <p:nvSpPr>
          <p:cNvPr id="142" name="object 137">
            <a:extLst>
              <a:ext uri="{FF2B5EF4-FFF2-40B4-BE49-F238E27FC236}">
                <a16:creationId xmlns:a16="http://schemas.microsoft.com/office/drawing/2014/main" id="{F22EBB46-10D8-7C50-E762-C3A99CDD788B}"/>
              </a:ext>
            </a:extLst>
          </p:cNvPr>
          <p:cNvSpPr txBox="1"/>
          <p:nvPr/>
        </p:nvSpPr>
        <p:spPr>
          <a:xfrm>
            <a:off x="10445831" y="3307650"/>
            <a:ext cx="540157" cy="387088"/>
          </a:xfrm>
          <a:prstGeom prst="rect">
            <a:avLst/>
          </a:prstGeom>
        </p:spPr>
        <p:txBody>
          <a:bodyPr vert="horz" wrap="square" lIns="0" tIns="8059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181"/>
              </a:spcBef>
            </a:pPr>
            <a:r>
              <a:rPr sz="2400" b="1" spc="21" dirty="0">
                <a:solidFill>
                  <a:srgbClr val="338D94"/>
                </a:solidFill>
                <a:latin typeface="Tahoma"/>
                <a:cs typeface="Tahoma"/>
              </a:rPr>
              <a:t>1</a:t>
            </a:r>
            <a:r>
              <a:rPr lang="en-US" sz="2400" b="1" spc="21" dirty="0">
                <a:solidFill>
                  <a:srgbClr val="338D94"/>
                </a:solidFill>
                <a:latin typeface="Tahoma"/>
                <a:cs typeface="Tahoma"/>
              </a:rPr>
              <a:t>3</a:t>
            </a:r>
            <a:endParaRPr sz="2400" dirty="0">
              <a:solidFill>
                <a:srgbClr val="338D94"/>
              </a:solidFill>
              <a:latin typeface="Tahoma"/>
              <a:cs typeface="Tahoma"/>
            </a:endParaRPr>
          </a:p>
        </p:txBody>
      </p:sp>
      <p:sp>
        <p:nvSpPr>
          <p:cNvPr id="143" name="object 297">
            <a:extLst>
              <a:ext uri="{FF2B5EF4-FFF2-40B4-BE49-F238E27FC236}">
                <a16:creationId xmlns:a16="http://schemas.microsoft.com/office/drawing/2014/main" id="{4D5632F3-39B5-070D-7EBA-AF16DB96A772}"/>
              </a:ext>
            </a:extLst>
          </p:cNvPr>
          <p:cNvSpPr txBox="1"/>
          <p:nvPr/>
        </p:nvSpPr>
        <p:spPr>
          <a:xfrm>
            <a:off x="9305794" y="4106156"/>
            <a:ext cx="2760904" cy="200752"/>
          </a:xfrm>
          <a:prstGeom prst="rect">
            <a:avLst/>
          </a:prstGeom>
        </p:spPr>
        <p:txBody>
          <a:bodyPr vert="horz" wrap="square" lIns="0" tIns="7675" rIns="0" bIns="0" rtlCol="0">
            <a:spAutoFit/>
          </a:bodyPr>
          <a:lstStyle/>
          <a:p>
            <a:pPr algn="ctr">
              <a:lnSpc>
                <a:spcPct val="114000"/>
              </a:lnSpc>
              <a:spcBef>
                <a:spcPts val="181"/>
              </a:spcBef>
            </a:pPr>
            <a:r>
              <a:rPr sz="1200" b="1" spc="-24">
                <a:solidFill>
                  <a:srgbClr val="338D94"/>
                </a:solidFill>
                <a:latin typeface="Arial"/>
                <a:cs typeface="Arial"/>
              </a:rPr>
              <a:t>Lived</a:t>
            </a:r>
            <a:r>
              <a:rPr sz="1200" b="1" spc="-42">
                <a:solidFill>
                  <a:srgbClr val="338D94"/>
                </a:solidFill>
                <a:latin typeface="Arial"/>
                <a:cs typeface="Arial"/>
              </a:rPr>
              <a:t> </a:t>
            </a:r>
            <a:r>
              <a:rPr sz="1200" b="1" spc="-15">
                <a:solidFill>
                  <a:srgbClr val="338D94"/>
                </a:solidFill>
                <a:latin typeface="Arial"/>
                <a:cs typeface="Arial"/>
              </a:rPr>
              <a:t>Experience</a:t>
            </a:r>
            <a:r>
              <a:rPr sz="1200" b="1" spc="-39">
                <a:solidFill>
                  <a:srgbClr val="338D94"/>
                </a:solidFill>
                <a:latin typeface="Arial"/>
                <a:cs typeface="Arial"/>
              </a:rPr>
              <a:t> </a:t>
            </a:r>
            <a:r>
              <a:rPr sz="1200" b="1" spc="-18">
                <a:solidFill>
                  <a:srgbClr val="338D94"/>
                </a:solidFill>
                <a:latin typeface="Arial"/>
                <a:cs typeface="Arial"/>
              </a:rPr>
              <a:t>Panel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4" name="object 312">
            <a:extLst>
              <a:ext uri="{FF2B5EF4-FFF2-40B4-BE49-F238E27FC236}">
                <a16:creationId xmlns:a16="http://schemas.microsoft.com/office/drawing/2014/main" id="{6519CE9B-BE6A-8D47-A438-D28F11036E67}"/>
              </a:ext>
            </a:extLst>
          </p:cNvPr>
          <p:cNvSpPr txBox="1"/>
          <p:nvPr/>
        </p:nvSpPr>
        <p:spPr>
          <a:xfrm>
            <a:off x="9320969" y="4322417"/>
            <a:ext cx="2756479" cy="176192"/>
          </a:xfrm>
          <a:prstGeom prst="rect">
            <a:avLst/>
          </a:prstGeom>
        </p:spPr>
        <p:txBody>
          <a:bodyPr vert="horz" wrap="square" lIns="0" tIns="7292" rIns="0" bIns="0" rtlCol="0">
            <a:spAutoFit/>
          </a:bodyPr>
          <a:lstStyle/>
          <a:p>
            <a:pPr marR="3070" algn="ctr">
              <a:lnSpc>
                <a:spcPct val="114000"/>
              </a:lnSpc>
              <a:spcBef>
                <a:spcPts val="181"/>
              </a:spcBef>
            </a:pPr>
            <a:r>
              <a:rPr sz="1050" spc="18" dirty="0">
                <a:latin typeface="Arial"/>
                <a:cs typeface="Arial"/>
              </a:rPr>
              <a:t>Alzheimer’s</a:t>
            </a:r>
            <a:r>
              <a:rPr sz="1050" spc="-39" dirty="0">
                <a:latin typeface="Arial"/>
                <a:cs typeface="Arial"/>
              </a:rPr>
              <a:t> </a:t>
            </a:r>
            <a:r>
              <a:rPr sz="1050" spc="15" dirty="0">
                <a:latin typeface="Arial"/>
                <a:cs typeface="Arial"/>
              </a:rPr>
              <a:t>Association</a:t>
            </a:r>
            <a:r>
              <a:rPr sz="1050" spc="-39" dirty="0">
                <a:latin typeface="Arial"/>
                <a:cs typeface="Arial"/>
              </a:rPr>
              <a:t> </a:t>
            </a:r>
            <a:r>
              <a:rPr sz="1050" spc="30" dirty="0">
                <a:latin typeface="Arial"/>
                <a:cs typeface="Arial"/>
              </a:rPr>
              <a:t>collaboration</a:t>
            </a:r>
            <a:endParaRPr sz="1050" spc="18" dirty="0">
              <a:latin typeface="Arial"/>
              <a:cs typeface="Arial"/>
            </a:endParaRPr>
          </a:p>
        </p:txBody>
      </p:sp>
      <p:pic>
        <p:nvPicPr>
          <p:cNvPr id="145" name="Picture 144">
            <a:extLst>
              <a:ext uri="{FF2B5EF4-FFF2-40B4-BE49-F238E27FC236}">
                <a16:creationId xmlns:a16="http://schemas.microsoft.com/office/drawing/2014/main" id="{0218177F-9913-1477-4AAA-B6B26D3A04F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0324" r="73715"/>
          <a:stretch/>
        </p:blipFill>
        <p:spPr>
          <a:xfrm>
            <a:off x="7737264" y="4729965"/>
            <a:ext cx="519451" cy="509359"/>
          </a:xfrm>
          <a:prstGeom prst="rect">
            <a:avLst/>
          </a:prstGeom>
        </p:spPr>
      </p:pic>
      <p:pic>
        <p:nvPicPr>
          <p:cNvPr id="146" name="Picture 145">
            <a:extLst>
              <a:ext uri="{FF2B5EF4-FFF2-40B4-BE49-F238E27FC236}">
                <a16:creationId xmlns:a16="http://schemas.microsoft.com/office/drawing/2014/main" id="{A011133D-021A-CFD4-CDA7-56C6E25E4EB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9543" t="50138" r="27936" b="32949"/>
          <a:stretch/>
        </p:blipFill>
        <p:spPr>
          <a:xfrm>
            <a:off x="7235944" y="5898184"/>
            <a:ext cx="522522" cy="514009"/>
          </a:xfrm>
          <a:prstGeom prst="rect">
            <a:avLst/>
          </a:prstGeom>
        </p:spPr>
      </p:pic>
      <p:pic>
        <p:nvPicPr>
          <p:cNvPr id="147" name="Picture 146">
            <a:extLst>
              <a:ext uri="{FF2B5EF4-FFF2-40B4-BE49-F238E27FC236}">
                <a16:creationId xmlns:a16="http://schemas.microsoft.com/office/drawing/2014/main" id="{2C6A1028-04A1-C7D7-9E41-4A5BC8D472A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8887" t="67436" r="9585" b="-1711"/>
          <a:stretch/>
        </p:blipFill>
        <p:spPr>
          <a:xfrm>
            <a:off x="2033182" y="4483649"/>
            <a:ext cx="709210" cy="582048"/>
          </a:xfrm>
          <a:prstGeom prst="rect">
            <a:avLst/>
          </a:prstGeom>
        </p:spPr>
      </p:pic>
      <p:pic>
        <p:nvPicPr>
          <p:cNvPr id="148" name="Picture 147">
            <a:extLst>
              <a:ext uri="{FF2B5EF4-FFF2-40B4-BE49-F238E27FC236}">
                <a16:creationId xmlns:a16="http://schemas.microsoft.com/office/drawing/2014/main" id="{14E4DB6F-8CDA-0F40-9D90-4A1AF1C75E0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1390" t="22604" b="62209"/>
          <a:stretch/>
        </p:blipFill>
        <p:spPr>
          <a:xfrm>
            <a:off x="3058402" y="2675145"/>
            <a:ext cx="585054" cy="460526"/>
          </a:xfrm>
          <a:prstGeom prst="rect">
            <a:avLst/>
          </a:prstGeom>
        </p:spPr>
      </p:pic>
      <p:pic>
        <p:nvPicPr>
          <p:cNvPr id="149" name="Picture 148">
            <a:extLst>
              <a:ext uri="{FF2B5EF4-FFF2-40B4-BE49-F238E27FC236}">
                <a16:creationId xmlns:a16="http://schemas.microsoft.com/office/drawing/2014/main" id="{F2F2B840-032B-A6D5-670B-F774ABC00E6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2750" t="-1821" r="74140" b="86634"/>
          <a:stretch/>
        </p:blipFill>
        <p:spPr>
          <a:xfrm>
            <a:off x="5280510" y="2730396"/>
            <a:ext cx="668096" cy="525893"/>
          </a:xfrm>
          <a:prstGeom prst="rect">
            <a:avLst/>
          </a:prstGeom>
        </p:spPr>
      </p:pic>
      <p:sp>
        <p:nvSpPr>
          <p:cNvPr id="150" name="object 69">
            <a:extLst>
              <a:ext uri="{FF2B5EF4-FFF2-40B4-BE49-F238E27FC236}">
                <a16:creationId xmlns:a16="http://schemas.microsoft.com/office/drawing/2014/main" id="{A6178C36-B367-6CF9-93B8-82E2DA456CA5}"/>
              </a:ext>
            </a:extLst>
          </p:cNvPr>
          <p:cNvSpPr txBox="1"/>
          <p:nvPr/>
        </p:nvSpPr>
        <p:spPr>
          <a:xfrm>
            <a:off x="556908" y="5052947"/>
            <a:ext cx="394134" cy="379581"/>
          </a:xfrm>
          <a:prstGeom prst="rect">
            <a:avLst/>
          </a:prstGeom>
        </p:spPr>
        <p:txBody>
          <a:bodyPr vert="horz" wrap="square" lIns="0" tIns="7292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181"/>
              </a:spcBef>
            </a:pPr>
            <a:r>
              <a:rPr lang="en-US" sz="2357" b="1" spc="18" dirty="0">
                <a:solidFill>
                  <a:srgbClr val="652B7C"/>
                </a:solidFill>
                <a:latin typeface="Tahoma"/>
                <a:cs typeface="Tahoma"/>
              </a:rPr>
              <a:t>41</a:t>
            </a:r>
            <a:endParaRPr sz="2357" dirty="0">
              <a:solidFill>
                <a:srgbClr val="652B7C"/>
              </a:solidFill>
              <a:latin typeface="Tahoma"/>
              <a:cs typeface="Tahoma"/>
            </a:endParaRPr>
          </a:p>
        </p:txBody>
      </p:sp>
      <p:sp>
        <p:nvSpPr>
          <p:cNvPr id="151" name="object 70">
            <a:extLst>
              <a:ext uri="{FF2B5EF4-FFF2-40B4-BE49-F238E27FC236}">
                <a16:creationId xmlns:a16="http://schemas.microsoft.com/office/drawing/2014/main" id="{56B934FC-6BF6-F7B1-F9DE-12DAE7A9F3F5}"/>
              </a:ext>
            </a:extLst>
          </p:cNvPr>
          <p:cNvSpPr txBox="1"/>
          <p:nvPr/>
        </p:nvSpPr>
        <p:spPr>
          <a:xfrm>
            <a:off x="1048939" y="5062566"/>
            <a:ext cx="1602619" cy="377273"/>
          </a:xfrm>
          <a:prstGeom prst="rect">
            <a:avLst/>
          </a:prstGeom>
        </p:spPr>
        <p:txBody>
          <a:bodyPr vert="horz" wrap="square" lIns="0" tIns="7292" rIns="0" bIns="0" rtlCol="0">
            <a:spAutoFit/>
          </a:bodyPr>
          <a:lstStyle/>
          <a:p>
            <a:pPr marR="3070">
              <a:lnSpc>
                <a:spcPct val="114000"/>
              </a:lnSpc>
              <a:spcBef>
                <a:spcPts val="181"/>
              </a:spcBef>
            </a:pPr>
            <a:r>
              <a:rPr lang="en-US" sz="1100" b="1" spc="27" dirty="0">
                <a:solidFill>
                  <a:srgbClr val="77787B"/>
                </a:solidFill>
                <a:latin typeface="Arial"/>
                <a:cs typeface="Arial"/>
              </a:rPr>
              <a:t>Funded investigator </a:t>
            </a:r>
            <a:r>
              <a:rPr lang="en-US" sz="1100" b="1" spc="-221" dirty="0">
                <a:solidFill>
                  <a:srgbClr val="77787B"/>
                </a:solidFill>
                <a:latin typeface="Arial"/>
                <a:cs typeface="Arial"/>
              </a:rPr>
              <a:t> </a:t>
            </a:r>
            <a:r>
              <a:rPr lang="en-US" sz="1100" b="1" spc="18" dirty="0">
                <a:solidFill>
                  <a:srgbClr val="77787B"/>
                </a:solidFill>
                <a:latin typeface="Arial"/>
                <a:cs typeface="Arial"/>
              </a:rPr>
              <a:t>consultations</a:t>
            </a:r>
          </a:p>
        </p:txBody>
      </p:sp>
      <p:pic>
        <p:nvPicPr>
          <p:cNvPr id="152" name="Picture 3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64A6034F-C9EC-8821-9C44-4596A9A1B94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77322" b="-4918"/>
          <a:stretch/>
        </p:blipFill>
        <p:spPr>
          <a:xfrm>
            <a:off x="485675" y="3050534"/>
            <a:ext cx="609035" cy="824768"/>
          </a:xfrm>
          <a:prstGeom prst="rect">
            <a:avLst/>
          </a:prstGeom>
        </p:spPr>
      </p:pic>
      <p:sp>
        <p:nvSpPr>
          <p:cNvPr id="153" name="object 270">
            <a:extLst>
              <a:ext uri="{FF2B5EF4-FFF2-40B4-BE49-F238E27FC236}">
                <a16:creationId xmlns:a16="http://schemas.microsoft.com/office/drawing/2014/main" id="{3DD52D66-9306-DC94-9861-D741676AF01F}"/>
              </a:ext>
            </a:extLst>
          </p:cNvPr>
          <p:cNvSpPr/>
          <p:nvPr/>
        </p:nvSpPr>
        <p:spPr>
          <a:xfrm>
            <a:off x="3088821" y="3359323"/>
            <a:ext cx="2863875" cy="63670"/>
          </a:xfrm>
          <a:custGeom>
            <a:avLst/>
            <a:gdLst/>
            <a:ahLst/>
            <a:cxnLst/>
            <a:rect l="l" t="t" r="r" b="b"/>
            <a:pathLst>
              <a:path w="3373755">
                <a:moveTo>
                  <a:pt x="0" y="0"/>
                </a:moveTo>
                <a:lnTo>
                  <a:pt x="3373329" y="0"/>
                </a:lnTo>
              </a:path>
            </a:pathLst>
          </a:custGeom>
          <a:ln w="12372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pPr>
              <a:lnSpc>
                <a:spcPct val="114000"/>
              </a:lnSpc>
              <a:spcBef>
                <a:spcPts val="181"/>
              </a:spcBef>
            </a:pPr>
            <a:endParaRPr sz="1088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AB5E756D-C997-D585-88E9-0E8F13B7286C}"/>
              </a:ext>
            </a:extLst>
          </p:cNvPr>
          <p:cNvSpPr txBox="1"/>
          <p:nvPr/>
        </p:nvSpPr>
        <p:spPr>
          <a:xfrm>
            <a:off x="6284909" y="2211152"/>
            <a:ext cx="1564393" cy="8439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55263" tIns="27632" rIns="55263" bIns="2763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4000"/>
              </a:lnSpc>
              <a:spcBef>
                <a:spcPts val="181"/>
              </a:spcBef>
            </a:pPr>
            <a:r>
              <a:rPr lang="en-US" sz="1050" b="1" dirty="0">
                <a:solidFill>
                  <a:srgbClr val="2970B5"/>
                </a:solidFill>
                <a:latin typeface="Arial"/>
                <a:cs typeface="Segoe UI"/>
              </a:rPr>
              <a:t>Career Development </a:t>
            </a:r>
            <a:br>
              <a:rPr lang="en-US" sz="1050" b="1" dirty="0">
                <a:solidFill>
                  <a:srgbClr val="2970B5"/>
                </a:solidFill>
                <a:latin typeface="Arial"/>
                <a:cs typeface="Segoe UI"/>
              </a:rPr>
            </a:br>
            <a:r>
              <a:rPr lang="en-US" sz="1050" b="1" dirty="0">
                <a:solidFill>
                  <a:srgbClr val="2970B5"/>
                </a:solidFill>
                <a:latin typeface="Arial"/>
                <a:cs typeface="Segoe UI"/>
              </a:rPr>
              <a:t>Award Program</a:t>
            </a:r>
            <a:r>
              <a:rPr lang="en-US" sz="1050" dirty="0">
                <a:latin typeface="Arial"/>
                <a:cs typeface="Segoe UI"/>
              </a:rPr>
              <a:t>​</a:t>
            </a:r>
          </a:p>
          <a:p>
            <a:pPr>
              <a:lnSpc>
                <a:spcPct val="114000"/>
              </a:lnSpc>
              <a:spcBef>
                <a:spcPts val="181"/>
              </a:spcBef>
            </a:pPr>
            <a:r>
              <a:rPr lang="en-US" sz="1050" dirty="0">
                <a:latin typeface="Arial"/>
                <a:cs typeface="Segoe UI"/>
              </a:rPr>
              <a:t>5 RFAs​</a:t>
            </a:r>
          </a:p>
          <a:p>
            <a:pPr>
              <a:lnSpc>
                <a:spcPct val="114000"/>
              </a:lnSpc>
              <a:spcBef>
                <a:spcPts val="181"/>
              </a:spcBef>
            </a:pPr>
            <a:r>
              <a:rPr lang="en-US" sz="1050" dirty="0">
                <a:latin typeface="Arial"/>
                <a:cs typeface="Segoe UI"/>
              </a:rPr>
              <a:t>12 Awardees</a:t>
            </a:r>
          </a:p>
        </p:txBody>
      </p:sp>
      <p:pic>
        <p:nvPicPr>
          <p:cNvPr id="155" name="Picture 154">
            <a:extLst>
              <a:ext uri="{FF2B5EF4-FFF2-40B4-BE49-F238E27FC236}">
                <a16:creationId xmlns:a16="http://schemas.microsoft.com/office/drawing/2014/main" id="{C4576688-8F2B-0C9A-381E-620AE70851F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5402" t="83557" r="37524"/>
          <a:stretch/>
        </p:blipFill>
        <p:spPr>
          <a:xfrm>
            <a:off x="11414168" y="4556975"/>
            <a:ext cx="481973" cy="435396"/>
          </a:xfrm>
          <a:prstGeom prst="rect">
            <a:avLst/>
          </a:prstGeom>
        </p:spPr>
      </p:pic>
      <p:pic>
        <p:nvPicPr>
          <p:cNvPr id="156" name="Picture 155">
            <a:extLst>
              <a:ext uri="{FF2B5EF4-FFF2-40B4-BE49-F238E27FC236}">
                <a16:creationId xmlns:a16="http://schemas.microsoft.com/office/drawing/2014/main" id="{1A65EF19-ADE3-DCF6-DCE7-E43F501F9A5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74166" b="53094"/>
          <a:stretch/>
        </p:blipFill>
        <p:spPr>
          <a:xfrm>
            <a:off x="9497866" y="2127815"/>
            <a:ext cx="593367" cy="1602467"/>
          </a:xfrm>
          <a:prstGeom prst="rect">
            <a:avLst/>
          </a:prstGeom>
        </p:spPr>
      </p:pic>
      <p:sp>
        <p:nvSpPr>
          <p:cNvPr id="157" name="Rectangle 156">
            <a:extLst>
              <a:ext uri="{FF2B5EF4-FFF2-40B4-BE49-F238E27FC236}">
                <a16:creationId xmlns:a16="http://schemas.microsoft.com/office/drawing/2014/main" id="{236DE112-2F00-8F45-A47B-3528343BAEED}"/>
              </a:ext>
            </a:extLst>
          </p:cNvPr>
          <p:cNvSpPr/>
          <p:nvPr/>
        </p:nvSpPr>
        <p:spPr>
          <a:xfrm>
            <a:off x="7898162" y="5456013"/>
            <a:ext cx="1425430" cy="629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07079" algn="r">
              <a:lnSpc>
                <a:spcPct val="114000"/>
              </a:lnSpc>
              <a:spcBef>
                <a:spcPts val="181"/>
              </a:spcBef>
            </a:pPr>
            <a:r>
              <a:rPr lang="en-US" sz="1050" b="1" spc="-15" dirty="0">
                <a:solidFill>
                  <a:srgbClr val="2970B5"/>
                </a:solidFill>
                <a:latin typeface="Arial"/>
                <a:cs typeface="Arial"/>
              </a:rPr>
              <a:t>4 Training </a:t>
            </a:r>
            <a:r>
              <a:rPr lang="en-US" sz="1050" b="1" spc="-9" dirty="0">
                <a:solidFill>
                  <a:srgbClr val="2970B5"/>
                </a:solidFill>
                <a:latin typeface="Arial"/>
                <a:cs typeface="Arial"/>
              </a:rPr>
              <a:t>Workshops  </a:t>
            </a:r>
            <a:r>
              <a:rPr lang="en-US" sz="1050" b="1" spc="54" dirty="0">
                <a:solidFill>
                  <a:srgbClr val="2970B5"/>
                </a:solidFill>
                <a:latin typeface="Arial"/>
                <a:cs typeface="Arial"/>
              </a:rPr>
              <a:t>2021-2024</a:t>
            </a:r>
            <a:endParaRPr lang="en-US" sz="1050" dirty="0">
              <a:latin typeface="Arial"/>
              <a:cs typeface="Arial"/>
            </a:endParaRPr>
          </a:p>
        </p:txBody>
      </p:sp>
      <p:pic>
        <p:nvPicPr>
          <p:cNvPr id="158" name="Picture 157">
            <a:extLst>
              <a:ext uri="{FF2B5EF4-FFF2-40B4-BE49-F238E27FC236}">
                <a16:creationId xmlns:a16="http://schemas.microsoft.com/office/drawing/2014/main" id="{4B513EE5-961C-961A-2812-9B63E45D890D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900" y="2368377"/>
            <a:ext cx="424183" cy="485511"/>
          </a:xfrm>
          <a:prstGeom prst="rect">
            <a:avLst/>
          </a:prstGeom>
        </p:spPr>
      </p:pic>
      <p:sp>
        <p:nvSpPr>
          <p:cNvPr id="159" name="Rectangle 158">
            <a:extLst>
              <a:ext uri="{FF2B5EF4-FFF2-40B4-BE49-F238E27FC236}">
                <a16:creationId xmlns:a16="http://schemas.microsoft.com/office/drawing/2014/main" id="{9CA138CC-22F2-4ADE-8595-EA5B514CF69A}"/>
              </a:ext>
            </a:extLst>
          </p:cNvPr>
          <p:cNvSpPr/>
          <p:nvPr/>
        </p:nvSpPr>
        <p:spPr>
          <a:xfrm>
            <a:off x="223942" y="2098178"/>
            <a:ext cx="1988698" cy="865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57">
              <a:lnSpc>
                <a:spcPct val="114000"/>
              </a:lnSpc>
              <a:spcBef>
                <a:spcPts val="181"/>
              </a:spcBef>
            </a:pPr>
            <a:r>
              <a:rPr lang="en-US" sz="1050" b="1" spc="-27" dirty="0">
                <a:solidFill>
                  <a:srgbClr val="652B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Pilot</a:t>
            </a:r>
            <a:r>
              <a:rPr lang="en-US" sz="1050" b="1" spc="-33" dirty="0">
                <a:solidFill>
                  <a:srgbClr val="652B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b="1" spc="3" dirty="0">
                <a:solidFill>
                  <a:srgbClr val="652B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Grant</a:t>
            </a:r>
            <a:r>
              <a:rPr lang="en-US" sz="1050" b="1" spc="-33" dirty="0">
                <a:solidFill>
                  <a:srgbClr val="652B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b="1" spc="12" dirty="0">
                <a:solidFill>
                  <a:srgbClr val="652B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9863" indent="-165100">
              <a:lnSpc>
                <a:spcPct val="114000"/>
              </a:lnSpc>
              <a:spcBef>
                <a:spcPts val="181"/>
              </a:spcBef>
            </a:pPr>
            <a:r>
              <a:rPr lang="en-US" sz="1050" spc="36" dirty="0">
                <a:latin typeface="Arial"/>
                <a:cs typeface="Arial"/>
              </a:rPr>
              <a:t>  8</a:t>
            </a:r>
            <a:r>
              <a:rPr lang="en-US" sz="1050" spc="-45" dirty="0">
                <a:latin typeface="Arial"/>
                <a:cs typeface="Arial"/>
              </a:rPr>
              <a:t> </a:t>
            </a:r>
            <a:r>
              <a:rPr lang="en-US" sz="1050" spc="-30" dirty="0">
                <a:latin typeface="Arial"/>
                <a:cs typeface="Arial"/>
              </a:rPr>
              <a:t>Request-for-applications (RFAs)</a:t>
            </a:r>
            <a:endParaRPr lang="en-US" sz="1050" dirty="0">
              <a:latin typeface="Arial"/>
              <a:cs typeface="Arial"/>
            </a:endParaRPr>
          </a:p>
          <a:p>
            <a:pPr marL="5757">
              <a:lnSpc>
                <a:spcPct val="114000"/>
              </a:lnSpc>
              <a:spcBef>
                <a:spcPts val="181"/>
              </a:spcBef>
            </a:pPr>
            <a:r>
              <a:rPr lang="en-US" sz="1050" spc="36" dirty="0">
                <a:latin typeface="Arial"/>
                <a:cs typeface="Arial"/>
              </a:rPr>
              <a:t>23</a:t>
            </a:r>
            <a:r>
              <a:rPr lang="en-US" sz="1050" spc="-39" dirty="0">
                <a:latin typeface="Arial"/>
                <a:cs typeface="Arial"/>
              </a:rPr>
              <a:t> </a:t>
            </a:r>
            <a:r>
              <a:rPr lang="en-US" sz="1050" spc="9" dirty="0">
                <a:latin typeface="Arial"/>
                <a:cs typeface="Arial"/>
              </a:rPr>
              <a:t>Grants</a:t>
            </a:r>
            <a:r>
              <a:rPr lang="en-US" sz="1050" spc="-36" dirty="0">
                <a:latin typeface="Arial"/>
                <a:cs typeface="Arial"/>
              </a:rPr>
              <a:t> </a:t>
            </a:r>
            <a:r>
              <a:rPr lang="en-US" sz="1050" spc="30" dirty="0">
                <a:latin typeface="Arial"/>
                <a:cs typeface="Arial"/>
              </a:rPr>
              <a:t>awarded</a:t>
            </a:r>
            <a:endParaRPr lang="en-US" sz="1050" dirty="0">
              <a:latin typeface="Arial"/>
              <a:cs typeface="Arial"/>
            </a:endParaRPr>
          </a:p>
        </p:txBody>
      </p:sp>
      <p:sp>
        <p:nvSpPr>
          <p:cNvPr id="160" name="object 49">
            <a:extLst>
              <a:ext uri="{FF2B5EF4-FFF2-40B4-BE49-F238E27FC236}">
                <a16:creationId xmlns:a16="http://schemas.microsoft.com/office/drawing/2014/main" id="{482E4FF0-0BBE-F0B3-447A-E8F7A84FF77E}"/>
              </a:ext>
            </a:extLst>
          </p:cNvPr>
          <p:cNvSpPr txBox="1"/>
          <p:nvPr/>
        </p:nvSpPr>
        <p:spPr>
          <a:xfrm>
            <a:off x="337051" y="1451834"/>
            <a:ext cx="1665773" cy="490766"/>
          </a:xfrm>
          <a:prstGeom prst="rect">
            <a:avLst/>
          </a:prstGeom>
        </p:spPr>
        <p:txBody>
          <a:bodyPr vert="horz" wrap="square" lIns="0" tIns="69079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181"/>
              </a:spcBef>
            </a:pPr>
            <a:r>
              <a:rPr sz="1200" b="1" dirty="0">
                <a:solidFill>
                  <a:srgbClr val="652B7C"/>
                </a:solidFill>
                <a:latin typeface="Arial"/>
                <a:cs typeface="Arial"/>
              </a:rPr>
              <a:t>National</a:t>
            </a:r>
            <a:r>
              <a:rPr sz="1200" b="1" spc="-39" dirty="0">
                <a:solidFill>
                  <a:srgbClr val="652B7C"/>
                </a:solidFill>
                <a:latin typeface="Arial"/>
                <a:cs typeface="Arial"/>
              </a:rPr>
              <a:t> </a:t>
            </a:r>
            <a:r>
              <a:rPr sz="1200" b="1" spc="-12" dirty="0">
                <a:solidFill>
                  <a:srgbClr val="652B7C"/>
                </a:solidFill>
                <a:latin typeface="Arial"/>
                <a:cs typeface="Arial"/>
              </a:rPr>
              <a:t>Competitions</a:t>
            </a:r>
            <a:br>
              <a:rPr lang="en-US" sz="1200" b="1" spc="-12" dirty="0">
                <a:solidFill>
                  <a:srgbClr val="652B7C"/>
                </a:solidFill>
                <a:latin typeface="Arial"/>
                <a:cs typeface="Arial"/>
              </a:rPr>
            </a:br>
            <a:r>
              <a:rPr sz="1200" b="1" spc="-12" dirty="0">
                <a:solidFill>
                  <a:srgbClr val="652B7C"/>
                </a:solidFill>
                <a:latin typeface="Arial"/>
                <a:cs typeface="Arial"/>
              </a:rPr>
              <a:t>for</a:t>
            </a:r>
            <a:r>
              <a:rPr sz="1200" b="1" spc="-39" dirty="0">
                <a:solidFill>
                  <a:srgbClr val="652B7C"/>
                </a:solidFill>
                <a:latin typeface="Arial"/>
                <a:cs typeface="Arial"/>
              </a:rPr>
              <a:t> </a:t>
            </a:r>
            <a:r>
              <a:rPr sz="1200" b="1" spc="-45" dirty="0">
                <a:solidFill>
                  <a:srgbClr val="652B7C"/>
                </a:solidFill>
                <a:latin typeface="Arial"/>
                <a:cs typeface="Arial"/>
              </a:rPr>
              <a:t>ePCTs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48B3938F-DB00-DC08-6095-CC3B563B93C8}"/>
              </a:ext>
            </a:extLst>
          </p:cNvPr>
          <p:cNvSpPr txBox="1"/>
          <p:nvPr/>
        </p:nvSpPr>
        <p:spPr>
          <a:xfrm>
            <a:off x="10788278" y="3436362"/>
            <a:ext cx="1095747" cy="259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88" b="1" spc="-9" dirty="0">
                <a:solidFill>
                  <a:srgbClr val="77787B"/>
                </a:solidFill>
                <a:latin typeface="Arial"/>
                <a:cs typeface="Arial"/>
              </a:rPr>
              <a:t>Organizations</a:t>
            </a:r>
            <a:endParaRPr lang="en-US" sz="1088" dirty="0"/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8603979E-7042-49C4-A06A-9BF1B11D4823}"/>
              </a:ext>
            </a:extLst>
          </p:cNvPr>
          <p:cNvSpPr txBox="1"/>
          <p:nvPr/>
        </p:nvSpPr>
        <p:spPr>
          <a:xfrm>
            <a:off x="10723582" y="1945467"/>
            <a:ext cx="1095747" cy="259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88" b="1" spc="-9">
                <a:solidFill>
                  <a:srgbClr val="77787B"/>
                </a:solidFill>
                <a:latin typeface="Arial"/>
                <a:cs typeface="Arial"/>
              </a:rPr>
              <a:t>Organizations</a:t>
            </a:r>
            <a:endParaRPr lang="en-US" sz="1088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C8C19BC6-DC0A-AE43-A5C7-FF3916DFF321}"/>
              </a:ext>
            </a:extLst>
          </p:cNvPr>
          <p:cNvSpPr txBox="1"/>
          <p:nvPr/>
        </p:nvSpPr>
        <p:spPr>
          <a:xfrm>
            <a:off x="3862298" y="5996191"/>
            <a:ext cx="2080456" cy="469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1050" spc="-15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5 Scientific </a:t>
            </a:r>
            <a:r>
              <a:rPr lang="en-US" sz="1050" spc="-27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Meeting Symposia</a:t>
            </a:r>
            <a:endParaRPr lang="en-US" sz="105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en-US" sz="1050" spc="-27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6 IMPACT Themed Workshops</a:t>
            </a:r>
          </a:p>
        </p:txBody>
      </p:sp>
      <p:sp>
        <p:nvSpPr>
          <p:cNvPr id="164" name="object 131">
            <a:extLst>
              <a:ext uri="{FF2B5EF4-FFF2-40B4-BE49-F238E27FC236}">
                <a16:creationId xmlns:a16="http://schemas.microsoft.com/office/drawing/2014/main" id="{54347798-12E1-9C6D-8339-644850DC108F}"/>
              </a:ext>
            </a:extLst>
          </p:cNvPr>
          <p:cNvSpPr txBox="1"/>
          <p:nvPr/>
        </p:nvSpPr>
        <p:spPr>
          <a:xfrm>
            <a:off x="10665128" y="5626293"/>
            <a:ext cx="1459556" cy="957115"/>
          </a:xfrm>
          <a:prstGeom prst="rect">
            <a:avLst/>
          </a:prstGeom>
        </p:spPr>
        <p:txBody>
          <a:bodyPr vert="horz" wrap="square" lIns="0" tIns="8059" rIns="0" bIns="0" rtlCol="0">
            <a:spAutoFit/>
          </a:bodyPr>
          <a:lstStyle/>
          <a:p>
            <a:pPr marL="111125" indent="-111125">
              <a:spcBef>
                <a:spcPts val="181"/>
              </a:spcBef>
              <a:spcAft>
                <a:spcPts val="200"/>
              </a:spcAft>
            </a:pPr>
            <a:r>
              <a:rPr lang="en-US" sz="1000" b="1" spc="12" dirty="0">
                <a:solidFill>
                  <a:srgbClr val="338D94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 Patient</a:t>
            </a:r>
            <a:r>
              <a:rPr lang="en-US" sz="1000" b="1" spc="-24" dirty="0">
                <a:solidFill>
                  <a:srgbClr val="338D94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b="1" spc="27" dirty="0">
                <a:solidFill>
                  <a:srgbClr val="338D94"/>
                </a:solidFill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US" sz="1000" b="1" spc="18" dirty="0">
                <a:solidFill>
                  <a:srgbClr val="338D94"/>
                </a:solidFill>
                <a:ea typeface="Tahoma" panose="020B0604030504040204" pitchFamily="34" charset="0"/>
                <a:cs typeface="Tahoma" panose="020B0604030504040204" pitchFamily="34" charset="0"/>
              </a:rPr>
              <a:t>Caregiver </a:t>
            </a:r>
            <a:r>
              <a:rPr lang="en-US" sz="1000" b="1" spc="6" dirty="0">
                <a:solidFill>
                  <a:srgbClr val="338D94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Relevant </a:t>
            </a:r>
            <a:r>
              <a:rPr lang="en-US" sz="1000" b="1" spc="36" dirty="0">
                <a:solidFill>
                  <a:srgbClr val="338D94"/>
                </a:solidFill>
                <a:ea typeface="Tahoma" panose="020B0604030504040204" pitchFamily="34" charset="0"/>
                <a:cs typeface="Tahoma" panose="020B0604030504040204" pitchFamily="34" charset="0"/>
              </a:rPr>
              <a:t>Outcomes</a:t>
            </a:r>
            <a:r>
              <a:rPr lang="en-US" sz="1000" spc="-54" dirty="0">
                <a:solidFill>
                  <a:srgbClr val="338D94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spcBef>
                <a:spcPts val="500"/>
              </a:spcBef>
              <a:spcAft>
                <a:spcPts val="200"/>
              </a:spcAft>
            </a:pPr>
            <a:r>
              <a:rPr lang="en-US" sz="1000" b="1" dirty="0">
                <a:solidFill>
                  <a:srgbClr val="338D94"/>
                </a:solidFill>
                <a:ea typeface="Tahoma" panose="020B0604030504040204" pitchFamily="34" charset="0"/>
                <a:cs typeface="Tahoma" panose="020B0604030504040204" pitchFamily="34" charset="0"/>
              </a:rPr>
              <a:t>1 Ethics &amp; Regulation</a:t>
            </a:r>
          </a:p>
          <a:p>
            <a:pPr>
              <a:spcBef>
                <a:spcPts val="500"/>
              </a:spcBef>
              <a:spcAft>
                <a:spcPts val="200"/>
              </a:spcAft>
            </a:pPr>
            <a:r>
              <a:rPr lang="en-US" sz="1000" b="1" dirty="0">
                <a:solidFill>
                  <a:srgbClr val="338D94"/>
                </a:solidFill>
                <a:ea typeface="Tahoma" panose="020B0604030504040204" pitchFamily="34" charset="0"/>
                <a:cs typeface="Tahoma" panose="020B0604030504040204" pitchFamily="34" charset="0"/>
              </a:rPr>
              <a:t>1 Health Equity (Spanish translation available)</a:t>
            </a:r>
          </a:p>
        </p:txBody>
      </p:sp>
      <p:sp>
        <p:nvSpPr>
          <p:cNvPr id="165" name="object 137">
            <a:extLst>
              <a:ext uri="{FF2B5EF4-FFF2-40B4-BE49-F238E27FC236}">
                <a16:creationId xmlns:a16="http://schemas.microsoft.com/office/drawing/2014/main" id="{D70C0488-59EC-14A0-01E5-01AB74F55E27}"/>
              </a:ext>
            </a:extLst>
          </p:cNvPr>
          <p:cNvSpPr txBox="1"/>
          <p:nvPr/>
        </p:nvSpPr>
        <p:spPr>
          <a:xfrm>
            <a:off x="9634406" y="5691591"/>
            <a:ext cx="378049" cy="387088"/>
          </a:xfrm>
          <a:prstGeom prst="rect">
            <a:avLst/>
          </a:prstGeom>
        </p:spPr>
        <p:txBody>
          <a:bodyPr vert="horz" wrap="square" lIns="0" tIns="8059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181"/>
              </a:spcBef>
            </a:pPr>
            <a:r>
              <a:rPr lang="en-US" sz="2400" b="1" spc="21" dirty="0">
                <a:solidFill>
                  <a:srgbClr val="338D94"/>
                </a:solidFill>
                <a:latin typeface="Tahoma"/>
                <a:cs typeface="Tahoma"/>
              </a:rPr>
              <a:t>4</a:t>
            </a:r>
            <a:endParaRPr sz="2400" dirty="0">
              <a:solidFill>
                <a:srgbClr val="338D94"/>
              </a:solidFill>
              <a:latin typeface="Tahoma"/>
              <a:cs typeface="Tahoma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A71E078B-E4AA-6564-A442-81F514FF41D9}"/>
              </a:ext>
            </a:extLst>
          </p:cNvPr>
          <p:cNvSpPr txBox="1"/>
          <p:nvPr/>
        </p:nvSpPr>
        <p:spPr>
          <a:xfrm>
            <a:off x="9542472" y="6100066"/>
            <a:ext cx="102515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spc="3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 Meetings</a:t>
            </a:r>
            <a:endParaRPr lang="en-US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7" name="object 98">
            <a:extLst>
              <a:ext uri="{FF2B5EF4-FFF2-40B4-BE49-F238E27FC236}">
                <a16:creationId xmlns:a16="http://schemas.microsoft.com/office/drawing/2014/main" id="{AB4950A1-6F6D-3D12-2953-AEA0C38A2921}"/>
              </a:ext>
            </a:extLst>
          </p:cNvPr>
          <p:cNvSpPr txBox="1"/>
          <p:nvPr/>
        </p:nvSpPr>
        <p:spPr>
          <a:xfrm>
            <a:off x="3192385" y="5631387"/>
            <a:ext cx="444967" cy="379968"/>
          </a:xfrm>
          <a:prstGeom prst="rect">
            <a:avLst/>
          </a:prstGeom>
        </p:spPr>
        <p:txBody>
          <a:bodyPr vert="horz" wrap="square" lIns="0" tIns="7675" rIns="0" bIns="0" rtlCol="0">
            <a:spAutoFit/>
          </a:bodyPr>
          <a:lstStyle/>
          <a:p>
            <a:pPr marL="7676">
              <a:lnSpc>
                <a:spcPct val="114000"/>
              </a:lnSpc>
              <a:spcBef>
                <a:spcPts val="181"/>
              </a:spcBef>
            </a:pPr>
            <a:r>
              <a:rPr lang="en-US" sz="2357" b="1" spc="21" dirty="0">
                <a:solidFill>
                  <a:srgbClr val="44546A"/>
                </a:solidFill>
                <a:latin typeface="Tahoma"/>
                <a:cs typeface="Tahoma"/>
              </a:rPr>
              <a:t>11</a:t>
            </a:r>
            <a:endParaRPr sz="2357" dirty="0">
              <a:solidFill>
                <a:srgbClr val="44546A"/>
              </a:solidFill>
              <a:latin typeface="Tahoma"/>
              <a:cs typeface="Tahoma"/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1F8137E0-F5D4-2FCA-030A-50FA8BC6EE65}"/>
              </a:ext>
            </a:extLst>
          </p:cNvPr>
          <p:cNvSpPr/>
          <p:nvPr/>
        </p:nvSpPr>
        <p:spPr>
          <a:xfrm>
            <a:off x="1905156" y="1440530"/>
            <a:ext cx="81740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spc="18" dirty="0">
                <a:solidFill>
                  <a:srgbClr val="652B7C"/>
                </a:solidFill>
                <a:latin typeface="Tahoma"/>
                <a:cs typeface="Tahoma"/>
              </a:rPr>
              <a:t> 11</a:t>
            </a:r>
            <a:r>
              <a:rPr lang="en-US" sz="2800" b="1" spc="-345" dirty="0">
                <a:solidFill>
                  <a:srgbClr val="652B7C"/>
                </a:solidFill>
                <a:latin typeface="Tahoma"/>
                <a:cs typeface="Tahoma"/>
              </a:rPr>
              <a:t> </a:t>
            </a:r>
          </a:p>
          <a:p>
            <a:pPr algn="ctr"/>
            <a:r>
              <a:rPr lang="en-US" spc="3" dirty="0">
                <a:solidFill>
                  <a:srgbClr val="652B7C"/>
                </a:solidFill>
                <a:cs typeface="Arial"/>
              </a:rPr>
              <a:t>Cycles</a:t>
            </a:r>
            <a:endParaRPr lang="en-US" dirty="0">
              <a:solidFill>
                <a:srgbClr val="652B7C"/>
              </a:solidFill>
              <a:cs typeface="Arial"/>
            </a:endParaRP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41A29BFD-665D-4323-5189-C3A1753CE09E}"/>
              </a:ext>
            </a:extLst>
          </p:cNvPr>
          <p:cNvSpPr/>
          <p:nvPr/>
        </p:nvSpPr>
        <p:spPr>
          <a:xfrm>
            <a:off x="8251831" y="1470642"/>
            <a:ext cx="102540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60" algn="ctr"/>
            <a:r>
              <a:rPr lang="en-US" sz="2800" b="1" spc="18">
                <a:solidFill>
                  <a:srgbClr val="2970B5"/>
                </a:solidFill>
                <a:latin typeface="Tahoma"/>
                <a:cs typeface="Tahoma"/>
              </a:rPr>
              <a:t>10</a:t>
            </a:r>
            <a:r>
              <a:rPr lang="en-US" sz="2800" b="1" spc="-345">
                <a:solidFill>
                  <a:srgbClr val="629FDC"/>
                </a:solidFill>
                <a:latin typeface="Tahoma"/>
                <a:cs typeface="Tahoma"/>
              </a:rPr>
              <a:t> </a:t>
            </a:r>
            <a:r>
              <a:rPr lang="en-US" spc="3">
                <a:solidFill>
                  <a:srgbClr val="77787B"/>
                </a:solidFill>
                <a:cs typeface="Arial"/>
              </a:rPr>
              <a:t>Cycles</a:t>
            </a:r>
            <a:endParaRPr lang="en-US">
              <a:cs typeface="Arial"/>
            </a:endParaRPr>
          </a:p>
        </p:txBody>
      </p:sp>
      <p:pic>
        <p:nvPicPr>
          <p:cNvPr id="170" name="Picture 169">
            <a:extLst>
              <a:ext uri="{FF2B5EF4-FFF2-40B4-BE49-F238E27FC236}">
                <a16:creationId xmlns:a16="http://schemas.microsoft.com/office/drawing/2014/main" id="{10498E23-E03D-6EA5-F624-FBDE5DC064E8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169433" y="5997753"/>
            <a:ext cx="485544" cy="485544"/>
          </a:xfrm>
          <a:prstGeom prst="rect">
            <a:avLst/>
          </a:prstGeom>
        </p:spPr>
      </p:pic>
      <p:sp>
        <p:nvSpPr>
          <p:cNvPr id="171" name="object 137">
            <a:extLst>
              <a:ext uri="{FF2B5EF4-FFF2-40B4-BE49-F238E27FC236}">
                <a16:creationId xmlns:a16="http://schemas.microsoft.com/office/drawing/2014/main" id="{83CB437B-868F-6B4C-ED2F-098EF1277E20}"/>
              </a:ext>
            </a:extLst>
          </p:cNvPr>
          <p:cNvSpPr txBox="1"/>
          <p:nvPr/>
        </p:nvSpPr>
        <p:spPr>
          <a:xfrm>
            <a:off x="11134741" y="1619601"/>
            <a:ext cx="540157" cy="387088"/>
          </a:xfrm>
          <a:prstGeom prst="rect">
            <a:avLst/>
          </a:prstGeom>
        </p:spPr>
        <p:txBody>
          <a:bodyPr vert="horz" wrap="square" lIns="0" tIns="8059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181"/>
              </a:spcBef>
            </a:pPr>
            <a:r>
              <a:rPr lang="en-US" sz="2400" b="1">
                <a:solidFill>
                  <a:srgbClr val="338D94"/>
                </a:solidFill>
                <a:latin typeface="Tahoma"/>
                <a:cs typeface="Tahoma"/>
              </a:rPr>
              <a:t>36</a:t>
            </a:r>
            <a:endParaRPr sz="2400" b="1">
              <a:solidFill>
                <a:srgbClr val="338D94"/>
              </a:solidFill>
              <a:latin typeface="Tahoma"/>
              <a:cs typeface="Tahoma"/>
            </a:endParaRPr>
          </a:p>
        </p:txBody>
      </p:sp>
      <p:sp>
        <p:nvSpPr>
          <p:cNvPr id="172" name="object 99">
            <a:extLst>
              <a:ext uri="{FF2B5EF4-FFF2-40B4-BE49-F238E27FC236}">
                <a16:creationId xmlns:a16="http://schemas.microsoft.com/office/drawing/2014/main" id="{BF1050DB-785A-985D-9D7F-59AC4EB2D152}"/>
              </a:ext>
            </a:extLst>
          </p:cNvPr>
          <p:cNvSpPr txBox="1"/>
          <p:nvPr/>
        </p:nvSpPr>
        <p:spPr>
          <a:xfrm>
            <a:off x="3621870" y="3791812"/>
            <a:ext cx="2257178" cy="1666629"/>
          </a:xfrm>
          <a:prstGeom prst="rect">
            <a:avLst/>
          </a:prstGeom>
        </p:spPr>
        <p:txBody>
          <a:bodyPr vert="horz" wrap="square" lIns="0" tIns="8443" rIns="0" bIns="0" rtlCol="0">
            <a:noAutofit/>
          </a:bodyPr>
          <a:lstStyle/>
          <a:p>
            <a:pPr algn="l">
              <a:lnSpc>
                <a:spcPct val="105000"/>
              </a:lnSpc>
            </a:pP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05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atient and care partner outcomes:</a:t>
            </a:r>
          </a:p>
          <a:p>
            <a:pPr marL="169863" lvl="1" algn="l">
              <a:lnSpc>
                <a:spcPct val="105000"/>
              </a:lnSpc>
            </a:pP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05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eal world data</a:t>
            </a:r>
          </a:p>
          <a:p>
            <a:pPr marL="169863" lvl="1" algn="l">
              <a:lnSpc>
                <a:spcPct val="105000"/>
              </a:lnSpc>
              <a:spcAft>
                <a:spcPts val="1000"/>
              </a:spcAft>
            </a:pP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05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linical assessments</a:t>
            </a:r>
          </a:p>
          <a:p>
            <a:pPr algn="l">
              <a:lnSpc>
                <a:spcPct val="105000"/>
              </a:lnSpc>
            </a:pP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Dementia care interventions:</a:t>
            </a:r>
          </a:p>
          <a:p>
            <a:pPr marL="169863" algn="l">
              <a:lnSpc>
                <a:spcPct val="105000"/>
              </a:lnSpc>
            </a:pP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05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elehealth </a:t>
            </a:r>
          </a:p>
          <a:p>
            <a:pPr marL="169863" algn="l">
              <a:lnSpc>
                <a:spcPct val="105000"/>
              </a:lnSpc>
            </a:pP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105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ormal care partner </a:t>
            </a:r>
          </a:p>
          <a:p>
            <a:pPr marL="169863" algn="l">
              <a:lnSpc>
                <a:spcPct val="105000"/>
              </a:lnSpc>
              <a:spcAft>
                <a:spcPts val="600"/>
              </a:spcAft>
            </a:pP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05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nformal care partner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9863" indent="-169863" algn="l">
              <a:lnSpc>
                <a:spcPct val="105000"/>
              </a:lnSpc>
            </a:pP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05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dentifying people living with dementia from real world data</a:t>
            </a:r>
          </a:p>
          <a:p>
            <a:pPr marL="7676">
              <a:spcBef>
                <a:spcPts val="181"/>
              </a:spcBef>
            </a:pP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3" name="object 76">
            <a:extLst>
              <a:ext uri="{FF2B5EF4-FFF2-40B4-BE49-F238E27FC236}">
                <a16:creationId xmlns:a16="http://schemas.microsoft.com/office/drawing/2014/main" id="{375468A4-0508-E900-1307-39384BDBBD3F}"/>
              </a:ext>
            </a:extLst>
          </p:cNvPr>
          <p:cNvSpPr txBox="1"/>
          <p:nvPr/>
        </p:nvSpPr>
        <p:spPr>
          <a:xfrm>
            <a:off x="4310380" y="1750664"/>
            <a:ext cx="1888336" cy="946531"/>
          </a:xfrm>
          <a:prstGeom prst="rect">
            <a:avLst/>
          </a:prstGeom>
        </p:spPr>
        <p:txBody>
          <a:bodyPr vert="horz" wrap="square" lIns="0" tIns="7292" rIns="0" bIns="0" rtlCol="0">
            <a:spAutoFit/>
          </a:bodyPr>
          <a:lstStyle/>
          <a:p>
            <a:pPr marL="7676" marR="3070">
              <a:lnSpc>
                <a:spcPct val="105000"/>
              </a:lnSpc>
              <a:spcBef>
                <a:spcPts val="181"/>
              </a:spcBef>
            </a:pPr>
            <a:r>
              <a:rPr lang="en-US" sz="1050" spc="36" dirty="0">
                <a:latin typeface="Arial" panose="020B0604020202020204" pitchFamily="34" charset="0"/>
                <a:cs typeface="Arial" panose="020B0604020202020204" pitchFamily="34" charset="0"/>
              </a:rPr>
              <a:t>189</a:t>
            </a:r>
            <a:r>
              <a:rPr sz="105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50" dirty="0">
                <a:latin typeface="Arial" panose="020B0604020202020204" pitchFamily="34" charset="0"/>
                <a:cs typeface="Arial" panose="020B0604020202020204" pitchFamily="34" charset="0"/>
              </a:rPr>
              <a:t>Peer</a:t>
            </a:r>
            <a:r>
              <a:rPr sz="1050" spc="-2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50" spc="27" dirty="0">
                <a:latin typeface="Arial" panose="020B0604020202020204" pitchFamily="34" charset="0"/>
                <a:cs typeface="Arial" panose="020B0604020202020204" pitchFamily="34" charset="0"/>
              </a:rPr>
              <a:t>reviewed</a:t>
            </a:r>
            <a:r>
              <a:rPr sz="1050" spc="-2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50" spc="12" dirty="0">
                <a:latin typeface="Arial" panose="020B0604020202020204" pitchFamily="34" charset="0"/>
                <a:cs typeface="Arial" panose="020B0604020202020204" pitchFamily="34" charset="0"/>
              </a:rPr>
              <a:t>articles</a:t>
            </a:r>
            <a:endParaRPr lang="en-US" sz="1050" spc="12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76" marR="3070">
              <a:lnSpc>
                <a:spcPct val="105000"/>
              </a:lnSpc>
              <a:spcBef>
                <a:spcPts val="181"/>
              </a:spcBef>
            </a:pPr>
            <a:r>
              <a:rPr lang="en-US" sz="1050" spc="12" dirty="0">
                <a:latin typeface="Arial" panose="020B0604020202020204" pitchFamily="34" charset="0"/>
                <a:cs typeface="Arial" panose="020B0604020202020204" pitchFamily="34" charset="0"/>
              </a:rPr>
              <a:t>    4 Best practice/guidance</a:t>
            </a:r>
          </a:p>
          <a:p>
            <a:pPr marL="7676" marR="3070">
              <a:lnSpc>
                <a:spcPct val="105000"/>
              </a:lnSpc>
              <a:spcBef>
                <a:spcPts val="181"/>
              </a:spcBef>
            </a:pPr>
            <a:r>
              <a:rPr lang="en-US" sz="1050" spc="12" dirty="0">
                <a:latin typeface="Arial" panose="020B0604020202020204" pitchFamily="34" charset="0"/>
                <a:cs typeface="Arial" panose="020B0604020202020204" pitchFamily="34" charset="0"/>
              </a:rPr>
              <a:t>    6 Reports</a:t>
            </a:r>
          </a:p>
          <a:p>
            <a:pPr marL="7676" marR="3070">
              <a:lnSpc>
                <a:spcPct val="105000"/>
              </a:lnSpc>
              <a:spcBef>
                <a:spcPts val="181"/>
              </a:spcBef>
            </a:pPr>
            <a:r>
              <a:rPr lang="en-US" sz="1050" spc="36" dirty="0">
                <a:latin typeface="Arial" panose="020B0604020202020204" pitchFamily="34" charset="0"/>
                <a:cs typeface="Arial" panose="020B0604020202020204" pitchFamily="34" charset="0"/>
              </a:rPr>
              <a:t>  50</a:t>
            </a:r>
            <a:r>
              <a:rPr lang="en-US" sz="1050" spc="-2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50" spc="24" dirty="0">
                <a:latin typeface="Arial" panose="020B0604020202020204" pitchFamily="34" charset="0"/>
                <a:cs typeface="Arial" panose="020B0604020202020204" pitchFamily="34" charset="0"/>
              </a:rPr>
              <a:t>Grand</a:t>
            </a:r>
            <a:r>
              <a:rPr sz="1050" spc="-2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50" spc="6" dirty="0">
                <a:latin typeface="Arial" panose="020B0604020202020204" pitchFamily="34" charset="0"/>
                <a:cs typeface="Arial" panose="020B0604020202020204" pitchFamily="34" charset="0"/>
              </a:rPr>
              <a:t>Rounds</a:t>
            </a: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76">
              <a:lnSpc>
                <a:spcPct val="105000"/>
              </a:lnSpc>
              <a:spcBef>
                <a:spcPts val="181"/>
              </a:spcBef>
            </a:pPr>
            <a:r>
              <a:rPr lang="en-US" sz="1050" spc="36" dirty="0">
                <a:latin typeface="Arial" panose="020B0604020202020204" pitchFamily="34" charset="0"/>
                <a:cs typeface="Arial" panose="020B0604020202020204" pitchFamily="34" charset="0"/>
              </a:rPr>
              <a:t>  51</a:t>
            </a:r>
            <a:r>
              <a:rPr sz="1050" spc="-3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50" dirty="0">
                <a:latin typeface="Arial" panose="020B0604020202020204" pitchFamily="34" charset="0"/>
                <a:cs typeface="Arial" panose="020B0604020202020204" pitchFamily="34" charset="0"/>
              </a:rPr>
              <a:t>Podcasts</a:t>
            </a:r>
          </a:p>
        </p:txBody>
      </p:sp>
      <p:sp>
        <p:nvSpPr>
          <p:cNvPr id="174" name="object 115">
            <a:extLst>
              <a:ext uri="{FF2B5EF4-FFF2-40B4-BE49-F238E27FC236}">
                <a16:creationId xmlns:a16="http://schemas.microsoft.com/office/drawing/2014/main" id="{FE06C6D9-8353-843E-0B6B-63C8FD4A6106}"/>
              </a:ext>
            </a:extLst>
          </p:cNvPr>
          <p:cNvSpPr txBox="1"/>
          <p:nvPr/>
        </p:nvSpPr>
        <p:spPr>
          <a:xfrm>
            <a:off x="6351739" y="3347281"/>
            <a:ext cx="1191380" cy="795528"/>
          </a:xfrm>
          <a:prstGeom prst="rect">
            <a:avLst/>
          </a:prstGeom>
        </p:spPr>
        <p:txBody>
          <a:bodyPr vert="horz" wrap="square" lIns="0" tIns="7292" rIns="0" bIns="0" rtlCol="0" anchor="t">
            <a:spAutoFit/>
          </a:bodyPr>
          <a:lstStyle/>
          <a:p>
            <a:pPr marR="3070">
              <a:lnSpc>
                <a:spcPct val="114000"/>
              </a:lnSpc>
              <a:spcBef>
                <a:spcPts val="181"/>
              </a:spcBef>
            </a:pPr>
            <a:r>
              <a:rPr lang="en-US" sz="1050" b="1" spc="-39" dirty="0">
                <a:solidFill>
                  <a:srgbClr val="2970B5"/>
                </a:solidFill>
                <a:latin typeface="Arial"/>
                <a:cs typeface="Arial"/>
              </a:rPr>
              <a:t>Real World Data </a:t>
            </a:r>
            <a:r>
              <a:rPr sz="1050" b="1" spc="-39" dirty="0">
                <a:solidFill>
                  <a:srgbClr val="2970B5"/>
                </a:solidFill>
                <a:latin typeface="Arial"/>
                <a:cs typeface="Arial"/>
              </a:rPr>
              <a:t>Scholar</a:t>
            </a:r>
            <a:r>
              <a:rPr lang="en-US" sz="1050" b="1" spc="-39" dirty="0">
                <a:solidFill>
                  <a:srgbClr val="2970B5"/>
                </a:solidFill>
                <a:latin typeface="Arial"/>
                <a:cs typeface="Arial"/>
              </a:rPr>
              <a:t>s </a:t>
            </a:r>
            <a:r>
              <a:rPr sz="1050" b="1" spc="-12" dirty="0">
                <a:solidFill>
                  <a:srgbClr val="2970B5"/>
                </a:solidFill>
                <a:latin typeface="Arial"/>
                <a:cs typeface="Arial"/>
              </a:rPr>
              <a:t>Program</a:t>
            </a:r>
            <a:endParaRPr lang="en-US" sz="1050" dirty="0">
              <a:latin typeface="Arial"/>
              <a:cs typeface="Arial"/>
            </a:endParaRPr>
          </a:p>
          <a:p>
            <a:pPr marL="1151">
              <a:lnSpc>
                <a:spcPct val="114000"/>
              </a:lnSpc>
              <a:spcBef>
                <a:spcPts val="181"/>
              </a:spcBef>
            </a:pPr>
            <a:r>
              <a:rPr lang="en-US" sz="1050" spc="36" dirty="0">
                <a:latin typeface="Arial"/>
                <a:cs typeface="Arial"/>
              </a:rPr>
              <a:t>1</a:t>
            </a:r>
            <a:r>
              <a:rPr sz="1050" spc="-48" dirty="0">
                <a:latin typeface="Arial"/>
                <a:cs typeface="Arial"/>
              </a:rPr>
              <a:t> </a:t>
            </a:r>
            <a:r>
              <a:rPr sz="1050" spc="-24" dirty="0">
                <a:latin typeface="Arial"/>
                <a:cs typeface="Arial"/>
              </a:rPr>
              <a:t>RFA</a:t>
            </a:r>
            <a:endParaRPr lang="en-US" sz="1050" spc="-24" dirty="0">
              <a:latin typeface="Arial"/>
              <a:cs typeface="Arial"/>
            </a:endParaRPr>
          </a:p>
          <a:p>
            <a:pPr marL="1151">
              <a:lnSpc>
                <a:spcPct val="114000"/>
              </a:lnSpc>
              <a:spcBef>
                <a:spcPts val="181"/>
              </a:spcBef>
            </a:pPr>
            <a:r>
              <a:rPr lang="en-US" sz="1050" spc="-24" dirty="0">
                <a:latin typeface="Arial"/>
                <a:cs typeface="Arial"/>
              </a:rPr>
              <a:t>4 Awardees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75" name="object 115">
            <a:extLst>
              <a:ext uri="{FF2B5EF4-FFF2-40B4-BE49-F238E27FC236}">
                <a16:creationId xmlns:a16="http://schemas.microsoft.com/office/drawing/2014/main" id="{49A491D3-19FC-EA72-3FD6-0DF0366B8769}"/>
              </a:ext>
            </a:extLst>
          </p:cNvPr>
          <p:cNvSpPr txBox="1"/>
          <p:nvPr/>
        </p:nvSpPr>
        <p:spPr>
          <a:xfrm>
            <a:off x="7899554" y="4509689"/>
            <a:ext cx="1234964" cy="805787"/>
          </a:xfrm>
          <a:prstGeom prst="rect">
            <a:avLst/>
          </a:prstGeom>
        </p:spPr>
        <p:txBody>
          <a:bodyPr vert="horz" wrap="square" lIns="0" tIns="7292" rIns="0" bIns="0" rtlCol="0" anchor="t">
            <a:spAutoFit/>
          </a:bodyPr>
          <a:lstStyle/>
          <a:p>
            <a:pPr marR="3070" algn="r">
              <a:lnSpc>
                <a:spcPct val="114000"/>
              </a:lnSpc>
              <a:spcBef>
                <a:spcPts val="181"/>
              </a:spcBef>
            </a:pPr>
            <a:r>
              <a:rPr lang="en-US" sz="1050" b="1" spc="-39" dirty="0">
                <a:solidFill>
                  <a:srgbClr val="2970B5"/>
                </a:solidFill>
                <a:latin typeface="Arial"/>
                <a:cs typeface="Arial"/>
              </a:rPr>
              <a:t>Faculty </a:t>
            </a:r>
            <a:r>
              <a:rPr sz="1050" b="1" spc="-39" dirty="0">
                <a:solidFill>
                  <a:srgbClr val="2970B5"/>
                </a:solidFill>
                <a:latin typeface="Arial"/>
                <a:cs typeface="Arial"/>
              </a:rPr>
              <a:t>Scholar</a:t>
            </a:r>
            <a:r>
              <a:rPr lang="en-US" sz="1050" b="1" spc="-39" dirty="0">
                <a:solidFill>
                  <a:srgbClr val="2970B5"/>
                </a:solidFill>
                <a:latin typeface="Arial"/>
                <a:cs typeface="Arial"/>
              </a:rPr>
              <a:t>s </a:t>
            </a:r>
          </a:p>
          <a:p>
            <a:pPr marR="3070" algn="r">
              <a:lnSpc>
                <a:spcPct val="114000"/>
              </a:lnSpc>
              <a:spcBef>
                <a:spcPts val="181"/>
              </a:spcBef>
            </a:pPr>
            <a:r>
              <a:rPr sz="1050" b="1" spc="-12" dirty="0">
                <a:solidFill>
                  <a:srgbClr val="2970B5"/>
                </a:solidFill>
                <a:latin typeface="Arial"/>
                <a:cs typeface="Arial"/>
              </a:rPr>
              <a:t>Program</a:t>
            </a:r>
            <a:endParaRPr lang="en-US" sz="1050" dirty="0">
              <a:latin typeface="Arial"/>
              <a:cs typeface="Arial"/>
            </a:endParaRPr>
          </a:p>
          <a:p>
            <a:pPr marL="1151" algn="r">
              <a:lnSpc>
                <a:spcPct val="114000"/>
              </a:lnSpc>
              <a:spcBef>
                <a:spcPts val="181"/>
              </a:spcBef>
            </a:pPr>
            <a:r>
              <a:rPr lang="en-US" sz="1050" spc="36" dirty="0">
                <a:latin typeface="Arial"/>
                <a:cs typeface="Arial"/>
              </a:rPr>
              <a:t>3 Cycles</a:t>
            </a:r>
            <a:endParaRPr lang="en-US" sz="1050" spc="-24" dirty="0">
              <a:latin typeface="Arial"/>
              <a:cs typeface="Arial"/>
            </a:endParaRPr>
          </a:p>
          <a:p>
            <a:pPr marL="1151" algn="r">
              <a:lnSpc>
                <a:spcPct val="114000"/>
              </a:lnSpc>
              <a:spcBef>
                <a:spcPts val="181"/>
              </a:spcBef>
            </a:pPr>
            <a:r>
              <a:rPr lang="en-US" sz="1050" spc="-24" dirty="0">
                <a:latin typeface="Arial"/>
                <a:cs typeface="Arial"/>
              </a:rPr>
              <a:t>38 Scholars</a:t>
            </a:r>
            <a:endParaRPr sz="1050" dirty="0">
              <a:latin typeface="Arial"/>
              <a:cs typeface="Arial"/>
            </a:endParaRPr>
          </a:p>
        </p:txBody>
      </p:sp>
      <p:pic>
        <p:nvPicPr>
          <p:cNvPr id="176" name="Picture 175">
            <a:extLst>
              <a:ext uri="{FF2B5EF4-FFF2-40B4-BE49-F238E27FC236}">
                <a16:creationId xmlns:a16="http://schemas.microsoft.com/office/drawing/2014/main" id="{5AE53DF0-DE23-B290-ADE0-468A29D3EB6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2343" t="3221" b="81789"/>
          <a:stretch/>
        </p:blipFill>
        <p:spPr>
          <a:xfrm>
            <a:off x="7507596" y="3638347"/>
            <a:ext cx="750962" cy="533171"/>
          </a:xfrm>
          <a:prstGeom prst="rect">
            <a:avLst/>
          </a:prstGeom>
        </p:spPr>
      </p:pic>
      <p:sp>
        <p:nvSpPr>
          <p:cNvPr id="177" name="object 137">
            <a:extLst>
              <a:ext uri="{FF2B5EF4-FFF2-40B4-BE49-F238E27FC236}">
                <a16:creationId xmlns:a16="http://schemas.microsoft.com/office/drawing/2014/main" id="{7052CBFD-8F57-8BD9-6DE3-ED0FC6CF3C7F}"/>
              </a:ext>
            </a:extLst>
          </p:cNvPr>
          <p:cNvSpPr txBox="1"/>
          <p:nvPr/>
        </p:nvSpPr>
        <p:spPr>
          <a:xfrm>
            <a:off x="9532832" y="4595394"/>
            <a:ext cx="1311688" cy="387088"/>
          </a:xfrm>
          <a:prstGeom prst="rect">
            <a:avLst/>
          </a:prstGeom>
        </p:spPr>
        <p:txBody>
          <a:bodyPr vert="horz" wrap="square" lIns="0" tIns="8059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181"/>
              </a:spcBef>
            </a:pPr>
            <a:r>
              <a:rPr lang="en-US" sz="2400" b="1" spc="21" dirty="0">
                <a:solidFill>
                  <a:srgbClr val="338D94"/>
                </a:solidFill>
                <a:latin typeface="Tahoma"/>
                <a:cs typeface="Tahoma"/>
              </a:rPr>
              <a:t>14 </a:t>
            </a:r>
            <a:r>
              <a:rPr lang="en-US" sz="1050" b="1" spc="21" dirty="0">
                <a:solidFill>
                  <a:srgbClr val="7778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Panelists</a:t>
            </a:r>
            <a:endParaRPr sz="1100" dirty="0">
              <a:solidFill>
                <a:srgbClr val="7778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8BC74321-4937-8972-D5AA-BFE8A004ACC1}"/>
              </a:ext>
            </a:extLst>
          </p:cNvPr>
          <p:cNvSpPr txBox="1"/>
          <p:nvPr/>
        </p:nvSpPr>
        <p:spPr>
          <a:xfrm>
            <a:off x="9783438" y="5823999"/>
            <a:ext cx="67545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1050" b="1" spc="-9" dirty="0">
                <a:solidFill>
                  <a:srgbClr val="77787B"/>
                </a:solidFill>
                <a:latin typeface="Arial"/>
                <a:cs typeface="Arial"/>
              </a:rPr>
              <a:t>Topics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9C8E975C-6A42-BFE6-DE56-0695227ACDB9}"/>
              </a:ext>
            </a:extLst>
          </p:cNvPr>
          <p:cNvSpPr txBox="1"/>
          <p:nvPr/>
        </p:nvSpPr>
        <p:spPr>
          <a:xfrm>
            <a:off x="2931326" y="1050778"/>
            <a:ext cx="314667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2111" algn="ctr">
              <a:spcBef>
                <a:spcPts val="600"/>
              </a:spcBef>
            </a:pPr>
            <a:r>
              <a:rPr lang="en-US" sz="1100" b="1" spc="9" dirty="0">
                <a:solidFill>
                  <a:srgbClr val="FFFFFF"/>
                </a:solidFill>
                <a:latin typeface="Tahoma"/>
                <a:cs typeface="Tahoma"/>
              </a:rPr>
              <a:t>Develop</a:t>
            </a:r>
            <a:r>
              <a:rPr lang="en-US" sz="1100" b="1" spc="-48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en-US" sz="1100" b="1" spc="3" dirty="0">
                <a:solidFill>
                  <a:srgbClr val="FFFFFF"/>
                </a:solidFill>
                <a:latin typeface="Tahoma"/>
                <a:cs typeface="Tahoma"/>
              </a:rPr>
              <a:t>&amp;</a:t>
            </a:r>
            <a:r>
              <a:rPr lang="en-US" sz="1100" b="1" spc="-48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en-US" sz="1100" b="1" spc="-15" dirty="0">
                <a:solidFill>
                  <a:srgbClr val="FFFFFF"/>
                </a:solidFill>
                <a:latin typeface="Tahoma"/>
                <a:cs typeface="Tahoma"/>
              </a:rPr>
              <a:t>Disseminate</a:t>
            </a:r>
            <a:r>
              <a:rPr lang="en-US" sz="11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en-US" sz="1100" b="1" spc="6" dirty="0">
                <a:solidFill>
                  <a:srgbClr val="FFFFFF"/>
                </a:solidFill>
                <a:latin typeface="Tahoma"/>
                <a:cs typeface="Tahoma"/>
              </a:rPr>
              <a:t>Knowledge</a:t>
            </a:r>
            <a:endParaRPr lang="en-US" sz="1100" dirty="0">
              <a:latin typeface="Tahoma"/>
              <a:cs typeface="Tahoma"/>
            </a:endParaRPr>
          </a:p>
        </p:txBody>
      </p:sp>
      <p:pic>
        <p:nvPicPr>
          <p:cNvPr id="180" name="Picture 179">
            <a:extLst>
              <a:ext uri="{FF2B5EF4-FFF2-40B4-BE49-F238E27FC236}">
                <a16:creationId xmlns:a16="http://schemas.microsoft.com/office/drawing/2014/main" id="{B827DD8C-0AFF-E959-0675-4B59198820D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67924" y="5182955"/>
            <a:ext cx="340892" cy="390178"/>
          </a:xfrm>
          <a:prstGeom prst="rect">
            <a:avLst/>
          </a:prstGeom>
        </p:spPr>
      </p:pic>
      <p:pic>
        <p:nvPicPr>
          <p:cNvPr id="181" name="Picture 180">
            <a:extLst>
              <a:ext uri="{FF2B5EF4-FFF2-40B4-BE49-F238E27FC236}">
                <a16:creationId xmlns:a16="http://schemas.microsoft.com/office/drawing/2014/main" id="{E78FE19D-D0BC-1FD4-441B-6D5DA903FAC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042" y="5777684"/>
            <a:ext cx="2736291" cy="819188"/>
          </a:xfrm>
          <a:prstGeom prst="rect">
            <a:avLst/>
          </a:prstGeom>
        </p:spPr>
      </p:pic>
      <p:pic>
        <p:nvPicPr>
          <p:cNvPr id="182" name="Picture 181">
            <a:extLst>
              <a:ext uri="{FF2B5EF4-FFF2-40B4-BE49-F238E27FC236}">
                <a16:creationId xmlns:a16="http://schemas.microsoft.com/office/drawing/2014/main" id="{CD2C55FB-AF56-F02A-53D5-4BFDDD18C96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424" y="3861754"/>
            <a:ext cx="344995" cy="394874"/>
          </a:xfrm>
          <a:prstGeom prst="rect">
            <a:avLst/>
          </a:prstGeom>
        </p:spPr>
      </p:pic>
      <p:pic>
        <p:nvPicPr>
          <p:cNvPr id="183" name="Picture 182">
            <a:extLst>
              <a:ext uri="{FF2B5EF4-FFF2-40B4-BE49-F238E27FC236}">
                <a16:creationId xmlns:a16="http://schemas.microsoft.com/office/drawing/2014/main" id="{583B1148-0E28-2DF6-D2D1-DC35FDDC1CA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alphaModFix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-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63821" y="4464074"/>
            <a:ext cx="344995" cy="389225"/>
          </a:xfrm>
          <a:prstGeom prst="rect">
            <a:avLst/>
          </a:prstGeom>
        </p:spPr>
      </p:pic>
      <p:sp>
        <p:nvSpPr>
          <p:cNvPr id="184" name="object 270">
            <a:extLst>
              <a:ext uri="{FF2B5EF4-FFF2-40B4-BE49-F238E27FC236}">
                <a16:creationId xmlns:a16="http://schemas.microsoft.com/office/drawing/2014/main" id="{45AE3799-CB85-D3A9-9DF8-8744207488A9}"/>
              </a:ext>
            </a:extLst>
          </p:cNvPr>
          <p:cNvSpPr/>
          <p:nvPr/>
        </p:nvSpPr>
        <p:spPr>
          <a:xfrm>
            <a:off x="3083428" y="5650925"/>
            <a:ext cx="2863875" cy="63670"/>
          </a:xfrm>
          <a:custGeom>
            <a:avLst/>
            <a:gdLst/>
            <a:ahLst/>
            <a:cxnLst/>
            <a:rect l="l" t="t" r="r" b="b"/>
            <a:pathLst>
              <a:path w="3373755">
                <a:moveTo>
                  <a:pt x="0" y="0"/>
                </a:moveTo>
                <a:lnTo>
                  <a:pt x="3373329" y="0"/>
                </a:lnTo>
              </a:path>
            </a:pathLst>
          </a:custGeom>
          <a:ln w="12372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pPr>
              <a:lnSpc>
                <a:spcPct val="114000"/>
              </a:lnSpc>
              <a:spcBef>
                <a:spcPts val="181"/>
              </a:spcBef>
            </a:pPr>
            <a:endParaRPr sz="1088"/>
          </a:p>
        </p:txBody>
      </p:sp>
      <p:sp>
        <p:nvSpPr>
          <p:cNvPr id="185" name="object 270">
            <a:extLst>
              <a:ext uri="{FF2B5EF4-FFF2-40B4-BE49-F238E27FC236}">
                <a16:creationId xmlns:a16="http://schemas.microsoft.com/office/drawing/2014/main" id="{92AB542D-D8A4-6B81-4524-030098885DDA}"/>
              </a:ext>
            </a:extLst>
          </p:cNvPr>
          <p:cNvSpPr/>
          <p:nvPr/>
        </p:nvSpPr>
        <p:spPr>
          <a:xfrm>
            <a:off x="9502826" y="3880033"/>
            <a:ext cx="2366839" cy="63670"/>
          </a:xfrm>
          <a:custGeom>
            <a:avLst/>
            <a:gdLst/>
            <a:ahLst/>
            <a:cxnLst/>
            <a:rect l="l" t="t" r="r" b="b"/>
            <a:pathLst>
              <a:path w="3373755">
                <a:moveTo>
                  <a:pt x="0" y="0"/>
                </a:moveTo>
                <a:lnTo>
                  <a:pt x="3373329" y="0"/>
                </a:lnTo>
              </a:path>
            </a:pathLst>
          </a:custGeom>
          <a:ln w="12372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pPr>
              <a:lnSpc>
                <a:spcPct val="114000"/>
              </a:lnSpc>
              <a:spcBef>
                <a:spcPts val="181"/>
              </a:spcBef>
            </a:pPr>
            <a:endParaRPr sz="1088"/>
          </a:p>
        </p:txBody>
      </p:sp>
      <p:sp>
        <p:nvSpPr>
          <p:cNvPr id="186" name="object 270">
            <a:extLst>
              <a:ext uri="{FF2B5EF4-FFF2-40B4-BE49-F238E27FC236}">
                <a16:creationId xmlns:a16="http://schemas.microsoft.com/office/drawing/2014/main" id="{FFE63A00-F141-0F80-4EC5-D8A4EFDE6856}"/>
              </a:ext>
            </a:extLst>
          </p:cNvPr>
          <p:cNvSpPr/>
          <p:nvPr/>
        </p:nvSpPr>
        <p:spPr>
          <a:xfrm>
            <a:off x="6305326" y="4308204"/>
            <a:ext cx="2863875" cy="63670"/>
          </a:xfrm>
          <a:custGeom>
            <a:avLst/>
            <a:gdLst/>
            <a:ahLst/>
            <a:cxnLst/>
            <a:rect l="l" t="t" r="r" b="b"/>
            <a:pathLst>
              <a:path w="3373755">
                <a:moveTo>
                  <a:pt x="0" y="0"/>
                </a:moveTo>
                <a:lnTo>
                  <a:pt x="3373329" y="0"/>
                </a:lnTo>
              </a:path>
            </a:pathLst>
          </a:custGeom>
          <a:ln w="12372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pPr>
              <a:lnSpc>
                <a:spcPct val="114000"/>
              </a:lnSpc>
              <a:spcBef>
                <a:spcPts val="181"/>
              </a:spcBef>
            </a:pPr>
            <a:endParaRPr sz="1088"/>
          </a:p>
        </p:txBody>
      </p:sp>
      <p:sp>
        <p:nvSpPr>
          <p:cNvPr id="187" name="object 270">
            <a:extLst>
              <a:ext uri="{FF2B5EF4-FFF2-40B4-BE49-F238E27FC236}">
                <a16:creationId xmlns:a16="http://schemas.microsoft.com/office/drawing/2014/main" id="{3127824B-FD29-6D2C-8536-8C7D8C4B23A9}"/>
              </a:ext>
            </a:extLst>
          </p:cNvPr>
          <p:cNvSpPr/>
          <p:nvPr/>
        </p:nvSpPr>
        <p:spPr>
          <a:xfrm>
            <a:off x="308949" y="3979650"/>
            <a:ext cx="2366839" cy="63670"/>
          </a:xfrm>
          <a:custGeom>
            <a:avLst/>
            <a:gdLst/>
            <a:ahLst/>
            <a:cxnLst/>
            <a:rect l="l" t="t" r="r" b="b"/>
            <a:pathLst>
              <a:path w="3373755">
                <a:moveTo>
                  <a:pt x="0" y="0"/>
                </a:moveTo>
                <a:lnTo>
                  <a:pt x="3373329" y="0"/>
                </a:lnTo>
              </a:path>
            </a:pathLst>
          </a:custGeom>
          <a:ln w="12372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pPr>
              <a:lnSpc>
                <a:spcPct val="114000"/>
              </a:lnSpc>
              <a:spcBef>
                <a:spcPts val="181"/>
              </a:spcBef>
            </a:pPr>
            <a:endParaRPr sz="1088"/>
          </a:p>
        </p:txBody>
      </p:sp>
      <p:sp>
        <p:nvSpPr>
          <p:cNvPr id="188" name="object 73">
            <a:extLst>
              <a:ext uri="{FF2B5EF4-FFF2-40B4-BE49-F238E27FC236}">
                <a16:creationId xmlns:a16="http://schemas.microsoft.com/office/drawing/2014/main" id="{193371AD-1C52-4B43-A81B-A2EEF7F68464}"/>
              </a:ext>
            </a:extLst>
          </p:cNvPr>
          <p:cNvSpPr txBox="1"/>
          <p:nvPr/>
        </p:nvSpPr>
        <p:spPr>
          <a:xfrm>
            <a:off x="4278441" y="1509708"/>
            <a:ext cx="1706094" cy="200752"/>
          </a:xfrm>
          <a:prstGeom prst="rect">
            <a:avLst/>
          </a:prstGeom>
        </p:spPr>
        <p:txBody>
          <a:bodyPr vert="horz" wrap="square" lIns="0" tIns="7675" rIns="0" bIns="0" rtlCol="0">
            <a:spAutoFit/>
          </a:bodyPr>
          <a:lstStyle/>
          <a:p>
            <a:pPr marL="7676">
              <a:lnSpc>
                <a:spcPct val="114000"/>
              </a:lnSpc>
              <a:spcBef>
                <a:spcPts val="181"/>
              </a:spcBef>
            </a:pPr>
            <a:r>
              <a:rPr lang="en-US" sz="1200" b="1" spc="-24" dirty="0">
                <a:solidFill>
                  <a:srgbClr val="44546A"/>
                </a:solidFill>
                <a:latin typeface="Arial"/>
                <a:cs typeface="Arial"/>
              </a:rPr>
              <a:t>Featured Products</a:t>
            </a:r>
            <a:endParaRPr sz="1200" dirty="0">
              <a:solidFill>
                <a:srgbClr val="44546A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4291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856276" y="1490185"/>
            <a:ext cx="10261975" cy="1977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/>
            </a:pPr>
            <a:r>
              <a:rPr lang="en-US" sz="2400" b="1" dirty="0">
                <a:solidFill>
                  <a:srgbClr val="2020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Pilot Studies Grant Program </a:t>
            </a:r>
          </a:p>
          <a:p>
            <a:pPr marL="170877" indent="-170877" defTabSz="546805">
              <a:buClr>
                <a:schemeClr val="accent1"/>
              </a:buClr>
              <a:buFont typeface="Wingdings" charset="2"/>
              <a:buChar char="§"/>
              <a:tabLst>
                <a:tab pos="182268" algn="l"/>
              </a:tabLst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 Requests for Applications (RFAs) annually </a:t>
            </a:r>
          </a:p>
          <a:p>
            <a:pPr marL="170877" indent="-170877" defTabSz="546805">
              <a:buClr>
                <a:schemeClr val="accent1"/>
              </a:buClr>
              <a:buFont typeface="Wingdings" charset="2"/>
              <a:buChar char="§"/>
              <a:tabLst>
                <a:tab pos="182268" algn="l"/>
              </a:tabLst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$200k in direct costs for 1 year</a:t>
            </a:r>
          </a:p>
          <a:p>
            <a:pPr marL="170877" indent="-170877" defTabSz="546805">
              <a:buClr>
                <a:schemeClr val="accent1"/>
              </a:buClr>
              <a:buFont typeface="Wingdings" charset="2"/>
              <a:buChar char="§"/>
              <a:tabLst>
                <a:tab pos="182268" algn="l"/>
              </a:tabLst>
              <a:defRPr/>
            </a:pP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Goal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Pilot study to prepare for an embedded pragmatic clinical trial 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ePCT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 of a non-pharmacological interventions for dementia care</a:t>
            </a:r>
            <a:endParaRPr lang="en-US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48782" y="1597536"/>
            <a:ext cx="1238166" cy="1308547"/>
            <a:chOff x="456277" y="1554045"/>
            <a:chExt cx="905386" cy="905386"/>
          </a:xfrm>
        </p:grpSpPr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150" y="1716268"/>
              <a:ext cx="533765" cy="6123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sp>
          <p:nvSpPr>
            <p:cNvPr id="25" name="Round Diagonal Corner Rectangle 24"/>
            <p:cNvSpPr/>
            <p:nvPr/>
          </p:nvSpPr>
          <p:spPr>
            <a:xfrm>
              <a:off x="456277" y="1554045"/>
              <a:ext cx="905386" cy="905386"/>
            </a:xfrm>
            <a:prstGeom prst="round2DiagRect">
              <a:avLst/>
            </a:prstGeom>
            <a:noFill/>
            <a:ln w="349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4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58720" y="3951918"/>
            <a:ext cx="1234870" cy="1215002"/>
            <a:chOff x="456277" y="2797645"/>
            <a:chExt cx="905386" cy="905386"/>
          </a:xfrm>
        </p:grpSpPr>
        <p:pic>
          <p:nvPicPr>
            <p:cNvPr id="17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2842" y="2912815"/>
              <a:ext cx="658136" cy="672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sp>
          <p:nvSpPr>
            <p:cNvPr id="28" name="Round Diagonal Corner Rectangle 27"/>
            <p:cNvSpPr/>
            <p:nvPr/>
          </p:nvSpPr>
          <p:spPr>
            <a:xfrm>
              <a:off x="456277" y="2797645"/>
              <a:ext cx="905386" cy="905386"/>
            </a:xfrm>
            <a:prstGeom prst="round2DiagRect">
              <a:avLst/>
            </a:prstGeom>
            <a:noFill/>
            <a:ln w="349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4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1856276" y="3770133"/>
            <a:ext cx="10012593" cy="1977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  <a:spcAft>
                <a:spcPts val="300"/>
              </a:spcAft>
            </a:pPr>
            <a:r>
              <a:rPr lang="en-US" sz="2400" b="1" dirty="0">
                <a:solidFill>
                  <a:srgbClr val="2020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/>
              </a:rPr>
              <a:t>Demonstration Projects Grant Program</a:t>
            </a:r>
            <a:endParaRPr lang="en-US" sz="2400" b="1" dirty="0">
              <a:solidFill>
                <a:srgbClr val="20202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0877" indent="-170877">
              <a:buClr>
                <a:srgbClr val="652B7E"/>
              </a:buClr>
              <a:buFont typeface="Wingdings" charset="2"/>
              <a:buChar char="§"/>
            </a:pPr>
            <a:r>
              <a:rPr lang="en-US" sz="2400" dirty="0">
                <a:solidFill>
                  <a:srgbClr val="2020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Annual RFA</a:t>
            </a:r>
          </a:p>
          <a:p>
            <a:pPr marL="170877" indent="-170877" defTabSz="546805">
              <a:buClr>
                <a:srgbClr val="652B7E"/>
              </a:buClr>
              <a:buFont typeface="Wingdings" charset="2"/>
              <a:buChar char="§"/>
              <a:tabLst>
                <a:tab pos="182268" algn="l"/>
              </a:tabLst>
              <a:defRPr/>
            </a:pPr>
            <a:r>
              <a:rPr lang="en-US" sz="2400" dirty="0">
                <a:solidFill>
                  <a:srgbClr val="2020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$500k in total direct costs for 18-24 months</a:t>
            </a:r>
          </a:p>
          <a:p>
            <a:pPr marL="170877" indent="-170877" defTabSz="546805">
              <a:buClr>
                <a:srgbClr val="652B7E"/>
              </a:buClr>
              <a:buFont typeface="Wingdings" charset="2"/>
              <a:buChar char="§"/>
              <a:tabLst>
                <a:tab pos="182268" algn="l"/>
              </a:tabLst>
              <a:defRPr/>
            </a:pP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Goal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F</a:t>
            </a:r>
            <a:r>
              <a:rPr lang="en-US" sz="2400" dirty="0">
                <a:solidFill>
                  <a:srgbClr val="2020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ull-scale </a:t>
            </a:r>
            <a:r>
              <a:rPr lang="en-US" sz="2400" dirty="0" err="1">
                <a:solidFill>
                  <a:srgbClr val="2020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ePCT</a:t>
            </a:r>
            <a:r>
              <a:rPr lang="en-US" sz="2400" dirty="0">
                <a:solidFill>
                  <a:srgbClr val="2020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health care systems of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non-pharmacological 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interventions for dementia care</a:t>
            </a:r>
            <a:endParaRPr lang="en-US" sz="2400" i="1" dirty="0">
              <a:solidFill>
                <a:srgbClr val="20202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62EAFB-96A7-43D9-3A95-A6D9B49BF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Research: Grant Mechanisms</a:t>
            </a:r>
          </a:p>
        </p:txBody>
      </p:sp>
    </p:spTree>
    <p:extLst>
      <p:ext uri="{BB962C8B-B14F-4D97-AF65-F5344CB8AC3E}">
        <p14:creationId xmlns:p14="http://schemas.microsoft.com/office/powerpoint/2010/main" val="6641137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772169" y="1673054"/>
            <a:ext cx="3598442" cy="1388965"/>
            <a:chOff x="671195" y="1647707"/>
            <a:chExt cx="3598442" cy="1388965"/>
          </a:xfrm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9A76F0D5-2C16-4E9C-85C0-4411F0EE0F06}"/>
                </a:ext>
              </a:extLst>
            </p:cNvPr>
            <p:cNvSpPr/>
            <p:nvPr/>
          </p:nvSpPr>
          <p:spPr>
            <a:xfrm>
              <a:off x="671195" y="1647707"/>
              <a:ext cx="3598442" cy="1300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757">
                <a:lnSpc>
                  <a:spcPct val="114000"/>
                </a:lnSpc>
                <a:spcBef>
                  <a:spcPts val="181"/>
                </a:spcBef>
                <a:spcAft>
                  <a:spcPts val="600"/>
                </a:spcAft>
              </a:pPr>
              <a:r>
                <a:rPr lang="en-US" sz="2800" b="1" spc="-27" dirty="0">
                  <a:solidFill>
                    <a:srgbClr val="652B7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Pilot</a:t>
              </a:r>
              <a:r>
                <a:rPr lang="en-US" sz="2800" b="1" spc="-33" dirty="0">
                  <a:solidFill>
                    <a:srgbClr val="652B7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spc="3" dirty="0">
                  <a:solidFill>
                    <a:srgbClr val="652B7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Grants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757">
                <a:lnSpc>
                  <a:spcPct val="114000"/>
                </a:lnSpc>
              </a:pPr>
              <a:r>
                <a:rPr lang="en-US" sz="2000" spc="36" dirty="0">
                  <a:latin typeface="Arial"/>
                  <a:cs typeface="Arial"/>
                </a:rPr>
                <a:t>	   </a:t>
              </a:r>
              <a:r>
                <a:rPr lang="en-US" sz="2000" spc="36" dirty="0">
                  <a:solidFill>
                    <a:srgbClr val="652B7C"/>
                  </a:solidFill>
                  <a:latin typeface="Arial"/>
                  <a:cs typeface="Arial"/>
                </a:rPr>
                <a:t>8</a:t>
              </a:r>
              <a:r>
                <a:rPr lang="en-US" spc="-45" dirty="0">
                  <a:latin typeface="Arial"/>
                  <a:cs typeface="Arial"/>
                </a:rPr>
                <a:t>  </a:t>
              </a:r>
              <a:r>
                <a:rPr lang="en-US" spc="-30" dirty="0">
                  <a:latin typeface="Arial"/>
                  <a:cs typeface="Arial"/>
                </a:rPr>
                <a:t>RFAs</a:t>
              </a:r>
              <a:endParaRPr lang="en-US" dirty="0">
                <a:latin typeface="Arial"/>
                <a:cs typeface="Arial"/>
              </a:endParaRPr>
            </a:p>
            <a:p>
              <a:pPr marL="5757">
                <a:lnSpc>
                  <a:spcPct val="114000"/>
                </a:lnSpc>
              </a:pPr>
              <a:r>
                <a:rPr lang="en-US" spc="-30" dirty="0">
                  <a:latin typeface="Arial"/>
                  <a:cs typeface="Arial"/>
                </a:rPr>
                <a:t>	  </a:t>
              </a:r>
              <a:r>
                <a:rPr lang="en-US" spc="36" dirty="0">
                  <a:solidFill>
                    <a:srgbClr val="652B7C"/>
                  </a:solidFill>
                  <a:latin typeface="Arial"/>
                  <a:cs typeface="Arial"/>
                </a:rPr>
                <a:t>23</a:t>
              </a:r>
              <a:r>
                <a:rPr lang="en-US" spc="-39" dirty="0">
                  <a:latin typeface="Arial"/>
                  <a:cs typeface="Arial"/>
                </a:rPr>
                <a:t> </a:t>
              </a:r>
              <a:r>
                <a:rPr lang="en-US" spc="9" dirty="0">
                  <a:latin typeface="Arial"/>
                  <a:cs typeface="Arial"/>
                </a:rPr>
                <a:t>Grants</a:t>
              </a:r>
              <a:r>
                <a:rPr lang="en-US" spc="-36" dirty="0">
                  <a:latin typeface="Arial"/>
                  <a:cs typeface="Arial"/>
                </a:rPr>
                <a:t> </a:t>
              </a:r>
              <a:r>
                <a:rPr lang="en-US" spc="30" dirty="0">
                  <a:latin typeface="Arial"/>
                  <a:cs typeface="Arial"/>
                </a:rPr>
                <a:t>awarded</a:t>
              </a:r>
            </a:p>
          </p:txBody>
        </p:sp>
        <p:grpSp>
          <p:nvGrpSpPr>
            <p:cNvPr id="26" name="object 43">
              <a:extLst>
                <a:ext uri="{FF2B5EF4-FFF2-40B4-BE49-F238E27FC236}">
                  <a16:creationId xmlns:a16="http://schemas.microsoft.com/office/drawing/2014/main" id="{BAAC401A-5BEE-4DB7-B36E-037D202F6DB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8298" y="2318659"/>
              <a:ext cx="726884" cy="718013"/>
              <a:chOff x="562463" y="1390827"/>
              <a:chExt cx="780415" cy="770890"/>
            </a:xfrm>
          </p:grpSpPr>
          <p:sp>
            <p:nvSpPr>
              <p:cNvPr id="27" name="object 44">
                <a:extLst>
                  <a:ext uri="{FF2B5EF4-FFF2-40B4-BE49-F238E27FC236}">
                    <a16:creationId xmlns:a16="http://schemas.microsoft.com/office/drawing/2014/main" id="{8A6A121C-5FF2-411A-8084-2B916ADD3845}"/>
                  </a:ext>
                </a:extLst>
              </p:cNvPr>
              <p:cNvSpPr/>
              <p:nvPr/>
            </p:nvSpPr>
            <p:spPr>
              <a:xfrm>
                <a:off x="562463" y="1390827"/>
                <a:ext cx="780415" cy="770890"/>
              </a:xfrm>
              <a:custGeom>
                <a:avLst/>
                <a:gdLst/>
                <a:ahLst/>
                <a:cxnLst/>
                <a:rect l="l" t="t" r="r" b="b"/>
                <a:pathLst>
                  <a:path w="780415" h="770889">
                    <a:moveTo>
                      <a:pt x="329526" y="120548"/>
                    </a:moveTo>
                    <a:lnTo>
                      <a:pt x="326364" y="117398"/>
                    </a:lnTo>
                    <a:lnTo>
                      <a:pt x="322491" y="117398"/>
                    </a:lnTo>
                    <a:lnTo>
                      <a:pt x="318604" y="117398"/>
                    </a:lnTo>
                    <a:lnTo>
                      <a:pt x="315455" y="120548"/>
                    </a:lnTo>
                    <a:lnTo>
                      <a:pt x="315455" y="149161"/>
                    </a:lnTo>
                    <a:lnTo>
                      <a:pt x="251498" y="149161"/>
                    </a:lnTo>
                    <a:lnTo>
                      <a:pt x="251498" y="85204"/>
                    </a:lnTo>
                    <a:lnTo>
                      <a:pt x="287362" y="85204"/>
                    </a:lnTo>
                    <a:lnTo>
                      <a:pt x="290499" y="82054"/>
                    </a:lnTo>
                    <a:lnTo>
                      <a:pt x="290499" y="74269"/>
                    </a:lnTo>
                    <a:lnTo>
                      <a:pt x="287362" y="71120"/>
                    </a:lnTo>
                    <a:lnTo>
                      <a:pt x="240563" y="71120"/>
                    </a:lnTo>
                    <a:lnTo>
                      <a:pt x="237413" y="74269"/>
                    </a:lnTo>
                    <a:lnTo>
                      <a:pt x="237413" y="160083"/>
                    </a:lnTo>
                    <a:lnTo>
                      <a:pt x="240563" y="163233"/>
                    </a:lnTo>
                    <a:lnTo>
                      <a:pt x="326364" y="163233"/>
                    </a:lnTo>
                    <a:lnTo>
                      <a:pt x="329526" y="160083"/>
                    </a:lnTo>
                    <a:lnTo>
                      <a:pt x="329526" y="120548"/>
                    </a:lnTo>
                    <a:close/>
                  </a:path>
                  <a:path w="780415" h="770889">
                    <a:moveTo>
                      <a:pt x="330441" y="79298"/>
                    </a:moveTo>
                    <a:lnTo>
                      <a:pt x="329819" y="74891"/>
                    </a:lnTo>
                    <a:lnTo>
                      <a:pt x="323646" y="70231"/>
                    </a:lnTo>
                    <a:lnTo>
                      <a:pt x="319227" y="70840"/>
                    </a:lnTo>
                    <a:lnTo>
                      <a:pt x="285559" y="115455"/>
                    </a:lnTo>
                    <a:lnTo>
                      <a:pt x="277469" y="107340"/>
                    </a:lnTo>
                    <a:lnTo>
                      <a:pt x="274713" y="104597"/>
                    </a:lnTo>
                    <a:lnTo>
                      <a:pt x="270256" y="104597"/>
                    </a:lnTo>
                    <a:lnTo>
                      <a:pt x="264782" y="110096"/>
                    </a:lnTo>
                    <a:lnTo>
                      <a:pt x="264769" y="114528"/>
                    </a:lnTo>
                    <a:lnTo>
                      <a:pt x="282638" y="132422"/>
                    </a:lnTo>
                    <a:lnTo>
                      <a:pt x="284441" y="133172"/>
                    </a:lnTo>
                    <a:lnTo>
                      <a:pt x="286778" y="133146"/>
                    </a:lnTo>
                    <a:lnTo>
                      <a:pt x="288810" y="132981"/>
                    </a:lnTo>
                    <a:lnTo>
                      <a:pt x="290677" y="131991"/>
                    </a:lnTo>
                    <a:lnTo>
                      <a:pt x="330441" y="79298"/>
                    </a:lnTo>
                    <a:close/>
                  </a:path>
                  <a:path w="780415" h="770889">
                    <a:moveTo>
                      <a:pt x="512521" y="131000"/>
                    </a:moveTo>
                    <a:lnTo>
                      <a:pt x="509358" y="127838"/>
                    </a:lnTo>
                    <a:lnTo>
                      <a:pt x="371068" y="127838"/>
                    </a:lnTo>
                    <a:lnTo>
                      <a:pt x="367931" y="131000"/>
                    </a:lnTo>
                    <a:lnTo>
                      <a:pt x="367931" y="138760"/>
                    </a:lnTo>
                    <a:lnTo>
                      <a:pt x="371068" y="141909"/>
                    </a:lnTo>
                    <a:lnTo>
                      <a:pt x="374954" y="141909"/>
                    </a:lnTo>
                    <a:lnTo>
                      <a:pt x="509358" y="141909"/>
                    </a:lnTo>
                    <a:lnTo>
                      <a:pt x="512521" y="138760"/>
                    </a:lnTo>
                    <a:lnTo>
                      <a:pt x="512521" y="131000"/>
                    </a:lnTo>
                    <a:close/>
                  </a:path>
                  <a:path w="780415" h="770889">
                    <a:moveTo>
                      <a:pt x="542899" y="95592"/>
                    </a:moveTo>
                    <a:lnTo>
                      <a:pt x="539737" y="92430"/>
                    </a:lnTo>
                    <a:lnTo>
                      <a:pt x="535851" y="92430"/>
                    </a:lnTo>
                    <a:lnTo>
                      <a:pt x="371081" y="92430"/>
                    </a:lnTo>
                    <a:lnTo>
                      <a:pt x="367919" y="95592"/>
                    </a:lnTo>
                    <a:lnTo>
                      <a:pt x="367919" y="103378"/>
                    </a:lnTo>
                    <a:lnTo>
                      <a:pt x="371081" y="106527"/>
                    </a:lnTo>
                    <a:lnTo>
                      <a:pt x="539737" y="106527"/>
                    </a:lnTo>
                    <a:lnTo>
                      <a:pt x="542899" y="103378"/>
                    </a:lnTo>
                    <a:lnTo>
                      <a:pt x="542899" y="95592"/>
                    </a:lnTo>
                    <a:close/>
                  </a:path>
                  <a:path w="780415" h="770889">
                    <a:moveTo>
                      <a:pt x="780313" y="137744"/>
                    </a:moveTo>
                    <a:lnTo>
                      <a:pt x="775703" y="114960"/>
                    </a:lnTo>
                    <a:lnTo>
                      <a:pt x="763155" y="96354"/>
                    </a:lnTo>
                    <a:lnTo>
                      <a:pt x="744537" y="83794"/>
                    </a:lnTo>
                    <a:lnTo>
                      <a:pt x="721779" y="79184"/>
                    </a:lnTo>
                    <a:lnTo>
                      <a:pt x="622439" y="79184"/>
                    </a:lnTo>
                    <a:lnTo>
                      <a:pt x="619290" y="82346"/>
                    </a:lnTo>
                    <a:lnTo>
                      <a:pt x="619290" y="90093"/>
                    </a:lnTo>
                    <a:lnTo>
                      <a:pt x="622439" y="93243"/>
                    </a:lnTo>
                    <a:lnTo>
                      <a:pt x="721779" y="93243"/>
                    </a:lnTo>
                    <a:lnTo>
                      <a:pt x="739076" y="96748"/>
                    </a:lnTo>
                    <a:lnTo>
                      <a:pt x="753211" y="106286"/>
                    </a:lnTo>
                    <a:lnTo>
                      <a:pt x="762749" y="120434"/>
                    </a:lnTo>
                    <a:lnTo>
                      <a:pt x="766241" y="137744"/>
                    </a:lnTo>
                    <a:lnTo>
                      <a:pt x="766241" y="141046"/>
                    </a:lnTo>
                    <a:lnTo>
                      <a:pt x="623366" y="141046"/>
                    </a:lnTo>
                    <a:lnTo>
                      <a:pt x="620217" y="144208"/>
                    </a:lnTo>
                    <a:lnTo>
                      <a:pt x="620217" y="151968"/>
                    </a:lnTo>
                    <a:lnTo>
                      <a:pt x="623366" y="155117"/>
                    </a:lnTo>
                    <a:lnTo>
                      <a:pt x="766241" y="155117"/>
                    </a:lnTo>
                    <a:lnTo>
                      <a:pt x="766241" y="528243"/>
                    </a:lnTo>
                    <a:lnTo>
                      <a:pt x="766241" y="542315"/>
                    </a:lnTo>
                    <a:lnTo>
                      <a:pt x="766241" y="560133"/>
                    </a:lnTo>
                    <a:lnTo>
                      <a:pt x="762749" y="577430"/>
                    </a:lnTo>
                    <a:lnTo>
                      <a:pt x="753211" y="591566"/>
                    </a:lnTo>
                    <a:lnTo>
                      <a:pt x="739076" y="601103"/>
                    </a:lnTo>
                    <a:lnTo>
                      <a:pt x="721779" y="604596"/>
                    </a:lnTo>
                    <a:lnTo>
                      <a:pt x="444207" y="604596"/>
                    </a:lnTo>
                    <a:lnTo>
                      <a:pt x="444207" y="618693"/>
                    </a:lnTo>
                    <a:lnTo>
                      <a:pt x="444207" y="705281"/>
                    </a:lnTo>
                    <a:lnTo>
                      <a:pt x="336092" y="705281"/>
                    </a:lnTo>
                    <a:lnTo>
                      <a:pt x="336092" y="618693"/>
                    </a:lnTo>
                    <a:lnTo>
                      <a:pt x="444207" y="618693"/>
                    </a:lnTo>
                    <a:lnTo>
                      <a:pt x="444207" y="604596"/>
                    </a:lnTo>
                    <a:lnTo>
                      <a:pt x="58534" y="604596"/>
                    </a:lnTo>
                    <a:lnTo>
                      <a:pt x="41236" y="601103"/>
                    </a:lnTo>
                    <a:lnTo>
                      <a:pt x="27101" y="591566"/>
                    </a:lnTo>
                    <a:lnTo>
                      <a:pt x="17564" y="577430"/>
                    </a:lnTo>
                    <a:lnTo>
                      <a:pt x="14071" y="560133"/>
                    </a:lnTo>
                    <a:lnTo>
                      <a:pt x="14071" y="542315"/>
                    </a:lnTo>
                    <a:lnTo>
                      <a:pt x="766241" y="542315"/>
                    </a:lnTo>
                    <a:lnTo>
                      <a:pt x="766241" y="528243"/>
                    </a:lnTo>
                    <a:lnTo>
                      <a:pt x="606806" y="528243"/>
                    </a:lnTo>
                    <a:lnTo>
                      <a:pt x="606806" y="14071"/>
                    </a:lnTo>
                    <a:lnTo>
                      <a:pt x="606806" y="3162"/>
                    </a:lnTo>
                    <a:lnTo>
                      <a:pt x="603669" y="0"/>
                    </a:lnTo>
                    <a:lnTo>
                      <a:pt x="592747" y="0"/>
                    </a:lnTo>
                    <a:lnTo>
                      <a:pt x="592747" y="14071"/>
                    </a:lnTo>
                    <a:lnTo>
                      <a:pt x="592747" y="528243"/>
                    </a:lnTo>
                    <a:lnTo>
                      <a:pt x="187566" y="528243"/>
                    </a:lnTo>
                    <a:lnTo>
                      <a:pt x="187566" y="14071"/>
                    </a:lnTo>
                    <a:lnTo>
                      <a:pt x="592747" y="14071"/>
                    </a:lnTo>
                    <a:lnTo>
                      <a:pt x="592747" y="0"/>
                    </a:lnTo>
                    <a:lnTo>
                      <a:pt x="176644" y="0"/>
                    </a:lnTo>
                    <a:lnTo>
                      <a:pt x="173507" y="3162"/>
                    </a:lnTo>
                    <a:lnTo>
                      <a:pt x="173507" y="528243"/>
                    </a:lnTo>
                    <a:lnTo>
                      <a:pt x="14071" y="528243"/>
                    </a:lnTo>
                    <a:lnTo>
                      <a:pt x="14071" y="155117"/>
                    </a:lnTo>
                    <a:lnTo>
                      <a:pt x="154647" y="155117"/>
                    </a:lnTo>
                    <a:lnTo>
                      <a:pt x="157797" y="151968"/>
                    </a:lnTo>
                    <a:lnTo>
                      <a:pt x="157797" y="144208"/>
                    </a:lnTo>
                    <a:lnTo>
                      <a:pt x="154647" y="141046"/>
                    </a:lnTo>
                    <a:lnTo>
                      <a:pt x="14071" y="141046"/>
                    </a:lnTo>
                    <a:lnTo>
                      <a:pt x="14071" y="137744"/>
                    </a:lnTo>
                    <a:lnTo>
                      <a:pt x="17564" y="120434"/>
                    </a:lnTo>
                    <a:lnTo>
                      <a:pt x="27101" y="106286"/>
                    </a:lnTo>
                    <a:lnTo>
                      <a:pt x="41236" y="96748"/>
                    </a:lnTo>
                    <a:lnTo>
                      <a:pt x="58534" y="93243"/>
                    </a:lnTo>
                    <a:lnTo>
                      <a:pt x="154647" y="93243"/>
                    </a:lnTo>
                    <a:lnTo>
                      <a:pt x="157797" y="90093"/>
                    </a:lnTo>
                    <a:lnTo>
                      <a:pt x="157797" y="82346"/>
                    </a:lnTo>
                    <a:lnTo>
                      <a:pt x="154647" y="79184"/>
                    </a:lnTo>
                    <a:lnTo>
                      <a:pt x="58534" y="79184"/>
                    </a:lnTo>
                    <a:lnTo>
                      <a:pt x="35775" y="83794"/>
                    </a:lnTo>
                    <a:lnTo>
                      <a:pt x="17170" y="96354"/>
                    </a:lnTo>
                    <a:lnTo>
                      <a:pt x="4610" y="114960"/>
                    </a:lnTo>
                    <a:lnTo>
                      <a:pt x="0" y="137744"/>
                    </a:lnTo>
                    <a:lnTo>
                      <a:pt x="0" y="560133"/>
                    </a:lnTo>
                    <a:lnTo>
                      <a:pt x="4610" y="582891"/>
                    </a:lnTo>
                    <a:lnTo>
                      <a:pt x="17170" y="601510"/>
                    </a:lnTo>
                    <a:lnTo>
                      <a:pt x="35775" y="614083"/>
                    </a:lnTo>
                    <a:lnTo>
                      <a:pt x="58534" y="618693"/>
                    </a:lnTo>
                    <a:lnTo>
                      <a:pt x="322021" y="618693"/>
                    </a:lnTo>
                    <a:lnTo>
                      <a:pt x="322021" y="706081"/>
                    </a:lnTo>
                    <a:lnTo>
                      <a:pt x="230949" y="706081"/>
                    </a:lnTo>
                    <a:lnTo>
                      <a:pt x="208610" y="710603"/>
                    </a:lnTo>
                    <a:lnTo>
                      <a:pt x="190347" y="722934"/>
                    </a:lnTo>
                    <a:lnTo>
                      <a:pt x="178028" y="741197"/>
                    </a:lnTo>
                    <a:lnTo>
                      <a:pt x="173507" y="763549"/>
                    </a:lnTo>
                    <a:lnTo>
                      <a:pt x="173507" y="767435"/>
                    </a:lnTo>
                    <a:lnTo>
                      <a:pt x="176644" y="770585"/>
                    </a:lnTo>
                    <a:lnTo>
                      <a:pt x="603669" y="770585"/>
                    </a:lnTo>
                    <a:lnTo>
                      <a:pt x="606806" y="767435"/>
                    </a:lnTo>
                    <a:lnTo>
                      <a:pt x="606806" y="763549"/>
                    </a:lnTo>
                    <a:lnTo>
                      <a:pt x="605396" y="756513"/>
                    </a:lnTo>
                    <a:lnTo>
                      <a:pt x="602284" y="741197"/>
                    </a:lnTo>
                    <a:lnTo>
                      <a:pt x="592188" y="726236"/>
                    </a:lnTo>
                    <a:lnTo>
                      <a:pt x="592188" y="756513"/>
                    </a:lnTo>
                    <a:lnTo>
                      <a:pt x="188125" y="756513"/>
                    </a:lnTo>
                    <a:lnTo>
                      <a:pt x="193217" y="742137"/>
                    </a:lnTo>
                    <a:lnTo>
                      <a:pt x="202730" y="730605"/>
                    </a:lnTo>
                    <a:lnTo>
                      <a:pt x="215646" y="722922"/>
                    </a:lnTo>
                    <a:lnTo>
                      <a:pt x="230949" y="720128"/>
                    </a:lnTo>
                    <a:lnTo>
                      <a:pt x="549363" y="720128"/>
                    </a:lnTo>
                    <a:lnTo>
                      <a:pt x="564680" y="722934"/>
                    </a:lnTo>
                    <a:lnTo>
                      <a:pt x="577583" y="730605"/>
                    </a:lnTo>
                    <a:lnTo>
                      <a:pt x="587095" y="742137"/>
                    </a:lnTo>
                    <a:lnTo>
                      <a:pt x="592188" y="756513"/>
                    </a:lnTo>
                    <a:lnTo>
                      <a:pt x="592188" y="726236"/>
                    </a:lnTo>
                    <a:lnTo>
                      <a:pt x="589953" y="722922"/>
                    </a:lnTo>
                    <a:lnTo>
                      <a:pt x="585825" y="720128"/>
                    </a:lnTo>
                    <a:lnTo>
                      <a:pt x="571703" y="710603"/>
                    </a:lnTo>
                    <a:lnTo>
                      <a:pt x="549363" y="706081"/>
                    </a:lnTo>
                    <a:lnTo>
                      <a:pt x="458292" y="706081"/>
                    </a:lnTo>
                    <a:lnTo>
                      <a:pt x="458292" y="705281"/>
                    </a:lnTo>
                    <a:lnTo>
                      <a:pt x="458292" y="618693"/>
                    </a:lnTo>
                    <a:lnTo>
                      <a:pt x="721779" y="618693"/>
                    </a:lnTo>
                    <a:lnTo>
                      <a:pt x="744537" y="614083"/>
                    </a:lnTo>
                    <a:lnTo>
                      <a:pt x="758583" y="604596"/>
                    </a:lnTo>
                    <a:lnTo>
                      <a:pt x="763155" y="601510"/>
                    </a:lnTo>
                    <a:lnTo>
                      <a:pt x="775703" y="582891"/>
                    </a:lnTo>
                    <a:lnTo>
                      <a:pt x="780313" y="560133"/>
                    </a:lnTo>
                    <a:lnTo>
                      <a:pt x="780313" y="542315"/>
                    </a:lnTo>
                    <a:lnTo>
                      <a:pt x="780313" y="528243"/>
                    </a:lnTo>
                    <a:lnTo>
                      <a:pt x="780313" y="137744"/>
                    </a:lnTo>
                    <a:close/>
                  </a:path>
                </a:pathLst>
              </a:custGeom>
              <a:solidFill>
                <a:srgbClr val="77787B"/>
              </a:solidFill>
            </p:spPr>
            <p:txBody>
              <a:bodyPr wrap="square" lIns="0" tIns="0" rIns="0" bIns="0" rtlCol="0"/>
              <a:lstStyle/>
              <a:p>
                <a:pPr>
                  <a:lnSpc>
                    <a:spcPct val="114000"/>
                  </a:lnSpc>
                  <a:spcBef>
                    <a:spcPts val="181"/>
                  </a:spcBef>
                </a:pPr>
                <a:endParaRPr sz="1088"/>
              </a:p>
            </p:txBody>
          </p:sp>
          <p:pic>
            <p:nvPicPr>
              <p:cNvPr id="28" name="object 45">
                <a:extLst>
                  <a:ext uri="{FF2B5EF4-FFF2-40B4-BE49-F238E27FC236}">
                    <a16:creationId xmlns:a16="http://schemas.microsoft.com/office/drawing/2014/main" id="{CD56D6D5-BA77-4E8C-86B2-71741A05012A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860557" y="1776272"/>
                <a:ext cx="92113" cy="92101"/>
              </a:xfrm>
              <a:prstGeom prst="rect">
                <a:avLst/>
              </a:prstGeom>
            </p:spPr>
          </p:pic>
          <p:sp>
            <p:nvSpPr>
              <p:cNvPr id="29" name="object 46">
                <a:extLst>
                  <a:ext uri="{FF2B5EF4-FFF2-40B4-BE49-F238E27FC236}">
                    <a16:creationId xmlns:a16="http://schemas.microsoft.com/office/drawing/2014/main" id="{D9ABAA02-0A80-4064-BD3A-8F51415C6BED}"/>
                  </a:ext>
                </a:extLst>
              </p:cNvPr>
              <p:cNvSpPr/>
              <p:nvPr/>
            </p:nvSpPr>
            <p:spPr>
              <a:xfrm>
                <a:off x="991057" y="1797588"/>
                <a:ext cx="175260" cy="49530"/>
              </a:xfrm>
              <a:custGeom>
                <a:avLst/>
                <a:gdLst/>
                <a:ahLst/>
                <a:cxnLst/>
                <a:rect l="l" t="t" r="r" b="b"/>
                <a:pathLst>
                  <a:path w="175259" h="49530">
                    <a:moveTo>
                      <a:pt x="144602" y="38544"/>
                    </a:moveTo>
                    <a:lnTo>
                      <a:pt x="141439" y="35407"/>
                    </a:lnTo>
                    <a:lnTo>
                      <a:pt x="3149" y="35407"/>
                    </a:lnTo>
                    <a:lnTo>
                      <a:pt x="12" y="38544"/>
                    </a:lnTo>
                    <a:lnTo>
                      <a:pt x="12" y="46316"/>
                    </a:lnTo>
                    <a:lnTo>
                      <a:pt x="3149" y="49479"/>
                    </a:lnTo>
                    <a:lnTo>
                      <a:pt x="7035" y="49479"/>
                    </a:lnTo>
                    <a:lnTo>
                      <a:pt x="141439" y="49479"/>
                    </a:lnTo>
                    <a:lnTo>
                      <a:pt x="144602" y="46316"/>
                    </a:lnTo>
                    <a:lnTo>
                      <a:pt x="144602" y="38544"/>
                    </a:lnTo>
                    <a:close/>
                  </a:path>
                  <a:path w="175259" h="49530">
                    <a:moveTo>
                      <a:pt x="174980" y="3149"/>
                    </a:moveTo>
                    <a:lnTo>
                      <a:pt x="171818" y="0"/>
                    </a:lnTo>
                    <a:lnTo>
                      <a:pt x="167932" y="0"/>
                    </a:lnTo>
                    <a:lnTo>
                      <a:pt x="3162" y="0"/>
                    </a:lnTo>
                    <a:lnTo>
                      <a:pt x="0" y="3149"/>
                    </a:lnTo>
                    <a:lnTo>
                      <a:pt x="0" y="10934"/>
                    </a:lnTo>
                    <a:lnTo>
                      <a:pt x="3162" y="14084"/>
                    </a:lnTo>
                    <a:lnTo>
                      <a:pt x="171818" y="14084"/>
                    </a:lnTo>
                    <a:lnTo>
                      <a:pt x="174980" y="10934"/>
                    </a:lnTo>
                    <a:lnTo>
                      <a:pt x="174980" y="3149"/>
                    </a:lnTo>
                    <a:close/>
                  </a:path>
                </a:pathLst>
              </a:custGeom>
              <a:solidFill>
                <a:srgbClr val="77787B"/>
              </a:solidFill>
            </p:spPr>
            <p:txBody>
              <a:bodyPr wrap="square" lIns="0" tIns="0" rIns="0" bIns="0" rtlCol="0"/>
              <a:lstStyle/>
              <a:p>
                <a:pPr>
                  <a:lnSpc>
                    <a:spcPct val="114000"/>
                  </a:lnSpc>
                  <a:spcBef>
                    <a:spcPts val="181"/>
                  </a:spcBef>
                </a:pPr>
                <a:endParaRPr sz="1088"/>
              </a:p>
            </p:txBody>
          </p:sp>
          <p:pic>
            <p:nvPicPr>
              <p:cNvPr id="30" name="object 47">
                <a:extLst>
                  <a:ext uri="{FF2B5EF4-FFF2-40B4-BE49-F238E27FC236}">
                    <a16:creationId xmlns:a16="http://schemas.microsoft.com/office/drawing/2014/main" id="{3C3653CF-6E29-4259-B939-0E9041816134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860557" y="1930248"/>
                <a:ext cx="92113" cy="92113"/>
              </a:xfrm>
              <a:prstGeom prst="rect">
                <a:avLst/>
              </a:prstGeom>
            </p:spPr>
          </p:pic>
          <p:sp>
            <p:nvSpPr>
              <p:cNvPr id="31" name="object 48">
                <a:extLst>
                  <a:ext uri="{FF2B5EF4-FFF2-40B4-BE49-F238E27FC236}">
                    <a16:creationId xmlns:a16="http://schemas.microsoft.com/office/drawing/2014/main" id="{DB4917A1-02DE-4219-AF21-5BA81940BFCA}"/>
                  </a:ext>
                </a:extLst>
              </p:cNvPr>
              <p:cNvSpPr/>
              <p:nvPr/>
            </p:nvSpPr>
            <p:spPr>
              <a:xfrm>
                <a:off x="991057" y="1951575"/>
                <a:ext cx="175260" cy="49530"/>
              </a:xfrm>
              <a:custGeom>
                <a:avLst/>
                <a:gdLst/>
                <a:ahLst/>
                <a:cxnLst/>
                <a:rect l="l" t="t" r="r" b="b"/>
                <a:pathLst>
                  <a:path w="175259" h="49530">
                    <a:moveTo>
                      <a:pt x="144602" y="38531"/>
                    </a:moveTo>
                    <a:lnTo>
                      <a:pt x="141439" y="35382"/>
                    </a:lnTo>
                    <a:lnTo>
                      <a:pt x="137553" y="35382"/>
                    </a:lnTo>
                    <a:lnTo>
                      <a:pt x="3149" y="35382"/>
                    </a:lnTo>
                    <a:lnTo>
                      <a:pt x="12" y="38531"/>
                    </a:lnTo>
                    <a:lnTo>
                      <a:pt x="12" y="46316"/>
                    </a:lnTo>
                    <a:lnTo>
                      <a:pt x="3149" y="49479"/>
                    </a:lnTo>
                    <a:lnTo>
                      <a:pt x="141439" y="49479"/>
                    </a:lnTo>
                    <a:lnTo>
                      <a:pt x="144602" y="46316"/>
                    </a:lnTo>
                    <a:lnTo>
                      <a:pt x="144602" y="38531"/>
                    </a:lnTo>
                    <a:close/>
                  </a:path>
                  <a:path w="175259" h="49530">
                    <a:moveTo>
                      <a:pt x="174980" y="3136"/>
                    </a:moveTo>
                    <a:lnTo>
                      <a:pt x="171818" y="0"/>
                    </a:lnTo>
                    <a:lnTo>
                      <a:pt x="167932" y="0"/>
                    </a:lnTo>
                    <a:lnTo>
                      <a:pt x="3162" y="0"/>
                    </a:lnTo>
                    <a:lnTo>
                      <a:pt x="0" y="3136"/>
                    </a:lnTo>
                    <a:lnTo>
                      <a:pt x="0" y="10909"/>
                    </a:lnTo>
                    <a:lnTo>
                      <a:pt x="3162" y="14058"/>
                    </a:lnTo>
                    <a:lnTo>
                      <a:pt x="171818" y="14058"/>
                    </a:lnTo>
                    <a:lnTo>
                      <a:pt x="174980" y="10909"/>
                    </a:lnTo>
                    <a:lnTo>
                      <a:pt x="174980" y="3136"/>
                    </a:lnTo>
                    <a:close/>
                  </a:path>
                </a:pathLst>
              </a:custGeom>
              <a:solidFill>
                <a:srgbClr val="77787B"/>
              </a:solidFill>
            </p:spPr>
            <p:txBody>
              <a:bodyPr wrap="square" lIns="0" tIns="0" rIns="0" bIns="0" rtlCol="0"/>
              <a:lstStyle/>
              <a:p>
                <a:pPr>
                  <a:lnSpc>
                    <a:spcPct val="114000"/>
                  </a:lnSpc>
                  <a:spcBef>
                    <a:spcPts val="181"/>
                  </a:spcBef>
                </a:pPr>
                <a:endParaRPr sz="1088"/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3121167" y="3482477"/>
            <a:ext cx="6440276" cy="2291837"/>
            <a:chOff x="7454371" y="4024490"/>
            <a:chExt cx="6440276" cy="2291837"/>
          </a:xfrm>
        </p:grpSpPr>
        <p:sp>
          <p:nvSpPr>
            <p:cNvPr id="33" name="object 68">
              <a:extLst>
                <a:ext uri="{FF2B5EF4-FFF2-40B4-BE49-F238E27FC236}">
                  <a16:creationId xmlns:a16="http://schemas.microsoft.com/office/drawing/2014/main" id="{F8A3E08E-DD29-4DAD-BC1D-1948D3E5C770}"/>
                </a:ext>
              </a:extLst>
            </p:cNvPr>
            <p:cNvSpPr txBox="1"/>
            <p:nvPr/>
          </p:nvSpPr>
          <p:spPr>
            <a:xfrm>
              <a:off x="7705811" y="4024490"/>
              <a:ext cx="6188836" cy="2291837"/>
            </a:xfrm>
            <a:prstGeom prst="rect">
              <a:avLst/>
            </a:prstGeom>
          </p:spPr>
          <p:txBody>
            <a:bodyPr vert="horz" wrap="square" lIns="0" tIns="7675" rIns="0" bIns="0" rtlCol="0">
              <a:spAutoFit/>
            </a:bodyPr>
            <a:lstStyle/>
            <a:p>
              <a:pPr>
                <a:lnSpc>
                  <a:spcPct val="114000"/>
                </a:lnSpc>
                <a:spcBef>
                  <a:spcPts val="181"/>
                </a:spcBef>
                <a:spcAft>
                  <a:spcPts val="600"/>
                </a:spcAft>
              </a:pPr>
              <a:r>
                <a:rPr sz="2800" b="1" spc="-15" dirty="0">
                  <a:solidFill>
                    <a:srgbClr val="474C55"/>
                  </a:solidFill>
                  <a:latin typeface="Arial"/>
                  <a:cs typeface="Arial"/>
                </a:rPr>
                <a:t>Investigator</a:t>
              </a:r>
              <a:r>
                <a:rPr sz="2800" b="1" spc="-57" dirty="0">
                  <a:solidFill>
                    <a:srgbClr val="474C55"/>
                  </a:solidFill>
                  <a:latin typeface="Arial"/>
                  <a:cs typeface="Arial"/>
                </a:rPr>
                <a:t> </a:t>
              </a:r>
              <a:r>
                <a:rPr sz="2800" b="1" spc="-21" dirty="0">
                  <a:solidFill>
                    <a:srgbClr val="474C55"/>
                  </a:solidFill>
                  <a:latin typeface="Arial"/>
                  <a:cs typeface="Arial"/>
                </a:rPr>
                <a:t>Consultation</a:t>
              </a:r>
              <a:r>
                <a:rPr lang="en-US" sz="2800" b="1" spc="-21" dirty="0">
                  <a:solidFill>
                    <a:srgbClr val="474C55"/>
                  </a:solidFill>
                  <a:latin typeface="Arial"/>
                  <a:cs typeface="Arial"/>
                </a:rPr>
                <a:t>s</a:t>
              </a:r>
            </a:p>
            <a:p>
              <a:pPr>
                <a:lnSpc>
                  <a:spcPct val="114000"/>
                </a:lnSpc>
                <a:spcBef>
                  <a:spcPts val="181"/>
                </a:spcBef>
              </a:pPr>
              <a:r>
                <a:rPr lang="en-US" sz="2000" dirty="0">
                  <a:solidFill>
                    <a:srgbClr val="394B81"/>
                  </a:solidFill>
                  <a:latin typeface="Arial"/>
                  <a:cs typeface="Segoe UI"/>
                </a:rPr>
                <a:t>	</a:t>
              </a:r>
              <a:r>
                <a:rPr lang="en-US" dirty="0">
                  <a:latin typeface="Arial"/>
                  <a:cs typeface="Segoe UI"/>
                </a:rPr>
                <a:t>  123  Applicant ​consultations</a:t>
              </a:r>
            </a:p>
            <a:p>
              <a:pPr>
                <a:lnSpc>
                  <a:spcPct val="114000"/>
                </a:lnSpc>
                <a:spcBef>
                  <a:spcPts val="181"/>
                </a:spcBef>
              </a:pPr>
              <a:r>
                <a:rPr lang="en-US" dirty="0">
                  <a:latin typeface="Arial"/>
                  <a:cs typeface="Segoe UI"/>
                </a:rPr>
                <a:t>	    41  IMPACT investigators consultations </a:t>
              </a:r>
            </a:p>
            <a:p>
              <a:pPr>
                <a:lnSpc>
                  <a:spcPct val="114000"/>
                </a:lnSpc>
                <a:spcBef>
                  <a:spcPts val="181"/>
                </a:spcBef>
              </a:pPr>
              <a:r>
                <a:rPr lang="en-US" dirty="0">
                  <a:latin typeface="Arial"/>
                  <a:cs typeface="Segoe UI"/>
                </a:rPr>
                <a:t>	      7  Ask an IMPACT Expert consultations</a:t>
              </a:r>
            </a:p>
            <a:p>
              <a:pPr>
                <a:lnSpc>
                  <a:spcPct val="114000"/>
                </a:lnSpc>
                <a:spcBef>
                  <a:spcPts val="181"/>
                </a:spcBef>
              </a:pPr>
              <a:r>
                <a:rPr lang="en-US" dirty="0">
                  <a:latin typeface="Arial"/>
                  <a:cs typeface="Segoe UI"/>
                </a:rPr>
                <a:t>                    3  Dementia Prevalence Estimate consultations</a:t>
              </a:r>
            </a:p>
            <a:p>
              <a:pPr>
                <a:lnSpc>
                  <a:spcPct val="114000"/>
                </a:lnSpc>
                <a:spcBef>
                  <a:spcPts val="181"/>
                </a:spcBef>
              </a:pPr>
              <a:r>
                <a:rPr lang="en-US" dirty="0">
                  <a:latin typeface="Arial"/>
                  <a:cs typeface="Segoe UI"/>
                </a:rPr>
                <a:t>	~875  Expert hours</a:t>
              </a:r>
            </a:p>
          </p:txBody>
        </p:sp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E14A036D-EAFE-4313-A396-6F57B746DF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8887" t="67436" r="9585" b="-1711"/>
            <a:stretch/>
          </p:blipFill>
          <p:spPr>
            <a:xfrm>
              <a:off x="7454371" y="4924158"/>
              <a:ext cx="1142279" cy="937468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6482036" y="1673260"/>
            <a:ext cx="4096821" cy="1621585"/>
            <a:chOff x="5149500" y="1267509"/>
            <a:chExt cx="4096821" cy="1621585"/>
          </a:xfrm>
        </p:grpSpPr>
        <p:sp>
          <p:nvSpPr>
            <p:cNvPr id="32" name="object 50">
              <a:extLst>
                <a:ext uri="{FF2B5EF4-FFF2-40B4-BE49-F238E27FC236}">
                  <a16:creationId xmlns:a16="http://schemas.microsoft.com/office/drawing/2014/main" id="{7CABCDFA-F2B0-42F7-895C-64CCE70C317B}"/>
                </a:ext>
              </a:extLst>
            </p:cNvPr>
            <p:cNvSpPr txBox="1"/>
            <p:nvPr/>
          </p:nvSpPr>
          <p:spPr>
            <a:xfrm>
              <a:off x="5149500" y="1267509"/>
              <a:ext cx="4096821" cy="1237187"/>
            </a:xfrm>
            <a:prstGeom prst="rect">
              <a:avLst/>
            </a:prstGeom>
          </p:spPr>
          <p:txBody>
            <a:bodyPr vert="horz" wrap="square" lIns="0" tIns="7292" rIns="0" bIns="0" rtlCol="0">
              <a:spAutoFit/>
            </a:bodyPr>
            <a:lstStyle/>
            <a:p>
              <a:pPr marR="3070">
                <a:lnSpc>
                  <a:spcPct val="113000"/>
                </a:lnSpc>
                <a:spcBef>
                  <a:spcPts val="181"/>
                </a:spcBef>
                <a:spcAft>
                  <a:spcPts val="600"/>
                </a:spcAft>
              </a:pPr>
              <a:r>
                <a:rPr lang="en-US" sz="2800" b="1" spc="3" dirty="0">
                  <a:solidFill>
                    <a:srgbClr val="2A727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Demonstration </a:t>
              </a:r>
              <a:r>
                <a:rPr lang="en-US" sz="2800" b="1" dirty="0">
                  <a:solidFill>
                    <a:srgbClr val="2A727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Projects</a:t>
              </a:r>
              <a:r>
                <a:rPr lang="en-US" sz="2800" b="1" spc="-54" dirty="0">
                  <a:solidFill>
                    <a:srgbClr val="2A727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sz="2800" dirty="0">
                <a:solidFill>
                  <a:srgbClr val="2A7278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14000"/>
                </a:lnSpc>
                <a:spcBef>
                  <a:spcPts val="181"/>
                </a:spcBef>
              </a:pPr>
              <a:r>
                <a:rPr lang="en-US" sz="2000" spc="36" dirty="0">
                  <a:latin typeface="Arial"/>
                  <a:cs typeface="Arial"/>
                </a:rPr>
                <a:t>	 </a:t>
              </a:r>
              <a:r>
                <a:rPr lang="en-US" spc="36" dirty="0">
                  <a:solidFill>
                    <a:srgbClr val="2A7278"/>
                  </a:solidFill>
                  <a:latin typeface="Arial"/>
                  <a:cs typeface="Arial"/>
                </a:rPr>
                <a:t>3</a:t>
              </a:r>
              <a:r>
                <a:rPr spc="-21" dirty="0">
                  <a:latin typeface="Arial"/>
                  <a:cs typeface="Arial"/>
                </a:rPr>
                <a:t> </a:t>
              </a:r>
              <a:r>
                <a:rPr spc="-24" dirty="0">
                  <a:latin typeface="Arial"/>
                  <a:cs typeface="Arial"/>
                </a:rPr>
                <a:t>RFA</a:t>
              </a:r>
              <a:r>
                <a:rPr lang="en-US" spc="-24" dirty="0">
                  <a:latin typeface="Arial"/>
                  <a:cs typeface="Arial"/>
                </a:rPr>
                <a:t>s</a:t>
              </a:r>
              <a:br>
                <a:rPr lang="en-US" spc="-24" dirty="0">
                  <a:latin typeface="Arial"/>
                  <a:cs typeface="Arial"/>
                </a:rPr>
              </a:br>
              <a:r>
                <a:rPr lang="en-US" spc="-24" dirty="0">
                  <a:latin typeface="Arial"/>
                  <a:cs typeface="Arial"/>
                </a:rPr>
                <a:t>	 </a:t>
              </a:r>
              <a:r>
                <a:rPr lang="en-US" spc="-24" dirty="0">
                  <a:solidFill>
                    <a:srgbClr val="2A7278"/>
                  </a:solidFill>
                  <a:latin typeface="Arial"/>
                  <a:cs typeface="Arial"/>
                </a:rPr>
                <a:t>6</a:t>
              </a:r>
              <a:r>
                <a:rPr lang="en-US" spc="-24" dirty="0">
                  <a:latin typeface="Arial"/>
                  <a:cs typeface="Arial"/>
                </a:rPr>
                <a:t> Grants awarded</a:t>
              </a:r>
            </a:p>
          </p:txBody>
        </p:sp>
        <p:pic>
          <p:nvPicPr>
            <p:cNvPr id="42" name="Picture 3" descr="A picture containing text, sign&#10;&#10;Description automatically generated">
              <a:extLst>
                <a:ext uri="{FF2B5EF4-FFF2-40B4-BE49-F238E27FC236}">
                  <a16:creationId xmlns:a16="http://schemas.microsoft.com/office/drawing/2014/main" id="{1BF159C6-75B6-4688-88C1-DDE563EA30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 r="77322" b="-4918"/>
            <a:stretch/>
          </p:blipFill>
          <p:spPr>
            <a:xfrm>
              <a:off x="5149500" y="1767390"/>
              <a:ext cx="828302" cy="1121704"/>
            </a:xfrm>
            <a:prstGeom prst="rect">
              <a:avLst/>
            </a:prstGeom>
          </p:spPr>
        </p:pic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16BC5E5D-76AC-EEC2-A465-77B1878E4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98" y="198590"/>
            <a:ext cx="11338562" cy="882762"/>
          </a:xfrm>
        </p:spPr>
        <p:txBody>
          <a:bodyPr>
            <a:normAutofit/>
          </a:bodyPr>
          <a:lstStyle/>
          <a:p>
            <a:r>
              <a:rPr lang="en-US" dirty="0"/>
              <a:t>Support Research: Grant Mechanisms</a:t>
            </a:r>
          </a:p>
        </p:txBody>
      </p:sp>
    </p:spTree>
    <p:extLst>
      <p:ext uri="{BB962C8B-B14F-4D97-AF65-F5344CB8AC3E}">
        <p14:creationId xmlns:p14="http://schemas.microsoft.com/office/powerpoint/2010/main" val="32496284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13BFB-EDDB-ED3C-10ED-A8C04D0AD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ound Diagonal Corner Rectangle 68">
            <a:extLst>
              <a:ext uri="{FF2B5EF4-FFF2-40B4-BE49-F238E27FC236}">
                <a16:creationId xmlns:a16="http://schemas.microsoft.com/office/drawing/2014/main" id="{E8BFB4CD-5907-7492-5D1A-AA878D2C49F1}"/>
              </a:ext>
            </a:extLst>
          </p:cNvPr>
          <p:cNvSpPr/>
          <p:nvPr/>
        </p:nvSpPr>
        <p:spPr>
          <a:xfrm>
            <a:off x="241386" y="210157"/>
            <a:ext cx="2774416" cy="1063843"/>
          </a:xfrm>
          <a:prstGeom prst="round2DiagRect">
            <a:avLst/>
          </a:prstGeom>
          <a:solidFill>
            <a:srgbClr val="652B7E"/>
          </a:solidFill>
          <a:ln w="34925">
            <a:solidFill>
              <a:srgbClr val="652B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0" dirty="0">
                <a:solidFill>
                  <a:schemeClr val="bg1"/>
                </a:solidFill>
              </a:rPr>
              <a:t>Pilot Grant Awardees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75AE773-8290-B593-F3BD-210364E1FD0D}"/>
              </a:ext>
            </a:extLst>
          </p:cNvPr>
          <p:cNvGrpSpPr/>
          <p:nvPr/>
        </p:nvGrpSpPr>
        <p:grpSpPr>
          <a:xfrm>
            <a:off x="198135" y="3582944"/>
            <a:ext cx="2775072" cy="950076"/>
            <a:chOff x="194237" y="3682983"/>
            <a:chExt cx="2775072" cy="950076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6D13998-1C5C-B493-6124-9FC818F4F6C0}"/>
                </a:ext>
              </a:extLst>
            </p:cNvPr>
            <p:cNvSpPr/>
            <p:nvPr/>
          </p:nvSpPr>
          <p:spPr>
            <a:xfrm>
              <a:off x="981320" y="3682983"/>
              <a:ext cx="1987989" cy="407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Joan Carpenter, PhD, CRNP</a:t>
              </a:r>
              <a:b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University of Maryland</a:t>
              </a:r>
              <a:endParaRPr lang="en-US" sz="950" i="1" dirty="0">
                <a:solidFill>
                  <a:srgbClr val="474C5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8B9A9951-D01A-4F61-5BA0-B168B43727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7139" r="3090" b="12152"/>
            <a:stretch/>
          </p:blipFill>
          <p:spPr>
            <a:xfrm>
              <a:off x="194237" y="3718659"/>
              <a:ext cx="784251" cy="914400"/>
            </a:xfrm>
            <a:prstGeom prst="rect">
              <a:avLst/>
            </a:prstGeom>
            <a:noFill/>
          </p:spPr>
        </p:pic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45A835F-2DD2-EC57-23DD-AA56BE8FDC98}"/>
                </a:ext>
              </a:extLst>
            </p:cNvPr>
            <p:cNvSpPr txBox="1"/>
            <p:nvPr/>
          </p:nvSpPr>
          <p:spPr>
            <a:xfrm>
              <a:off x="1049669" y="4125345"/>
              <a:ext cx="763779" cy="211121"/>
            </a:xfrm>
            <a:prstGeom prst="rect">
              <a:avLst/>
            </a:prstGeom>
            <a:solidFill>
              <a:srgbClr val="E7DEF4"/>
            </a:solidFill>
          </p:spPr>
          <p:txBody>
            <a:bodyPr wrap="square" rIns="45720" rtlCol="0">
              <a:noAutofit/>
            </a:bodyPr>
            <a:lstStyle/>
            <a:p>
              <a:pPr algn="ctr"/>
              <a:r>
                <a:rPr lang="en-US" sz="800">
                  <a:latin typeface="Arial" panose="020B0604020202020204" pitchFamily="34" charset="0"/>
                  <a:cs typeface="Arial" panose="020B0604020202020204" pitchFamily="34" charset="0"/>
                </a:rPr>
                <a:t>Cycle 2A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51051DD-5497-1C78-5575-F9155CBB2068}"/>
              </a:ext>
            </a:extLst>
          </p:cNvPr>
          <p:cNvGrpSpPr/>
          <p:nvPr/>
        </p:nvGrpSpPr>
        <p:grpSpPr>
          <a:xfrm>
            <a:off x="197050" y="4686098"/>
            <a:ext cx="2849846" cy="955303"/>
            <a:chOff x="147915" y="5082302"/>
            <a:chExt cx="2849846" cy="955303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9D446F8-CD57-A20D-E310-2806AFFED63E}"/>
                </a:ext>
              </a:extLst>
            </p:cNvPr>
            <p:cNvSpPr/>
            <p:nvPr/>
          </p:nvSpPr>
          <p:spPr>
            <a:xfrm>
              <a:off x="913308" y="5082302"/>
              <a:ext cx="2084453" cy="407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Richard </a:t>
              </a:r>
              <a:r>
                <a:rPr lang="en-US" sz="105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Fortinsky</a:t>
              </a:r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, PhD</a:t>
              </a:r>
              <a:b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University of Connecticut </a:t>
              </a: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8D1C71AE-2FBC-6AF8-F570-481B1FB2B9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17" t="2733" r="68151" b="17541"/>
            <a:stretch/>
          </p:blipFill>
          <p:spPr>
            <a:xfrm>
              <a:off x="147915" y="5123205"/>
              <a:ext cx="772495" cy="914400"/>
            </a:xfrm>
            <a:prstGeom prst="rect">
              <a:avLst/>
            </a:prstGeom>
            <a:noFill/>
          </p:spPr>
        </p:pic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C7101EB-48BC-DA63-3FC8-06F2F4CCE170}"/>
                </a:ext>
              </a:extLst>
            </p:cNvPr>
            <p:cNvSpPr txBox="1"/>
            <p:nvPr/>
          </p:nvSpPr>
          <p:spPr>
            <a:xfrm>
              <a:off x="1007846" y="5495776"/>
              <a:ext cx="778247" cy="187632"/>
            </a:xfrm>
            <a:prstGeom prst="rect">
              <a:avLst/>
            </a:prstGeom>
            <a:solidFill>
              <a:srgbClr val="E7DEF4"/>
            </a:solidFill>
          </p:spPr>
          <p:txBody>
            <a:bodyPr wrap="square" rIns="45720" rtlCol="0">
              <a:noAutofit/>
            </a:bodyPr>
            <a:lstStyle/>
            <a:p>
              <a:pPr algn="ctr"/>
              <a:r>
                <a:rPr lang="en-US" sz="800">
                  <a:latin typeface="Arial" panose="020B0604020202020204" pitchFamily="34" charset="0"/>
                  <a:cs typeface="Arial" panose="020B0604020202020204" pitchFamily="34" charset="0"/>
                </a:rPr>
                <a:t>Cycle 2A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7A5EB9F-140A-F49D-E577-F8C6DDB8E708}"/>
              </a:ext>
            </a:extLst>
          </p:cNvPr>
          <p:cNvGrpSpPr/>
          <p:nvPr/>
        </p:nvGrpSpPr>
        <p:grpSpPr>
          <a:xfrm>
            <a:off x="3301154" y="1368634"/>
            <a:ext cx="2728923" cy="968989"/>
            <a:chOff x="3404768" y="4351746"/>
            <a:chExt cx="2728923" cy="968989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63793A8-7C30-328E-5544-1D56AA9418C7}"/>
                </a:ext>
              </a:extLst>
            </p:cNvPr>
            <p:cNvSpPr/>
            <p:nvPr/>
          </p:nvSpPr>
          <p:spPr>
            <a:xfrm>
              <a:off x="4182054" y="4351746"/>
              <a:ext cx="1951637" cy="407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Michael Lepore, PhD</a:t>
              </a:r>
              <a:b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University of Maryland </a:t>
              </a:r>
            </a:p>
          </p:txBody>
        </p: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364C1566-A41D-58AC-15FB-D64827CA1A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1453" t="56000" r="34338" b="11854"/>
            <a:stretch/>
          </p:blipFill>
          <p:spPr>
            <a:xfrm>
              <a:off x="3404768" y="4406335"/>
              <a:ext cx="779626" cy="914400"/>
            </a:xfrm>
            <a:prstGeom prst="rect">
              <a:avLst/>
            </a:prstGeom>
            <a:noFill/>
          </p:spPr>
        </p:pic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1A66F4C3-688F-E86F-B038-D12553491CBE}"/>
                </a:ext>
              </a:extLst>
            </p:cNvPr>
            <p:cNvSpPr txBox="1"/>
            <p:nvPr/>
          </p:nvSpPr>
          <p:spPr>
            <a:xfrm>
              <a:off x="4260810" y="4793668"/>
              <a:ext cx="771502" cy="187632"/>
            </a:xfrm>
            <a:prstGeom prst="rect">
              <a:avLst/>
            </a:prstGeom>
            <a:solidFill>
              <a:srgbClr val="E7DEF4"/>
            </a:solidFill>
          </p:spPr>
          <p:txBody>
            <a:bodyPr wrap="square" rIns="45720" rtlCol="0">
              <a:noAutofit/>
            </a:bodyPr>
            <a:lstStyle/>
            <a:p>
              <a:pPr algn="ctr"/>
              <a:r>
                <a:rPr lang="en-US" sz="800">
                  <a:latin typeface="Arial" panose="020B0604020202020204" pitchFamily="34" charset="0"/>
                  <a:cs typeface="Arial" panose="020B0604020202020204" pitchFamily="34" charset="0"/>
                </a:rPr>
                <a:t>Cycle 2B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0285A6E-4C39-735F-69B5-4B8B40855EF1}"/>
              </a:ext>
            </a:extLst>
          </p:cNvPr>
          <p:cNvGrpSpPr/>
          <p:nvPr/>
        </p:nvGrpSpPr>
        <p:grpSpPr>
          <a:xfrm>
            <a:off x="3295012" y="2473569"/>
            <a:ext cx="2604682" cy="959098"/>
            <a:chOff x="3410176" y="5626550"/>
            <a:chExt cx="2604682" cy="959098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A88E169-FDA5-2DF8-8D45-B2BE7803FC2A}"/>
                </a:ext>
              </a:extLst>
            </p:cNvPr>
            <p:cNvSpPr/>
            <p:nvPr/>
          </p:nvSpPr>
          <p:spPr>
            <a:xfrm>
              <a:off x="4175557" y="5626550"/>
              <a:ext cx="1839301" cy="407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Medha Munshi, MD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b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Joslin Diabetes Center </a:t>
              </a:r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89BE9356-5101-C776-5744-6FF2DD1133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0" t="5866" r="11758" b="2429"/>
            <a:stretch/>
          </p:blipFill>
          <p:spPr>
            <a:xfrm>
              <a:off x="3410176" y="5671248"/>
              <a:ext cx="776794" cy="914400"/>
            </a:xfrm>
            <a:prstGeom prst="rect">
              <a:avLst/>
            </a:prstGeom>
            <a:noFill/>
          </p:spPr>
        </p:pic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9FF51D5-8069-3DD0-5148-5C82CF4E51EE}"/>
                </a:ext>
              </a:extLst>
            </p:cNvPr>
            <p:cNvSpPr txBox="1"/>
            <p:nvPr/>
          </p:nvSpPr>
          <p:spPr>
            <a:xfrm>
              <a:off x="4272360" y="6029015"/>
              <a:ext cx="771502" cy="187632"/>
            </a:xfrm>
            <a:prstGeom prst="rect">
              <a:avLst/>
            </a:prstGeom>
            <a:solidFill>
              <a:srgbClr val="E7DEF4"/>
            </a:solidFill>
          </p:spPr>
          <p:txBody>
            <a:bodyPr wrap="square" rIns="45720" rtlCol="0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Cycle 2B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D7B618E-C5C0-2F51-241A-ACC6758598FB}"/>
              </a:ext>
            </a:extLst>
          </p:cNvPr>
          <p:cNvGrpSpPr/>
          <p:nvPr/>
        </p:nvGrpSpPr>
        <p:grpSpPr>
          <a:xfrm>
            <a:off x="3302570" y="3573098"/>
            <a:ext cx="2801345" cy="951558"/>
            <a:chOff x="6645804" y="168695"/>
            <a:chExt cx="2801345" cy="951558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1765F56-35E9-3CB7-E614-49EBA960A477}"/>
                </a:ext>
              </a:extLst>
            </p:cNvPr>
            <p:cNvSpPr/>
            <p:nvPr/>
          </p:nvSpPr>
          <p:spPr>
            <a:xfrm>
              <a:off x="7413851" y="168695"/>
              <a:ext cx="2033298" cy="407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5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Aanand</a:t>
              </a:r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 Naik, MD</a:t>
              </a:r>
            </a:p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Baylor College</a:t>
              </a:r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C99DDC73-10DC-DB0A-3FCF-D607FC7722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652" t="5245" r="83526" b="61100"/>
            <a:stretch/>
          </p:blipFill>
          <p:spPr>
            <a:xfrm>
              <a:off x="6645804" y="205853"/>
              <a:ext cx="776794" cy="914400"/>
            </a:xfrm>
            <a:prstGeom prst="rect">
              <a:avLst/>
            </a:prstGeom>
            <a:noFill/>
          </p:spPr>
        </p:pic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3B419A5-A6F3-4190-88D1-78F23D131057}"/>
                </a:ext>
              </a:extLst>
            </p:cNvPr>
            <p:cNvSpPr txBox="1"/>
            <p:nvPr/>
          </p:nvSpPr>
          <p:spPr>
            <a:xfrm>
              <a:off x="7484656" y="593891"/>
              <a:ext cx="771502" cy="187632"/>
            </a:xfrm>
            <a:prstGeom prst="rect">
              <a:avLst/>
            </a:prstGeom>
            <a:solidFill>
              <a:srgbClr val="E7DEF4"/>
            </a:solidFill>
          </p:spPr>
          <p:txBody>
            <a:bodyPr wrap="square" rIns="45720" rtlCol="0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Cycle 2B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8117743-4BF4-84EF-0E5A-AD925F941E28}"/>
              </a:ext>
            </a:extLst>
          </p:cNvPr>
          <p:cNvGrpSpPr/>
          <p:nvPr/>
        </p:nvGrpSpPr>
        <p:grpSpPr>
          <a:xfrm>
            <a:off x="3310652" y="4685413"/>
            <a:ext cx="2647922" cy="950002"/>
            <a:chOff x="6551423" y="1537836"/>
            <a:chExt cx="2647922" cy="950002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75338A0-C54C-1F1B-C5F7-15B1EA22C4FC}"/>
                </a:ext>
              </a:extLst>
            </p:cNvPr>
            <p:cNvSpPr/>
            <p:nvPr/>
          </p:nvSpPr>
          <p:spPr>
            <a:xfrm>
              <a:off x="7320581" y="1537836"/>
              <a:ext cx="1878764" cy="407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Annette Totten, PhD</a:t>
              </a:r>
            </a:p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Oregon University</a:t>
              </a:r>
            </a:p>
          </p:txBody>
        </p: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380C2B03-0085-568A-B1BE-6E1CF00DC4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622" t="55432" r="84005" b="11954"/>
            <a:stretch/>
          </p:blipFill>
          <p:spPr>
            <a:xfrm>
              <a:off x="6551423" y="1573438"/>
              <a:ext cx="777240" cy="914400"/>
            </a:xfrm>
            <a:prstGeom prst="rect">
              <a:avLst/>
            </a:prstGeom>
            <a:noFill/>
          </p:spPr>
        </p:pic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A1BB45A-0433-8B6A-BC1C-612E1FF3C39E}"/>
                </a:ext>
              </a:extLst>
            </p:cNvPr>
            <p:cNvSpPr txBox="1"/>
            <p:nvPr/>
          </p:nvSpPr>
          <p:spPr>
            <a:xfrm>
              <a:off x="7436441" y="1977307"/>
              <a:ext cx="771502" cy="187632"/>
            </a:xfrm>
            <a:prstGeom prst="rect">
              <a:avLst/>
            </a:prstGeom>
            <a:solidFill>
              <a:srgbClr val="E7DEF4"/>
            </a:solidFill>
          </p:spPr>
          <p:txBody>
            <a:bodyPr wrap="square" rIns="45720" rtlCol="0">
              <a:noAutofit/>
            </a:bodyPr>
            <a:lstStyle/>
            <a:p>
              <a:pPr algn="ctr"/>
              <a:r>
                <a:rPr lang="en-US" sz="800">
                  <a:latin typeface="Arial" panose="020B0604020202020204" pitchFamily="34" charset="0"/>
                  <a:cs typeface="Arial" panose="020B0604020202020204" pitchFamily="34" charset="0"/>
                </a:rPr>
                <a:t>Cycle 2B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C7BA923-29FA-AC32-86B7-C9A3E8D6080A}"/>
              </a:ext>
            </a:extLst>
          </p:cNvPr>
          <p:cNvGrpSpPr/>
          <p:nvPr/>
        </p:nvGrpSpPr>
        <p:grpSpPr>
          <a:xfrm>
            <a:off x="3284170" y="5810605"/>
            <a:ext cx="2615524" cy="946338"/>
            <a:chOff x="6587677" y="2954001"/>
            <a:chExt cx="2615524" cy="946338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0F590AA-EDD0-BB16-308D-1A1C4C207936}"/>
                </a:ext>
              </a:extLst>
            </p:cNvPr>
            <p:cNvSpPr/>
            <p:nvPr/>
          </p:nvSpPr>
          <p:spPr>
            <a:xfrm>
              <a:off x="7347037" y="2954001"/>
              <a:ext cx="1856164" cy="4078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Elizabeth </a:t>
              </a:r>
              <a:r>
                <a:rPr lang="en-US" sz="105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Ciemins</a:t>
              </a:r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, PhD</a:t>
              </a:r>
              <a:b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AMGA</a:t>
              </a:r>
            </a:p>
          </p:txBody>
        </p: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ED661EE8-65F6-542D-360C-4383E0E194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8" t="2643" r="4369" b="23738"/>
            <a:stretch/>
          </p:blipFill>
          <p:spPr>
            <a:xfrm>
              <a:off x="6587677" y="2985939"/>
              <a:ext cx="767311" cy="914400"/>
            </a:xfrm>
            <a:prstGeom prst="rect">
              <a:avLst/>
            </a:prstGeom>
          </p:spPr>
        </p:pic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D1545F9-5BC1-87C4-C144-2E0E401F5D0A}"/>
                </a:ext>
              </a:extLst>
            </p:cNvPr>
            <p:cNvSpPr txBox="1"/>
            <p:nvPr/>
          </p:nvSpPr>
          <p:spPr>
            <a:xfrm>
              <a:off x="7442641" y="3385902"/>
              <a:ext cx="771502" cy="187632"/>
            </a:xfrm>
            <a:prstGeom prst="rect">
              <a:avLst/>
            </a:prstGeom>
            <a:solidFill>
              <a:srgbClr val="E7DEF4"/>
            </a:solidFill>
          </p:spPr>
          <p:txBody>
            <a:bodyPr wrap="square" rIns="45720" rtlCol="0">
              <a:noAutofit/>
            </a:bodyPr>
            <a:lstStyle/>
            <a:p>
              <a:pPr algn="ctr"/>
              <a:r>
                <a:rPr lang="en-US" sz="800">
                  <a:latin typeface="Arial" panose="020B0604020202020204" pitchFamily="34" charset="0"/>
                  <a:cs typeface="Arial" panose="020B0604020202020204" pitchFamily="34" charset="0"/>
                </a:rPr>
                <a:t>Cycle 3A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756C0F4-FC21-A585-BCC6-2D8A1666DDCC}"/>
              </a:ext>
            </a:extLst>
          </p:cNvPr>
          <p:cNvGrpSpPr/>
          <p:nvPr/>
        </p:nvGrpSpPr>
        <p:grpSpPr>
          <a:xfrm>
            <a:off x="6180347" y="199787"/>
            <a:ext cx="2503151" cy="977548"/>
            <a:chOff x="6576717" y="4343252"/>
            <a:chExt cx="2503151" cy="977548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EF48415-470A-050B-4FFD-9DE367F6BC87}"/>
                </a:ext>
              </a:extLst>
            </p:cNvPr>
            <p:cNvSpPr/>
            <p:nvPr/>
          </p:nvSpPr>
          <p:spPr>
            <a:xfrm>
              <a:off x="7353798" y="4343252"/>
              <a:ext cx="1726070" cy="4078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Leah Hanson, PhD 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HealthPartners Institute</a:t>
              </a:r>
            </a:p>
          </p:txBody>
        </p: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7C9F796B-4AB8-023E-2746-B68380238D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27786" t="11721" r="30326" b="14364"/>
            <a:stretch/>
          </p:blipFill>
          <p:spPr>
            <a:xfrm>
              <a:off x="6576717" y="4406400"/>
              <a:ext cx="776310" cy="914400"/>
            </a:xfrm>
            <a:prstGeom prst="rect">
              <a:avLst/>
            </a:prstGeom>
          </p:spPr>
        </p:pic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72DC14E-8B52-FDE2-E8A5-DA7E05FFA090}"/>
                </a:ext>
              </a:extLst>
            </p:cNvPr>
            <p:cNvSpPr txBox="1"/>
            <p:nvPr/>
          </p:nvSpPr>
          <p:spPr>
            <a:xfrm>
              <a:off x="7432706" y="4790495"/>
              <a:ext cx="771502" cy="187632"/>
            </a:xfrm>
            <a:prstGeom prst="rect">
              <a:avLst/>
            </a:prstGeom>
            <a:solidFill>
              <a:srgbClr val="E7DEF4"/>
            </a:solidFill>
          </p:spPr>
          <p:txBody>
            <a:bodyPr wrap="square" rIns="45720" rtlCol="0">
              <a:noAutofit/>
            </a:bodyPr>
            <a:lstStyle/>
            <a:p>
              <a:pPr algn="ctr"/>
              <a:r>
                <a:rPr lang="en-US" sz="800">
                  <a:latin typeface="Arial" panose="020B0604020202020204" pitchFamily="34" charset="0"/>
                  <a:cs typeface="Arial" panose="020B0604020202020204" pitchFamily="34" charset="0"/>
                </a:rPr>
                <a:t>Cycle 3A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2F8E88F-D5CE-E03F-D870-D469873DDA9E}"/>
              </a:ext>
            </a:extLst>
          </p:cNvPr>
          <p:cNvGrpSpPr/>
          <p:nvPr/>
        </p:nvGrpSpPr>
        <p:grpSpPr>
          <a:xfrm>
            <a:off x="6172679" y="1357773"/>
            <a:ext cx="2597485" cy="996071"/>
            <a:chOff x="6566182" y="5528382"/>
            <a:chExt cx="2593401" cy="996071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DAC8463-4D17-A6F7-976E-9B49205ECAD9}"/>
                </a:ext>
              </a:extLst>
            </p:cNvPr>
            <p:cNvSpPr/>
            <p:nvPr/>
          </p:nvSpPr>
          <p:spPr>
            <a:xfrm>
              <a:off x="7335302" y="5528382"/>
              <a:ext cx="1824281" cy="4078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Magaly Ramirez, PhD, MS</a:t>
              </a:r>
              <a:br>
                <a:rPr lang="fr-FR" sz="105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University of Washington</a:t>
              </a: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0D18FDC3-6F09-6639-C51D-FEF68AA5661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19230" r="20349"/>
            <a:stretch/>
          </p:blipFill>
          <p:spPr>
            <a:xfrm>
              <a:off x="6566182" y="5610053"/>
              <a:ext cx="771502" cy="914400"/>
            </a:xfrm>
            <a:prstGeom prst="rect">
              <a:avLst/>
            </a:prstGeom>
          </p:spPr>
        </p:pic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DE271FB-D83C-BC49-9602-DECDC17D632C}"/>
                </a:ext>
              </a:extLst>
            </p:cNvPr>
            <p:cNvSpPr txBox="1"/>
            <p:nvPr/>
          </p:nvSpPr>
          <p:spPr>
            <a:xfrm>
              <a:off x="7417345" y="5948874"/>
              <a:ext cx="771502" cy="187632"/>
            </a:xfrm>
            <a:prstGeom prst="rect">
              <a:avLst/>
            </a:prstGeom>
            <a:solidFill>
              <a:srgbClr val="E7DEF4"/>
            </a:solidFill>
          </p:spPr>
          <p:txBody>
            <a:bodyPr wrap="square" rIns="45720" rtlCol="0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Cycle 3A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AB9076A-9071-0E4D-57B0-262F6306F8CB}"/>
              </a:ext>
            </a:extLst>
          </p:cNvPr>
          <p:cNvGrpSpPr/>
          <p:nvPr/>
        </p:nvGrpSpPr>
        <p:grpSpPr>
          <a:xfrm>
            <a:off x="6169088" y="2469152"/>
            <a:ext cx="2773724" cy="930272"/>
            <a:chOff x="9415566" y="239702"/>
            <a:chExt cx="2773724" cy="930272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00A1C6D-D56B-C709-4304-D2D2E314701A}"/>
                </a:ext>
              </a:extLst>
            </p:cNvPr>
            <p:cNvSpPr/>
            <p:nvPr/>
          </p:nvSpPr>
          <p:spPr>
            <a:xfrm>
              <a:off x="10194221" y="239702"/>
              <a:ext cx="1995069" cy="569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Jennifer </a:t>
              </a:r>
              <a:r>
                <a:rPr lang="fr-FR" sz="105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Carnahan</a:t>
              </a:r>
              <a:r>
                <a:rPr lang="fr-FR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, MD, MPH, MA</a:t>
              </a:r>
              <a:br>
                <a:rPr lang="fr-FR" sz="105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Indiana University </a:t>
              </a:r>
            </a:p>
          </p:txBody>
        </p: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F4F88D83-49EF-A478-9BB7-E95D6B98FD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74" t="9233" r="14067" b="8421"/>
            <a:stretch/>
          </p:blipFill>
          <p:spPr>
            <a:xfrm>
              <a:off x="9415566" y="287933"/>
              <a:ext cx="777240" cy="882041"/>
            </a:xfrm>
            <a:prstGeom prst="rect">
              <a:avLst/>
            </a:prstGeom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B0D87AC-B68A-C32C-B5F3-8408C6F58EC7}"/>
                </a:ext>
              </a:extLst>
            </p:cNvPr>
            <p:cNvSpPr txBox="1"/>
            <p:nvPr/>
          </p:nvSpPr>
          <p:spPr>
            <a:xfrm>
              <a:off x="10280194" y="787953"/>
              <a:ext cx="771502" cy="187632"/>
            </a:xfrm>
            <a:prstGeom prst="rect">
              <a:avLst/>
            </a:prstGeom>
            <a:solidFill>
              <a:srgbClr val="E7DEF4"/>
            </a:solidFill>
          </p:spPr>
          <p:txBody>
            <a:bodyPr wrap="square" rIns="45720" rtlCol="0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Cycle 3B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88A8ECB-256B-8DF0-F6E9-F0151823C6B9}"/>
              </a:ext>
            </a:extLst>
          </p:cNvPr>
          <p:cNvGrpSpPr/>
          <p:nvPr/>
        </p:nvGrpSpPr>
        <p:grpSpPr>
          <a:xfrm>
            <a:off x="6178254" y="3576464"/>
            <a:ext cx="2744680" cy="954399"/>
            <a:chOff x="9439077" y="1510527"/>
            <a:chExt cx="2744680" cy="954399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65086598-038E-7248-73BA-2FD922CDF173}"/>
                </a:ext>
              </a:extLst>
            </p:cNvPr>
            <p:cNvSpPr/>
            <p:nvPr/>
          </p:nvSpPr>
          <p:spPr>
            <a:xfrm>
              <a:off x="10207297" y="1510527"/>
              <a:ext cx="1976460" cy="4078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Helen </a:t>
              </a:r>
              <a:r>
                <a:rPr lang="fr-FR" sz="105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Kales</a:t>
              </a:r>
              <a:r>
                <a:rPr lang="fr-FR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, MD</a:t>
              </a:r>
              <a:br>
                <a:rPr lang="fr-FR" sz="105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University of California, Davis</a:t>
              </a:r>
            </a:p>
          </p:txBody>
        </p: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95828A81-80AF-3329-C94B-883FD3C825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999" t="5098" r="1753" b="18159"/>
            <a:stretch/>
          </p:blipFill>
          <p:spPr>
            <a:xfrm>
              <a:off x="9439077" y="1550526"/>
              <a:ext cx="772496" cy="914400"/>
            </a:xfrm>
            <a:prstGeom prst="rect">
              <a:avLst/>
            </a:prstGeom>
          </p:spPr>
        </p:pic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F009F31-A459-1C25-3284-4C475BE1F7EF}"/>
                </a:ext>
              </a:extLst>
            </p:cNvPr>
            <p:cNvSpPr txBox="1"/>
            <p:nvPr/>
          </p:nvSpPr>
          <p:spPr>
            <a:xfrm>
              <a:off x="10297426" y="1960448"/>
              <a:ext cx="771502" cy="187632"/>
            </a:xfrm>
            <a:prstGeom prst="rect">
              <a:avLst/>
            </a:prstGeom>
            <a:solidFill>
              <a:srgbClr val="E7DEF4"/>
            </a:solidFill>
          </p:spPr>
          <p:txBody>
            <a:bodyPr wrap="square" rIns="45720" rtlCol="0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Cycle 3B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56C94E3-61D0-C609-10A2-660552971647}"/>
              </a:ext>
            </a:extLst>
          </p:cNvPr>
          <p:cNvGrpSpPr/>
          <p:nvPr/>
        </p:nvGrpSpPr>
        <p:grpSpPr>
          <a:xfrm>
            <a:off x="6181426" y="4672607"/>
            <a:ext cx="2535933" cy="962808"/>
            <a:chOff x="9469576" y="3008073"/>
            <a:chExt cx="2535933" cy="962808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EDFEC27-408C-AC6F-7F37-F828B2AF2350}"/>
                </a:ext>
              </a:extLst>
            </p:cNvPr>
            <p:cNvSpPr/>
            <p:nvPr/>
          </p:nvSpPr>
          <p:spPr>
            <a:xfrm>
              <a:off x="10233546" y="3008073"/>
              <a:ext cx="1771963" cy="4078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Donovan </a:t>
              </a:r>
              <a:r>
                <a:rPr lang="fr-FR" sz="105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Maust</a:t>
              </a:r>
              <a:r>
                <a:rPr lang="fr-FR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, MD, MS</a:t>
              </a:r>
              <a:br>
                <a:rPr lang="fr-FR" sz="105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University of Michigan</a:t>
              </a:r>
            </a:p>
          </p:txBody>
        </p:sp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36D127CD-7840-71C0-76AE-09AEA5203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15536" t="10452" r="24863" b="12234"/>
            <a:stretch/>
          </p:blipFill>
          <p:spPr>
            <a:xfrm>
              <a:off x="9469576" y="3056481"/>
              <a:ext cx="772496" cy="914400"/>
            </a:xfrm>
            <a:prstGeom prst="rect">
              <a:avLst/>
            </a:prstGeom>
          </p:spPr>
        </p:pic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68A7251-2C95-EF64-F678-B984620186BD}"/>
                </a:ext>
              </a:extLst>
            </p:cNvPr>
            <p:cNvSpPr txBox="1"/>
            <p:nvPr/>
          </p:nvSpPr>
          <p:spPr>
            <a:xfrm>
              <a:off x="10321754" y="3454637"/>
              <a:ext cx="771502" cy="187632"/>
            </a:xfrm>
            <a:prstGeom prst="rect">
              <a:avLst/>
            </a:prstGeom>
            <a:solidFill>
              <a:srgbClr val="E7DEF4"/>
            </a:solidFill>
          </p:spPr>
          <p:txBody>
            <a:bodyPr wrap="square" rIns="45720" rtlCol="0">
              <a:noAutofit/>
            </a:bodyPr>
            <a:lstStyle/>
            <a:p>
              <a:pPr algn="ctr"/>
              <a:r>
                <a:rPr lang="en-US" sz="800">
                  <a:latin typeface="Arial" panose="020B0604020202020204" pitchFamily="34" charset="0"/>
                  <a:cs typeface="Arial" panose="020B0604020202020204" pitchFamily="34" charset="0"/>
                </a:rPr>
                <a:t>Cycle 3B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761865E-2D8B-BEEB-1814-B67CDFD3C246}"/>
              </a:ext>
            </a:extLst>
          </p:cNvPr>
          <p:cNvGrpSpPr/>
          <p:nvPr/>
        </p:nvGrpSpPr>
        <p:grpSpPr>
          <a:xfrm>
            <a:off x="6169943" y="5790496"/>
            <a:ext cx="2580351" cy="954265"/>
            <a:chOff x="9127441" y="1116373"/>
            <a:chExt cx="2580351" cy="954265"/>
          </a:xfrm>
        </p:grpSpPr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83BA0822-91B7-EB4D-4CF0-AEDDE584F2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2" t="4010" r="4632" b="21000"/>
            <a:stretch/>
          </p:blipFill>
          <p:spPr>
            <a:xfrm>
              <a:off x="9127441" y="1158603"/>
              <a:ext cx="777240" cy="912035"/>
            </a:xfrm>
            <a:prstGeom prst="rect">
              <a:avLst/>
            </a:prstGeom>
          </p:spPr>
        </p:pic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564BB782-6335-93E2-503D-D0383CFC3FED}"/>
                </a:ext>
              </a:extLst>
            </p:cNvPr>
            <p:cNvGrpSpPr/>
            <p:nvPr/>
          </p:nvGrpSpPr>
          <p:grpSpPr>
            <a:xfrm>
              <a:off x="9902894" y="1116373"/>
              <a:ext cx="1804898" cy="625484"/>
              <a:chOff x="10246519" y="4335542"/>
              <a:chExt cx="1804898" cy="625484"/>
            </a:xfrm>
          </p:grpSpPr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90CB2B19-6F0F-D2E7-016C-C656A94FC679}"/>
                  </a:ext>
                </a:extLst>
              </p:cNvPr>
              <p:cNvSpPr/>
              <p:nvPr/>
            </p:nvSpPr>
            <p:spPr>
              <a:xfrm>
                <a:off x="10246519" y="4335542"/>
                <a:ext cx="1804898" cy="407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10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Elizabeth Phelan, MD, MS</a:t>
                </a:r>
                <a:br>
                  <a:rPr lang="fr-FR" sz="1050" b="1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University of Washington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11FBFCFE-2E70-82BD-EB51-2DB9A01F9AEF}"/>
                  </a:ext>
                </a:extLst>
              </p:cNvPr>
              <p:cNvSpPr txBox="1"/>
              <p:nvPr/>
            </p:nvSpPr>
            <p:spPr>
              <a:xfrm>
                <a:off x="10331904" y="4773394"/>
                <a:ext cx="771502" cy="187632"/>
              </a:xfrm>
              <a:prstGeom prst="rect">
                <a:avLst/>
              </a:prstGeom>
              <a:solidFill>
                <a:srgbClr val="E7DEF4"/>
              </a:solidFill>
            </p:spPr>
            <p:txBody>
              <a:bodyPr wrap="square" rIns="45720" rtlCol="0">
                <a:noAutofit/>
              </a:bodyPr>
              <a:lstStyle/>
              <a:p>
                <a:pPr algn="ctr"/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Cycle 3B</a:t>
                </a: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0EBA495-1C70-D38F-82B5-249C71B7A8FD}"/>
              </a:ext>
            </a:extLst>
          </p:cNvPr>
          <p:cNvGrpSpPr/>
          <p:nvPr/>
        </p:nvGrpSpPr>
        <p:grpSpPr>
          <a:xfrm>
            <a:off x="199811" y="1404097"/>
            <a:ext cx="2599962" cy="957527"/>
            <a:chOff x="147609" y="917126"/>
            <a:chExt cx="2599962" cy="957527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8589B9F-20C5-0A63-01AE-B4D7076209E2}"/>
                </a:ext>
              </a:extLst>
            </p:cNvPr>
            <p:cNvSpPr/>
            <p:nvPr/>
          </p:nvSpPr>
          <p:spPr>
            <a:xfrm>
              <a:off x="929900" y="917126"/>
              <a:ext cx="1817671" cy="4078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Brent Forester, MD, MSc</a:t>
              </a:r>
              <a:b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Mass General Brigham</a:t>
              </a:r>
            </a:p>
          </p:txBody>
        </p:sp>
        <p:pic>
          <p:nvPicPr>
            <p:cNvPr id="32" name="Content Placeholder 4">
              <a:extLst>
                <a:ext uri="{FF2B5EF4-FFF2-40B4-BE49-F238E27FC236}">
                  <a16:creationId xmlns:a16="http://schemas.microsoft.com/office/drawing/2014/main" id="{1D3E0A59-07DF-1DCE-00A4-BA0C125F1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/>
            <a:srcRect l="704" t="1166" r="70869" b="28564"/>
            <a:stretch/>
          </p:blipFill>
          <p:spPr>
            <a:xfrm>
              <a:off x="147609" y="960253"/>
              <a:ext cx="779626" cy="91440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B0319C4-D710-533E-FCDC-ED69935C9416}"/>
                </a:ext>
              </a:extLst>
            </p:cNvPr>
            <p:cNvSpPr txBox="1"/>
            <p:nvPr/>
          </p:nvSpPr>
          <p:spPr>
            <a:xfrm>
              <a:off x="1002484" y="1368057"/>
              <a:ext cx="771502" cy="187632"/>
            </a:xfrm>
            <a:prstGeom prst="rect">
              <a:avLst/>
            </a:prstGeom>
            <a:solidFill>
              <a:srgbClr val="E7DEF4"/>
            </a:solidFill>
          </p:spPr>
          <p:txBody>
            <a:bodyPr wrap="square" rIns="45720" rtlCol="0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Cycle 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F5FD7F2-C297-BBDA-1EE0-F16213254B1A}"/>
              </a:ext>
            </a:extLst>
          </p:cNvPr>
          <p:cNvGrpSpPr/>
          <p:nvPr/>
        </p:nvGrpSpPr>
        <p:grpSpPr>
          <a:xfrm>
            <a:off x="3301154" y="193435"/>
            <a:ext cx="2677922" cy="986493"/>
            <a:chOff x="3424759" y="2831475"/>
            <a:chExt cx="2677922" cy="98649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1457E56-C275-2CF5-7D70-3258EF9C4429}"/>
                </a:ext>
              </a:extLst>
            </p:cNvPr>
            <p:cNvSpPr/>
            <p:nvPr/>
          </p:nvSpPr>
          <p:spPr>
            <a:xfrm>
              <a:off x="4183998" y="2831475"/>
              <a:ext cx="1918683" cy="407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Ariel Green, MD, MPH, PhD</a:t>
              </a:r>
              <a:b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Johns Hopkins University </a:t>
              </a: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3671AD4D-0FE7-A7B6-B19F-7EB80F502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rcRect l="7754" t="4322" r="-791" b="17596"/>
            <a:stretch/>
          </p:blipFill>
          <p:spPr>
            <a:xfrm>
              <a:off x="3424759" y="2903568"/>
              <a:ext cx="779626" cy="914400"/>
            </a:xfrm>
            <a:prstGeom prst="rect">
              <a:avLst/>
            </a:prstGeom>
            <a:noFill/>
          </p:spPr>
        </p:pic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C1727E5-6B57-99DE-7994-E79FDFDF1E30}"/>
                </a:ext>
              </a:extLst>
            </p:cNvPr>
            <p:cNvSpPr txBox="1"/>
            <p:nvPr/>
          </p:nvSpPr>
          <p:spPr>
            <a:xfrm>
              <a:off x="4280801" y="3283797"/>
              <a:ext cx="771502" cy="187632"/>
            </a:xfrm>
            <a:prstGeom prst="rect">
              <a:avLst/>
            </a:prstGeom>
            <a:solidFill>
              <a:srgbClr val="E7DEF4"/>
            </a:solidFill>
          </p:spPr>
          <p:txBody>
            <a:bodyPr wrap="square" rIns="45720" rtlCol="0">
              <a:noAutofit/>
            </a:bodyPr>
            <a:lstStyle/>
            <a:p>
              <a:pPr algn="ctr"/>
              <a:r>
                <a:rPr lang="en-US" sz="800">
                  <a:latin typeface="Arial" panose="020B0604020202020204" pitchFamily="34" charset="0"/>
                  <a:cs typeface="Arial" panose="020B0604020202020204" pitchFamily="34" charset="0"/>
                </a:rPr>
                <a:t>Cycle 2A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57539ED-1501-B9F1-43CA-08045C1E93C6}"/>
              </a:ext>
            </a:extLst>
          </p:cNvPr>
          <p:cNvGrpSpPr/>
          <p:nvPr/>
        </p:nvGrpSpPr>
        <p:grpSpPr>
          <a:xfrm>
            <a:off x="202028" y="2524909"/>
            <a:ext cx="2652379" cy="945096"/>
            <a:chOff x="168089" y="2469858"/>
            <a:chExt cx="2652379" cy="945096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BB6F1D1-205B-52C3-2311-3539FA0930DB}"/>
                </a:ext>
              </a:extLst>
            </p:cNvPr>
            <p:cNvSpPr/>
            <p:nvPr/>
          </p:nvSpPr>
          <p:spPr>
            <a:xfrm>
              <a:off x="947363" y="2469858"/>
              <a:ext cx="1873105" cy="4078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Ula Hwang, MD, MPH</a:t>
              </a:r>
              <a:b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Yale School of Medicine</a:t>
              </a:r>
              <a:endParaRPr lang="en-US" sz="1000" i="1" dirty="0">
                <a:solidFill>
                  <a:srgbClr val="474C5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9C0F619C-0FC8-04AA-4AA3-B49E40222C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66" t="4676" r="7888" b="1513"/>
            <a:stretch/>
          </p:blipFill>
          <p:spPr>
            <a:xfrm>
              <a:off x="168089" y="2496652"/>
              <a:ext cx="776794" cy="918302"/>
            </a:xfrm>
            <a:prstGeom prst="rect">
              <a:avLst/>
            </a:prstGeom>
          </p:spPr>
        </p:pic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508B0A6-20BB-0934-7BC3-FA0032E14869}"/>
                </a:ext>
              </a:extLst>
            </p:cNvPr>
            <p:cNvSpPr txBox="1"/>
            <p:nvPr/>
          </p:nvSpPr>
          <p:spPr>
            <a:xfrm>
              <a:off x="1026064" y="2909532"/>
              <a:ext cx="771502" cy="187632"/>
            </a:xfrm>
            <a:prstGeom prst="rect">
              <a:avLst/>
            </a:prstGeom>
            <a:solidFill>
              <a:srgbClr val="E7DEF4"/>
            </a:solidFill>
          </p:spPr>
          <p:txBody>
            <a:bodyPr wrap="square" rIns="45720" rtlCol="0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Cycle 1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5C6C955-E0F7-7B3B-B305-EE2273CE82B2}"/>
              </a:ext>
            </a:extLst>
          </p:cNvPr>
          <p:cNvGrpSpPr/>
          <p:nvPr/>
        </p:nvGrpSpPr>
        <p:grpSpPr>
          <a:xfrm>
            <a:off x="197051" y="5795315"/>
            <a:ext cx="2637935" cy="957013"/>
            <a:chOff x="3432922" y="1616909"/>
            <a:chExt cx="2637935" cy="957013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5FCE7D8-49D0-051F-D8A4-00D74E9FC353}"/>
                </a:ext>
              </a:extLst>
            </p:cNvPr>
            <p:cNvSpPr/>
            <p:nvPr/>
          </p:nvSpPr>
          <p:spPr>
            <a:xfrm>
              <a:off x="4214692" y="1616909"/>
              <a:ext cx="1856165" cy="407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Jennifer Gabbard, MD</a:t>
              </a:r>
            </a:p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Wake Forest</a:t>
              </a:r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2CA60566-95F2-1F68-0F2B-8E5D8A468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l="226" t="8316" r="68726" b="12859"/>
            <a:stretch/>
          </p:blipFill>
          <p:spPr>
            <a:xfrm>
              <a:off x="3432922" y="1659522"/>
              <a:ext cx="772494" cy="914400"/>
            </a:xfrm>
            <a:prstGeom prst="rect">
              <a:avLst/>
            </a:prstGeom>
            <a:noFill/>
          </p:spPr>
        </p:pic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C18FF3C-35D2-749A-53D6-EAF9FB136ECC}"/>
                </a:ext>
              </a:extLst>
            </p:cNvPr>
            <p:cNvSpPr txBox="1"/>
            <p:nvPr/>
          </p:nvSpPr>
          <p:spPr>
            <a:xfrm>
              <a:off x="4286511" y="2016522"/>
              <a:ext cx="771502" cy="187632"/>
            </a:xfrm>
            <a:prstGeom prst="rect">
              <a:avLst/>
            </a:prstGeom>
            <a:solidFill>
              <a:srgbClr val="E7DEF4"/>
            </a:solidFill>
          </p:spPr>
          <p:txBody>
            <a:bodyPr wrap="square" rIns="45720" rtlCol="0">
              <a:noAutofit/>
            </a:bodyPr>
            <a:lstStyle/>
            <a:p>
              <a:pPr algn="ctr"/>
              <a:r>
                <a:rPr lang="en-US" sz="800">
                  <a:latin typeface="Arial" panose="020B0604020202020204" pitchFamily="34" charset="0"/>
                  <a:cs typeface="Arial" panose="020B0604020202020204" pitchFamily="34" charset="0"/>
                </a:rPr>
                <a:t>Cycle 2A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8CD29C4-E32F-A479-DA2D-6990490F4618}"/>
              </a:ext>
            </a:extLst>
          </p:cNvPr>
          <p:cNvGrpSpPr/>
          <p:nvPr/>
        </p:nvGrpSpPr>
        <p:grpSpPr>
          <a:xfrm>
            <a:off x="9176040" y="210157"/>
            <a:ext cx="2774574" cy="965136"/>
            <a:chOff x="9403443" y="5547190"/>
            <a:chExt cx="2774574" cy="96513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B899FB8-7CF0-F1E9-5764-DC39314EB790}"/>
                </a:ext>
              </a:extLst>
            </p:cNvPr>
            <p:cNvSpPr/>
            <p:nvPr/>
          </p:nvSpPr>
          <p:spPr>
            <a:xfrm>
              <a:off x="10170753" y="5547190"/>
              <a:ext cx="2007264" cy="4078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Katherine Abbott, PhD, MGS</a:t>
              </a:r>
              <a:br>
                <a:rPr lang="fr-FR" sz="105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Miami University (Oxford, OH)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EEF8A83-7A6B-7671-6C79-51FE13BC9ECE}"/>
                </a:ext>
              </a:extLst>
            </p:cNvPr>
            <p:cNvSpPr txBox="1"/>
            <p:nvPr/>
          </p:nvSpPr>
          <p:spPr>
            <a:xfrm>
              <a:off x="10254624" y="5972884"/>
              <a:ext cx="752384" cy="187632"/>
            </a:xfrm>
            <a:prstGeom prst="rect">
              <a:avLst/>
            </a:prstGeom>
            <a:solidFill>
              <a:srgbClr val="E7DEF4"/>
            </a:solidFill>
          </p:spPr>
          <p:txBody>
            <a:bodyPr wrap="square" rIns="45720" rtlCol="0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Cycle 4A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DF92653-0A92-609F-3EEB-92D1C855A4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 l="913" t="910" r="5095" b="9924"/>
            <a:stretch/>
          </p:blipFill>
          <p:spPr>
            <a:xfrm>
              <a:off x="9403443" y="5597926"/>
              <a:ext cx="771502" cy="914400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5182CBA-0A92-91CB-83E8-0C8AAE4A7316}"/>
              </a:ext>
            </a:extLst>
          </p:cNvPr>
          <p:cNvGrpSpPr/>
          <p:nvPr/>
        </p:nvGrpSpPr>
        <p:grpSpPr>
          <a:xfrm>
            <a:off x="9180244" y="1344035"/>
            <a:ext cx="2700157" cy="972298"/>
            <a:chOff x="9410314" y="5566601"/>
            <a:chExt cx="2700157" cy="972298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F2C0D9BE-BA76-B77E-2F8C-2D9CB7CD8023}"/>
                </a:ext>
              </a:extLst>
            </p:cNvPr>
            <p:cNvSpPr/>
            <p:nvPr/>
          </p:nvSpPr>
          <p:spPr>
            <a:xfrm>
              <a:off x="10184745" y="5566601"/>
              <a:ext cx="1925726" cy="561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Scott Dresden, MD, MS</a:t>
              </a:r>
              <a:br>
                <a:rPr lang="fr-FR" sz="105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Northwestern University of Feinberg School of Medicine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B785B7B-9976-EE13-3C61-27B83B2156A2}"/>
                </a:ext>
              </a:extLst>
            </p:cNvPr>
            <p:cNvSpPr txBox="1"/>
            <p:nvPr/>
          </p:nvSpPr>
          <p:spPr>
            <a:xfrm>
              <a:off x="10257291" y="6140220"/>
              <a:ext cx="752384" cy="187632"/>
            </a:xfrm>
            <a:prstGeom prst="rect">
              <a:avLst/>
            </a:prstGeom>
            <a:solidFill>
              <a:srgbClr val="E7DEF4"/>
            </a:solidFill>
          </p:spPr>
          <p:txBody>
            <a:bodyPr wrap="square" rIns="45720" rtlCol="0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Cycle 4B</a:t>
              </a: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B1071D49-02FF-5D57-A8AB-CF2BA1F63F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rcRect l="4228" t="2641" r="7852" b="18778"/>
            <a:stretch/>
          </p:blipFill>
          <p:spPr>
            <a:xfrm>
              <a:off x="9410314" y="5624499"/>
              <a:ext cx="767297" cy="914400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857D642-82EA-3504-B9C2-FB7D1F160195}"/>
              </a:ext>
            </a:extLst>
          </p:cNvPr>
          <p:cNvGrpSpPr/>
          <p:nvPr/>
        </p:nvGrpSpPr>
        <p:grpSpPr>
          <a:xfrm>
            <a:off x="9182179" y="4674277"/>
            <a:ext cx="3055780" cy="982303"/>
            <a:chOff x="9387149" y="5614518"/>
            <a:chExt cx="3055780" cy="982303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1AF47E28-5F0F-BF27-4DE6-DDF6A11039B1}"/>
                </a:ext>
              </a:extLst>
            </p:cNvPr>
            <p:cNvSpPr/>
            <p:nvPr/>
          </p:nvSpPr>
          <p:spPr>
            <a:xfrm>
              <a:off x="10168504" y="5614518"/>
              <a:ext cx="2274425" cy="561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Ellen McCreedy, PhD</a:t>
              </a:r>
              <a:br>
                <a:rPr lang="fr-FR" sz="105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Brown University School of Public Health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DFC4094-49D0-A88E-F93D-9551EEA42E26}"/>
                </a:ext>
              </a:extLst>
            </p:cNvPr>
            <p:cNvSpPr txBox="1"/>
            <p:nvPr/>
          </p:nvSpPr>
          <p:spPr>
            <a:xfrm>
              <a:off x="10232498" y="6180257"/>
              <a:ext cx="752384" cy="187632"/>
            </a:xfrm>
            <a:prstGeom prst="rect">
              <a:avLst/>
            </a:prstGeom>
            <a:solidFill>
              <a:srgbClr val="E7DEF4"/>
            </a:solidFill>
          </p:spPr>
          <p:txBody>
            <a:bodyPr wrap="square" rIns="45720" rtlCol="0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Cycle 5A</a:t>
              </a: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74272EF9-4B82-5EC3-FA3F-6CF36C81B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rcRect l="31940" t="5533" r="13352" b="9496"/>
            <a:stretch/>
          </p:blipFill>
          <p:spPr>
            <a:xfrm>
              <a:off x="9387149" y="5682421"/>
              <a:ext cx="772496" cy="914400"/>
            </a:xfrm>
            <a:prstGeom prst="rect">
              <a:avLst/>
            </a:prstGeom>
          </p:spPr>
        </p:pic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630E2C87-7F65-CF79-469C-4AF668082444}"/>
              </a:ext>
            </a:extLst>
          </p:cNvPr>
          <p:cNvGrpSpPr/>
          <p:nvPr/>
        </p:nvGrpSpPr>
        <p:grpSpPr>
          <a:xfrm>
            <a:off x="9176040" y="5774301"/>
            <a:ext cx="3019936" cy="978027"/>
            <a:chOff x="9471923" y="5569166"/>
            <a:chExt cx="3019936" cy="978027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10D7CD87-6779-7310-6A0F-3E50EEF3DD30}"/>
                </a:ext>
              </a:extLst>
            </p:cNvPr>
            <p:cNvSpPr/>
            <p:nvPr/>
          </p:nvSpPr>
          <p:spPr>
            <a:xfrm>
              <a:off x="10237085" y="5569166"/>
              <a:ext cx="2254774" cy="561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Veronica Yank, MD</a:t>
              </a:r>
              <a:br>
                <a:rPr lang="fr-FR" sz="105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University of California San Francisco (UCSF)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7B148E31-A39C-3403-8407-B63CF917FE68}"/>
                </a:ext>
              </a:extLst>
            </p:cNvPr>
            <p:cNvSpPr txBox="1"/>
            <p:nvPr/>
          </p:nvSpPr>
          <p:spPr>
            <a:xfrm>
              <a:off x="10323104" y="6141347"/>
              <a:ext cx="752384" cy="187632"/>
            </a:xfrm>
            <a:prstGeom prst="rect">
              <a:avLst/>
            </a:prstGeom>
            <a:solidFill>
              <a:srgbClr val="E7DEF4"/>
            </a:solidFill>
          </p:spPr>
          <p:txBody>
            <a:bodyPr wrap="square" rIns="45720" rtlCol="0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Cycle 5A</a:t>
              </a:r>
            </a:p>
          </p:txBody>
        </p:sp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C6A3FC52-0241-C627-A869-36DAE98ADA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/>
            <a:srcRect l="22541" t="12491" r="23069" b="16781"/>
            <a:stretch/>
          </p:blipFill>
          <p:spPr>
            <a:xfrm>
              <a:off x="9471923" y="5632793"/>
              <a:ext cx="767311" cy="914400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D9D9BBF-4C41-0CFF-F4A0-DBC3B9FE327B}"/>
              </a:ext>
            </a:extLst>
          </p:cNvPr>
          <p:cNvGrpSpPr/>
          <p:nvPr/>
        </p:nvGrpSpPr>
        <p:grpSpPr>
          <a:xfrm>
            <a:off x="9180245" y="2442978"/>
            <a:ext cx="2726652" cy="975494"/>
            <a:chOff x="9410315" y="5563405"/>
            <a:chExt cx="2726652" cy="975494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6103611-D79E-26B5-9CBD-EF711CBFFE88}"/>
                </a:ext>
              </a:extLst>
            </p:cNvPr>
            <p:cNvSpPr/>
            <p:nvPr/>
          </p:nvSpPr>
          <p:spPr>
            <a:xfrm>
              <a:off x="10193299" y="5563405"/>
              <a:ext cx="1943668" cy="4078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05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Teresita</a:t>
              </a:r>
              <a:r>
                <a:rPr lang="fr-FR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 Hogan, MD</a:t>
              </a:r>
              <a:br>
                <a:rPr lang="fr-FR" sz="105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University of Chicago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1F99F80-0770-DA23-51BD-021FD7B24004}"/>
                </a:ext>
              </a:extLst>
            </p:cNvPr>
            <p:cNvSpPr txBox="1"/>
            <p:nvPr/>
          </p:nvSpPr>
          <p:spPr>
            <a:xfrm>
              <a:off x="10257291" y="5972261"/>
              <a:ext cx="752384" cy="187632"/>
            </a:xfrm>
            <a:prstGeom prst="rect">
              <a:avLst/>
            </a:prstGeom>
            <a:solidFill>
              <a:srgbClr val="E7DEF4"/>
            </a:solidFill>
          </p:spPr>
          <p:txBody>
            <a:bodyPr wrap="square" rIns="45720" rtlCol="0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Cycle 4B</a:t>
              </a:r>
            </a:p>
          </p:txBody>
        </p: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C58DC1AD-F71D-FEA0-EF98-BE8D4B031A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rcRect l="14430" t="6435" r="12531" b="29982"/>
            <a:stretch/>
          </p:blipFill>
          <p:spPr>
            <a:xfrm>
              <a:off x="9410315" y="5624499"/>
              <a:ext cx="767296" cy="914400"/>
            </a:xfrm>
            <a:prstGeom prst="rect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728C72D-70A0-1D2B-C4CB-33F9443B2DBE}"/>
              </a:ext>
            </a:extLst>
          </p:cNvPr>
          <p:cNvGrpSpPr/>
          <p:nvPr/>
        </p:nvGrpSpPr>
        <p:grpSpPr>
          <a:xfrm>
            <a:off x="9176054" y="3572819"/>
            <a:ext cx="2808957" cy="958044"/>
            <a:chOff x="9406123" y="5499797"/>
            <a:chExt cx="2808957" cy="958044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A95EDC22-2179-7236-EE89-0C7E5376DD7F}"/>
                </a:ext>
              </a:extLst>
            </p:cNvPr>
            <p:cNvSpPr/>
            <p:nvPr/>
          </p:nvSpPr>
          <p:spPr>
            <a:xfrm>
              <a:off x="10174805" y="5499797"/>
              <a:ext cx="2040275" cy="4078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Julie Lauffenburger, PhD</a:t>
              </a:r>
              <a:br>
                <a:rPr lang="fr-FR" sz="105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Brigham and Woman’s Hospital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C93DB98D-0275-4340-3C8A-ED15B90017F6}"/>
                </a:ext>
              </a:extLst>
            </p:cNvPr>
            <p:cNvSpPr txBox="1"/>
            <p:nvPr/>
          </p:nvSpPr>
          <p:spPr>
            <a:xfrm>
              <a:off x="10257291" y="5915687"/>
              <a:ext cx="752384" cy="187632"/>
            </a:xfrm>
            <a:prstGeom prst="rect">
              <a:avLst/>
            </a:prstGeom>
            <a:solidFill>
              <a:srgbClr val="E7DEF4"/>
            </a:solidFill>
          </p:spPr>
          <p:txBody>
            <a:bodyPr wrap="square" rIns="45720" rtlCol="0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Cycle 5A</a:t>
              </a:r>
            </a:p>
          </p:txBody>
        </p:sp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57347B70-5C5E-E795-5F5A-2A731EB534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rcRect l="13353" t="853" r="11418" b="9497"/>
            <a:stretch/>
          </p:blipFill>
          <p:spPr>
            <a:xfrm>
              <a:off x="9406123" y="5543441"/>
              <a:ext cx="767295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6234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DC74498-D523-F475-354C-DD0176003A0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76073" y="1695451"/>
            <a:ext cx="11095976" cy="410184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3200" dirty="0"/>
              <a:t>Aims should address key aspects that require feasibility testing for full scale ePCT:</a:t>
            </a:r>
          </a:p>
          <a:p>
            <a:pPr marL="401638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800" b="1" dirty="0"/>
              <a:t>  Aim 1: </a:t>
            </a:r>
            <a:r>
              <a:rPr lang="en-US" sz="2800" dirty="0"/>
              <a:t>Intervention implementation</a:t>
            </a:r>
          </a:p>
          <a:p>
            <a:pPr marL="457189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800" dirty="0"/>
              <a:t>*</a:t>
            </a:r>
            <a:r>
              <a:rPr lang="en-US" sz="2800" b="1" dirty="0"/>
              <a:t>Aim 2: </a:t>
            </a:r>
            <a:r>
              <a:rPr lang="en-US" sz="2800" dirty="0"/>
              <a:t>Subject identification/enrollment using pragmatic approach</a:t>
            </a:r>
          </a:p>
          <a:p>
            <a:pPr marL="457189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800" dirty="0"/>
              <a:t>*</a:t>
            </a:r>
            <a:r>
              <a:rPr lang="en-US" sz="2800" b="1" dirty="0"/>
              <a:t>Aim 3: </a:t>
            </a:r>
            <a:r>
              <a:rPr lang="en-US" sz="2800" dirty="0"/>
              <a:t>Clinical outcome ascertainment using a pragmatic approach</a:t>
            </a:r>
          </a:p>
          <a:p>
            <a:pPr marL="0" indent="0">
              <a:buNone/>
            </a:pPr>
            <a:r>
              <a:rPr lang="en-US" i="1" dirty="0"/>
              <a:t>* Must be feasible in intervention and control (future) arm *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6B6C0D6-06AA-DE1C-6C18-81B926479478}"/>
              </a:ext>
            </a:extLst>
          </p:cNvPr>
          <p:cNvSpPr txBox="1">
            <a:spLocks/>
          </p:cNvSpPr>
          <p:nvPr/>
        </p:nvSpPr>
        <p:spPr>
          <a:xfrm>
            <a:off x="300907" y="177941"/>
            <a:ext cx="11646307" cy="882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Support Research: What is a Feasibility/Pilot study?</a:t>
            </a:r>
          </a:p>
        </p:txBody>
      </p:sp>
    </p:spTree>
    <p:extLst>
      <p:ext uri="{BB962C8B-B14F-4D97-AF65-F5344CB8AC3E}">
        <p14:creationId xmlns:p14="http://schemas.microsoft.com/office/powerpoint/2010/main" val="22733269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Box 115">
            <a:extLst>
              <a:ext uri="{FF2B5EF4-FFF2-40B4-BE49-F238E27FC236}">
                <a16:creationId xmlns:a16="http://schemas.microsoft.com/office/drawing/2014/main" id="{EDBBA4A0-449F-4218-948F-A7A64EDC361A}"/>
              </a:ext>
            </a:extLst>
          </p:cNvPr>
          <p:cNvSpPr txBox="1"/>
          <p:nvPr/>
        </p:nvSpPr>
        <p:spPr>
          <a:xfrm>
            <a:off x="937159" y="4632836"/>
            <a:ext cx="1518854" cy="21139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 Lead +</a:t>
            </a:r>
          </a:p>
          <a:p>
            <a:r>
              <a:rPr lang="en-US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IRB. DSC, IC, PCRO, ERC, TDC</a:t>
            </a:r>
          </a:p>
          <a:p>
            <a:endParaRPr lang="en-US" sz="1400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Cores as needed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89FF80A-D6FD-49BB-BF11-7755E35D22D4}"/>
              </a:ext>
            </a:extLst>
          </p:cNvPr>
          <p:cNvSpPr/>
          <p:nvPr/>
        </p:nvSpPr>
        <p:spPr>
          <a:xfrm>
            <a:off x="851361" y="3618772"/>
            <a:ext cx="1690450" cy="838200"/>
          </a:xfrm>
          <a:prstGeom prst="roundRect">
            <a:avLst>
              <a:gd name="adj" fmla="val 556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0E331172-77AF-4315-8C57-3FBF11862AE3}"/>
              </a:ext>
            </a:extLst>
          </p:cNvPr>
          <p:cNvSpPr/>
          <p:nvPr/>
        </p:nvSpPr>
        <p:spPr>
          <a:xfrm>
            <a:off x="9650189" y="3618772"/>
            <a:ext cx="1792271" cy="838200"/>
          </a:xfrm>
          <a:prstGeom prst="roundRect">
            <a:avLst>
              <a:gd name="adj" fmla="val 40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Rectangle: Rounded Corners 124">
            <a:extLst>
              <a:ext uri="{FF2B5EF4-FFF2-40B4-BE49-F238E27FC236}">
                <a16:creationId xmlns:a16="http://schemas.microsoft.com/office/drawing/2014/main" id="{AA263FC6-73F0-4E1D-8832-A39D54463541}"/>
              </a:ext>
            </a:extLst>
          </p:cNvPr>
          <p:cNvSpPr/>
          <p:nvPr/>
        </p:nvSpPr>
        <p:spPr>
          <a:xfrm>
            <a:off x="7890425" y="3618772"/>
            <a:ext cx="1690450" cy="838200"/>
          </a:xfrm>
          <a:prstGeom prst="roundRect">
            <a:avLst>
              <a:gd name="adj" fmla="val 37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Rectangle: Rounded Corners 125">
            <a:extLst>
              <a:ext uri="{FF2B5EF4-FFF2-40B4-BE49-F238E27FC236}">
                <a16:creationId xmlns:a16="http://schemas.microsoft.com/office/drawing/2014/main" id="{48ABD8B2-16D3-43E9-97FF-28344CFC3CA5}"/>
              </a:ext>
            </a:extLst>
          </p:cNvPr>
          <p:cNvSpPr/>
          <p:nvPr/>
        </p:nvSpPr>
        <p:spPr>
          <a:xfrm>
            <a:off x="6130659" y="3618772"/>
            <a:ext cx="1690450" cy="838200"/>
          </a:xfrm>
          <a:prstGeom prst="roundRect">
            <a:avLst>
              <a:gd name="adj" fmla="val 37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Rectangle: Rounded Corners 126">
            <a:extLst>
              <a:ext uri="{FF2B5EF4-FFF2-40B4-BE49-F238E27FC236}">
                <a16:creationId xmlns:a16="http://schemas.microsoft.com/office/drawing/2014/main" id="{37DCA11D-4D27-4D23-B3B3-1090EFF8C510}"/>
              </a:ext>
            </a:extLst>
          </p:cNvPr>
          <p:cNvSpPr/>
          <p:nvPr/>
        </p:nvSpPr>
        <p:spPr>
          <a:xfrm>
            <a:off x="2611127" y="3618772"/>
            <a:ext cx="1690450" cy="838200"/>
          </a:xfrm>
          <a:prstGeom prst="roundRect">
            <a:avLst>
              <a:gd name="adj" fmla="val 37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Rectangle: Rounded Corners 129">
            <a:extLst>
              <a:ext uri="{FF2B5EF4-FFF2-40B4-BE49-F238E27FC236}">
                <a16:creationId xmlns:a16="http://schemas.microsoft.com/office/drawing/2014/main" id="{3DD31660-A0BF-4B4E-9BB1-BB8D05EDDB0C}"/>
              </a:ext>
            </a:extLst>
          </p:cNvPr>
          <p:cNvSpPr/>
          <p:nvPr/>
        </p:nvSpPr>
        <p:spPr>
          <a:xfrm>
            <a:off x="4370893" y="3618772"/>
            <a:ext cx="1690450" cy="838200"/>
          </a:xfrm>
          <a:prstGeom prst="roundRect">
            <a:avLst>
              <a:gd name="adj" fmla="val 37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2F5158BD-1D72-43F3-AEEE-CE36A6DE54C6}"/>
              </a:ext>
            </a:extLst>
          </p:cNvPr>
          <p:cNvSpPr txBox="1"/>
          <p:nvPr/>
        </p:nvSpPr>
        <p:spPr>
          <a:xfrm>
            <a:off x="953184" y="3718148"/>
            <a:ext cx="1486804" cy="63944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7705CF2C-1A34-44D5-AC0B-FF19645322C8}"/>
              </a:ext>
            </a:extLst>
          </p:cNvPr>
          <p:cNvSpPr txBox="1"/>
          <p:nvPr/>
        </p:nvSpPr>
        <p:spPr>
          <a:xfrm>
            <a:off x="2705784" y="3718148"/>
            <a:ext cx="1486804" cy="63944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 30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31919BAF-175F-4491-93FB-1E066F8869C0}"/>
              </a:ext>
            </a:extLst>
          </p:cNvPr>
          <p:cNvSpPr txBox="1"/>
          <p:nvPr/>
        </p:nvSpPr>
        <p:spPr>
          <a:xfrm>
            <a:off x="4472716" y="3718148"/>
            <a:ext cx="1486804" cy="63944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b="1" kern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 17-21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76878D80-A5BB-4133-825E-7CE88FA8D4C0}"/>
              </a:ext>
            </a:extLst>
          </p:cNvPr>
          <p:cNvSpPr txBox="1"/>
          <p:nvPr/>
        </p:nvSpPr>
        <p:spPr>
          <a:xfrm>
            <a:off x="6232482" y="3718148"/>
            <a:ext cx="1486804" cy="63944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b="1" kern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 24-28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DBCB1BB2-5D26-4E3C-9771-CE50DF97F7A0}"/>
              </a:ext>
            </a:extLst>
          </p:cNvPr>
          <p:cNvSpPr txBox="1"/>
          <p:nvPr/>
        </p:nvSpPr>
        <p:spPr>
          <a:xfrm>
            <a:off x="7992248" y="3718148"/>
            <a:ext cx="1486804" cy="63944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b="1" kern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16-24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23552CBD-CEDA-4F45-AA6F-BE855EE7C31D}"/>
              </a:ext>
            </a:extLst>
          </p:cNvPr>
          <p:cNvSpPr txBox="1"/>
          <p:nvPr/>
        </p:nvSpPr>
        <p:spPr>
          <a:xfrm>
            <a:off x="9752012" y="3718148"/>
            <a:ext cx="1690449" cy="70072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 16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1A5A2ACB-593F-4AC2-80B5-721351576821}"/>
              </a:ext>
            </a:extLst>
          </p:cNvPr>
          <p:cNvSpPr txBox="1"/>
          <p:nvPr/>
        </p:nvSpPr>
        <p:spPr>
          <a:xfrm>
            <a:off x="2696925" y="4632836"/>
            <a:ext cx="1518854" cy="21139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LOIs Approved by committee</a:t>
            </a:r>
          </a:p>
          <a:p>
            <a:endParaRPr lang="en-US" sz="900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Teams assigned tailored to needs</a:t>
            </a:r>
          </a:p>
          <a:p>
            <a:r>
              <a:rPr lang="en-US" sz="9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  <a:p>
            <a:r>
              <a:rPr lang="en-US" sz="1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Notifications w/teams &amp; dates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C414502F-C744-42A7-9CC8-2EB720A9EB61}"/>
              </a:ext>
            </a:extLst>
          </p:cNvPr>
          <p:cNvSpPr txBox="1"/>
          <p:nvPr/>
        </p:nvSpPr>
        <p:spPr>
          <a:xfrm>
            <a:off x="4456691" y="4632835"/>
            <a:ext cx="1518854" cy="21139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 Team Only</a:t>
            </a:r>
          </a:p>
          <a:p>
            <a:r>
              <a:rPr lang="en-US" sz="1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 Lead completes consult Worksheet</a:t>
            </a:r>
          </a:p>
          <a:p>
            <a:endParaRPr lang="en-US" sz="1400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 to PI &amp; team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C98A5C1E-FAE8-453F-8354-EB9DAF9B7278}"/>
              </a:ext>
            </a:extLst>
          </p:cNvPr>
          <p:cNvSpPr txBox="1"/>
          <p:nvPr/>
        </p:nvSpPr>
        <p:spPr>
          <a:xfrm>
            <a:off x="6216457" y="4632836"/>
            <a:ext cx="1604652" cy="21139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 + Biostatistician</a:t>
            </a:r>
          </a:p>
          <a:p>
            <a:endParaRPr lang="en-US" sz="1400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 worksheet reviewed</a:t>
            </a:r>
          </a:p>
          <a:p>
            <a:endParaRPr lang="en-US" sz="1400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Address questions / concerns from PI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FE61404D-8DD9-46B9-9EBB-C5B0D63E860B}"/>
              </a:ext>
            </a:extLst>
          </p:cNvPr>
          <p:cNvSpPr txBox="1"/>
          <p:nvPr/>
        </p:nvSpPr>
        <p:spPr>
          <a:xfrm>
            <a:off x="7976223" y="4632836"/>
            <a:ext cx="1604652" cy="21139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 + Biostatistician</a:t>
            </a:r>
          </a:p>
          <a:p>
            <a:endParaRPr lang="en-US" sz="1400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 Aims Page reviewed</a:t>
            </a:r>
          </a:p>
          <a:p>
            <a:endParaRPr lang="en-US" sz="1400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Address questions / concerns from PI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FD8316D4-39EC-4AFE-8D2A-BA4B34EF79AC}"/>
              </a:ext>
            </a:extLst>
          </p:cNvPr>
          <p:cNvSpPr txBox="1"/>
          <p:nvPr/>
        </p:nvSpPr>
        <p:spPr>
          <a:xfrm>
            <a:off x="9735988" y="4632836"/>
            <a:ext cx="1518854" cy="21139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proposals submitted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A52B91-C3EF-87C2-307F-67171D488FE0}"/>
              </a:ext>
            </a:extLst>
          </p:cNvPr>
          <p:cNvSpPr txBox="1"/>
          <p:nvPr/>
        </p:nvSpPr>
        <p:spPr>
          <a:xfrm>
            <a:off x="750623" y="2254461"/>
            <a:ext cx="1694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Teams Formed</a:t>
            </a:r>
          </a:p>
        </p:txBody>
      </p:sp>
      <p:sp>
        <p:nvSpPr>
          <p:cNvPr id="13" name="Rectangle: Beveled 12">
            <a:extLst>
              <a:ext uri="{FF2B5EF4-FFF2-40B4-BE49-F238E27FC236}">
                <a16:creationId xmlns:a16="http://schemas.microsoft.com/office/drawing/2014/main" id="{8774E7E9-9329-486A-D33D-3DE24203FB57}"/>
              </a:ext>
            </a:extLst>
          </p:cNvPr>
          <p:cNvSpPr/>
          <p:nvPr/>
        </p:nvSpPr>
        <p:spPr>
          <a:xfrm>
            <a:off x="851361" y="1435062"/>
            <a:ext cx="1690450" cy="2240765"/>
          </a:xfrm>
          <a:prstGeom prst="bevel">
            <a:avLst/>
          </a:prstGeom>
          <a:solidFill>
            <a:schemeClr val="bg1">
              <a:lumMod val="95000"/>
            </a:schemeClr>
          </a:solidFill>
          <a:ln>
            <a:solidFill>
              <a:srgbClr val="EAE8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: Beveled 13">
            <a:extLst>
              <a:ext uri="{FF2B5EF4-FFF2-40B4-BE49-F238E27FC236}">
                <a16:creationId xmlns:a16="http://schemas.microsoft.com/office/drawing/2014/main" id="{CBA64D94-26B6-7B1B-0805-5C0E0C88B775}"/>
              </a:ext>
            </a:extLst>
          </p:cNvPr>
          <p:cNvSpPr/>
          <p:nvPr/>
        </p:nvSpPr>
        <p:spPr>
          <a:xfrm>
            <a:off x="2611127" y="1435062"/>
            <a:ext cx="1690450" cy="2240765"/>
          </a:xfrm>
          <a:prstGeom prst="bevel">
            <a:avLst/>
          </a:prstGeom>
          <a:solidFill>
            <a:srgbClr val="EAE8EC"/>
          </a:solidFill>
          <a:ln>
            <a:solidFill>
              <a:srgbClr val="EAE8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: Beveled 14">
            <a:extLst>
              <a:ext uri="{FF2B5EF4-FFF2-40B4-BE49-F238E27FC236}">
                <a16:creationId xmlns:a16="http://schemas.microsoft.com/office/drawing/2014/main" id="{52D8E7EE-DE6D-5098-CA23-96EC9CA67492}"/>
              </a:ext>
            </a:extLst>
          </p:cNvPr>
          <p:cNvSpPr/>
          <p:nvPr/>
        </p:nvSpPr>
        <p:spPr>
          <a:xfrm>
            <a:off x="4405550" y="1435062"/>
            <a:ext cx="1690450" cy="224076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: Beveled 15">
            <a:extLst>
              <a:ext uri="{FF2B5EF4-FFF2-40B4-BE49-F238E27FC236}">
                <a16:creationId xmlns:a16="http://schemas.microsoft.com/office/drawing/2014/main" id="{9CAF1894-50DD-E111-D2A9-3C4C593CF083}"/>
              </a:ext>
            </a:extLst>
          </p:cNvPr>
          <p:cNvSpPr/>
          <p:nvPr/>
        </p:nvSpPr>
        <p:spPr>
          <a:xfrm>
            <a:off x="6184352" y="1435062"/>
            <a:ext cx="1690450" cy="224076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: Beveled 16">
            <a:extLst>
              <a:ext uri="{FF2B5EF4-FFF2-40B4-BE49-F238E27FC236}">
                <a16:creationId xmlns:a16="http://schemas.microsoft.com/office/drawing/2014/main" id="{85EE2510-0F32-2780-8F89-BE5422BCFB4E}"/>
              </a:ext>
            </a:extLst>
          </p:cNvPr>
          <p:cNvSpPr/>
          <p:nvPr/>
        </p:nvSpPr>
        <p:spPr>
          <a:xfrm>
            <a:off x="7963154" y="1435062"/>
            <a:ext cx="1690450" cy="224076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: Beveled 17">
            <a:extLst>
              <a:ext uri="{FF2B5EF4-FFF2-40B4-BE49-F238E27FC236}">
                <a16:creationId xmlns:a16="http://schemas.microsoft.com/office/drawing/2014/main" id="{8629F7C2-3759-309E-27AE-45CAF5A15C72}"/>
              </a:ext>
            </a:extLst>
          </p:cNvPr>
          <p:cNvSpPr/>
          <p:nvPr/>
        </p:nvSpPr>
        <p:spPr>
          <a:xfrm>
            <a:off x="9735988" y="1435062"/>
            <a:ext cx="1690450" cy="2240765"/>
          </a:xfrm>
          <a:prstGeom prst="bevel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737D5B-C827-E4A5-B2C6-D13C7BC0AB9B}"/>
              </a:ext>
            </a:extLst>
          </p:cNvPr>
          <p:cNvSpPr txBox="1"/>
          <p:nvPr/>
        </p:nvSpPr>
        <p:spPr>
          <a:xfrm>
            <a:off x="5626100" y="29718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7129502-31F1-9B95-3C23-4CD409FB23E7}"/>
              </a:ext>
            </a:extLst>
          </p:cNvPr>
          <p:cNvSpPr txBox="1"/>
          <p:nvPr/>
        </p:nvSpPr>
        <p:spPr>
          <a:xfrm>
            <a:off x="1054099" y="1908591"/>
            <a:ext cx="1577481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rgbClr val="652B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 Consult </a:t>
            </a:r>
          </a:p>
          <a:p>
            <a:r>
              <a:rPr lang="en-US" sz="1300" b="1" dirty="0">
                <a:solidFill>
                  <a:srgbClr val="652B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Teams ~ 6</a:t>
            </a:r>
          </a:p>
          <a:p>
            <a:endParaRPr lang="en-US" sz="1300" dirty="0">
              <a:solidFill>
                <a:srgbClr val="652B7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>
                <a:solidFill>
                  <a:srgbClr val="652B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Mitchell Teams</a:t>
            </a:r>
          </a:p>
          <a:p>
            <a:endParaRPr lang="en-US" sz="1300" dirty="0">
              <a:solidFill>
                <a:srgbClr val="652B7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>
                <a:solidFill>
                  <a:srgbClr val="652B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 Teams</a:t>
            </a:r>
          </a:p>
          <a:p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A485897-B80E-9947-10DB-6A3FF34D990A}"/>
              </a:ext>
            </a:extLst>
          </p:cNvPr>
          <p:cNvSpPr txBox="1"/>
          <p:nvPr/>
        </p:nvSpPr>
        <p:spPr>
          <a:xfrm>
            <a:off x="2848523" y="1921291"/>
            <a:ext cx="12361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LOI Review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887AC01-8BDE-64DF-D624-6013C1E9B913}"/>
              </a:ext>
            </a:extLst>
          </p:cNvPr>
          <p:cNvSpPr txBox="1"/>
          <p:nvPr/>
        </p:nvSpPr>
        <p:spPr>
          <a:xfrm>
            <a:off x="4525964" y="1871798"/>
            <a:ext cx="1449582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 Pre-Consultation Meeting</a:t>
            </a:r>
          </a:p>
          <a:p>
            <a:pPr algn="ctr"/>
            <a:r>
              <a: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Discuss/Revise Consult Worksheet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CE3242B-C76E-4515-C97A-41C731594DA5}"/>
              </a:ext>
            </a:extLst>
          </p:cNvPr>
          <p:cNvSpPr txBox="1"/>
          <p:nvPr/>
        </p:nvSpPr>
        <p:spPr>
          <a:xfrm>
            <a:off x="6408738" y="1836001"/>
            <a:ext cx="1236112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3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Team Consultation Meeting</a:t>
            </a:r>
          </a:p>
          <a:p>
            <a:pPr algn="ctr"/>
            <a:endParaRPr lang="en-US" sz="1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of Consult Worksheet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73161BC-9F39-2143-3C51-FC6C64E4D3A0}"/>
              </a:ext>
            </a:extLst>
          </p:cNvPr>
          <p:cNvSpPr txBox="1"/>
          <p:nvPr/>
        </p:nvSpPr>
        <p:spPr>
          <a:xfrm>
            <a:off x="8173167" y="1921291"/>
            <a:ext cx="132191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3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Team Consultation Meeting</a:t>
            </a:r>
          </a:p>
          <a:p>
            <a:pPr algn="ctr"/>
            <a:endParaRPr lang="en-US" sz="1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of Specific Aims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03774CC-5DF1-B4AF-CC55-AD71F7B1390F}"/>
              </a:ext>
            </a:extLst>
          </p:cNvPr>
          <p:cNvSpPr txBox="1"/>
          <p:nvPr/>
        </p:nvSpPr>
        <p:spPr>
          <a:xfrm>
            <a:off x="9863617" y="2022891"/>
            <a:ext cx="139980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Applications Due!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3164E2E-49AB-9632-CC67-332F0592DFCF}"/>
              </a:ext>
            </a:extLst>
          </p:cNvPr>
          <p:cNvSpPr/>
          <p:nvPr/>
        </p:nvSpPr>
        <p:spPr>
          <a:xfrm>
            <a:off x="4301577" y="3775203"/>
            <a:ext cx="5450435" cy="2525052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2954DC2-E100-C039-467C-AE9D3BDF648D}"/>
              </a:ext>
            </a:extLst>
          </p:cNvPr>
          <p:cNvSpPr txBox="1"/>
          <p:nvPr/>
        </p:nvSpPr>
        <p:spPr>
          <a:xfrm flipH="1">
            <a:off x="4288663" y="6377408"/>
            <a:ext cx="5447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Targeted consultation w/Cores &amp; Teams available</a:t>
            </a:r>
          </a:p>
        </p:txBody>
      </p:sp>
      <p:sp>
        <p:nvSpPr>
          <p:cNvPr id="3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Support Research: Consultation Process</a:t>
            </a:r>
          </a:p>
        </p:txBody>
      </p:sp>
    </p:spTree>
    <p:extLst>
      <p:ext uri="{BB962C8B-B14F-4D97-AF65-F5344CB8AC3E}">
        <p14:creationId xmlns:p14="http://schemas.microsoft.com/office/powerpoint/2010/main" val="4449840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5427DE6-73E2-C981-9C16-1997FAB2598D}"/>
              </a:ext>
            </a:extLst>
          </p:cNvPr>
          <p:cNvSpPr txBox="1">
            <a:spLocks/>
          </p:cNvSpPr>
          <p:nvPr/>
        </p:nvSpPr>
        <p:spPr>
          <a:xfrm>
            <a:off x="243878" y="68022"/>
            <a:ext cx="11414761" cy="882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652B7E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sz="3600" b="0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Support Research: Consultation Process</a:t>
            </a:r>
          </a:p>
        </p:txBody>
      </p:sp>
      <p:pic>
        <p:nvPicPr>
          <p:cNvPr id="164" name="Picture 163">
            <a:extLst>
              <a:ext uri="{FF2B5EF4-FFF2-40B4-BE49-F238E27FC236}">
                <a16:creationId xmlns:a16="http://schemas.microsoft.com/office/drawing/2014/main" id="{9A588FD7-CDED-22A3-6AF0-7F2D47E4C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5184" y="1129650"/>
            <a:ext cx="4154828" cy="556198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0036306-BA6E-D879-7471-167069AD5426}"/>
              </a:ext>
            </a:extLst>
          </p:cNvPr>
          <p:cNvGrpSpPr/>
          <p:nvPr/>
        </p:nvGrpSpPr>
        <p:grpSpPr>
          <a:xfrm>
            <a:off x="857282" y="1470328"/>
            <a:ext cx="5072034" cy="5221304"/>
            <a:chOff x="549539" y="1500055"/>
            <a:chExt cx="5072034" cy="5221304"/>
          </a:xfrm>
        </p:grpSpPr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9AADBF97-5FDC-95EA-27E1-C2F5B9235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539" y="1500055"/>
              <a:ext cx="5072034" cy="5221304"/>
            </a:xfrm>
            <a:prstGeom prst="roundRect">
              <a:avLst>
                <a:gd name="adj" fmla="val 10207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pic>
          <p:nvPicPr>
            <p:cNvPr id="167" name="Picture 166">
              <a:extLst>
                <a:ext uri="{FF2B5EF4-FFF2-40B4-BE49-F238E27FC236}">
                  <a16:creationId xmlns:a16="http://schemas.microsoft.com/office/drawing/2014/main" id="{13236453-3579-AC2A-2F97-828D593D7A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8073"/>
            <a:stretch/>
          </p:blipFill>
          <p:spPr>
            <a:xfrm>
              <a:off x="955407" y="1766860"/>
              <a:ext cx="4260298" cy="4687694"/>
            </a:xfrm>
            <a:prstGeom prst="roundRect">
              <a:avLst>
                <a:gd name="adj" fmla="val 4326"/>
              </a:avLst>
            </a:prstGeom>
          </p:spPr>
        </p:pic>
      </p:grpSp>
      <p:sp>
        <p:nvSpPr>
          <p:cNvPr id="70" name="Rectangle: Diagonal Corners Rounded 69">
            <a:extLst>
              <a:ext uri="{FF2B5EF4-FFF2-40B4-BE49-F238E27FC236}">
                <a16:creationId xmlns:a16="http://schemas.microsoft.com/office/drawing/2014/main" id="{2D317C75-343D-4725-B70B-0186993BC19E}"/>
              </a:ext>
            </a:extLst>
          </p:cNvPr>
          <p:cNvSpPr/>
          <p:nvPr/>
        </p:nvSpPr>
        <p:spPr>
          <a:xfrm>
            <a:off x="9955774" y="1500055"/>
            <a:ext cx="1922016" cy="974669"/>
          </a:xfrm>
          <a:prstGeom prst="round2Diag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accent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I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Applicant Portal</a:t>
            </a:r>
          </a:p>
        </p:txBody>
      </p:sp>
    </p:spTree>
    <p:extLst>
      <p:ext uri="{BB962C8B-B14F-4D97-AF65-F5344CB8AC3E}">
        <p14:creationId xmlns:p14="http://schemas.microsoft.com/office/powerpoint/2010/main" val="31971331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605216" y="211358"/>
            <a:ext cx="10993749" cy="1202501"/>
          </a:xfrm>
          <a:prstGeom prst="round2DiagRect">
            <a:avLst/>
          </a:prstGeom>
          <a:solidFill>
            <a:srgbClr val="2A7278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bg1"/>
                </a:solidFill>
              </a:rPr>
              <a:t>Demonstration Project Awardees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6F626CD-D17D-B61C-D5F4-8A6AD20C5541}"/>
              </a:ext>
            </a:extLst>
          </p:cNvPr>
          <p:cNvGrpSpPr/>
          <p:nvPr/>
        </p:nvGrpSpPr>
        <p:grpSpPr>
          <a:xfrm>
            <a:off x="605216" y="1657480"/>
            <a:ext cx="5158197" cy="1596430"/>
            <a:chOff x="396494" y="1653005"/>
            <a:chExt cx="5158197" cy="1596430"/>
          </a:xfrm>
        </p:grpSpPr>
        <p:sp>
          <p:nvSpPr>
            <p:cNvPr id="7" name="TextBox 6"/>
            <p:cNvSpPr txBox="1"/>
            <p:nvPr/>
          </p:nvSpPr>
          <p:spPr>
            <a:xfrm>
              <a:off x="2253616" y="1653005"/>
              <a:ext cx="330107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Xiaojuan</a:t>
              </a:r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Li, PhD &amp; Richard Platt, MD, MSc </a:t>
              </a:r>
            </a:p>
            <a:p>
              <a:pPr>
                <a:spcAft>
                  <a:spcPts val="600"/>
                </a:spcAft>
              </a:pP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Harvard Medical School; </a:t>
              </a:r>
              <a:b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Harvard Pilgrim Health Care Institute</a:t>
              </a:r>
            </a:p>
            <a:p>
              <a:r>
                <a:rPr lang="en-US" sz="1100" i="1" dirty="0">
                  <a:solidFill>
                    <a:srgbClr val="474C5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Collaborative Care Coordination Program for Alzheimer’s Disease and Related Dementias (Co-CARE-AD)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B3F10576-AB14-9BD0-DB91-58D412F0FB7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96494" y="1700465"/>
              <a:ext cx="1847827" cy="1548970"/>
              <a:chOff x="425587" y="2334638"/>
              <a:chExt cx="2364803" cy="1982333"/>
            </a:xfrm>
          </p:grpSpPr>
          <p:pic>
            <p:nvPicPr>
              <p:cNvPr id="1030" name="Picture 6" descr="https://impactcollaboratory.org/wp-content/uploads/2021/06/Li_Platt-photo-300x208.png">
                <a:hlinkClick r:id="rId3"/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7433" y="2334638"/>
                <a:ext cx="2362957" cy="16383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" name="TextBox 14"/>
              <p:cNvSpPr txBox="1"/>
              <p:nvPr/>
            </p:nvSpPr>
            <p:spPr>
              <a:xfrm>
                <a:off x="425587" y="3965903"/>
                <a:ext cx="2362955" cy="351068"/>
              </a:xfrm>
              <a:prstGeom prst="rect">
                <a:avLst/>
              </a:prstGeom>
              <a:solidFill>
                <a:srgbClr val="D5E1E5"/>
              </a:solidFill>
            </p:spPr>
            <p:txBody>
              <a:bodyPr wrap="square" rIns="45720" rtlCol="0">
                <a:noAutofit/>
              </a:bodyPr>
              <a:lstStyle/>
              <a:p>
                <a:pPr algn="ctr">
                  <a:spcBef>
                    <a:spcPts val="300"/>
                  </a:spcBef>
                </a:pPr>
                <a:r>
                  <a:rPr lang="en-US" sz="900">
                    <a:latin typeface="Arial" panose="020B0604020202020204" pitchFamily="34" charset="0"/>
                    <a:cs typeface="Arial" panose="020B0604020202020204" pitchFamily="34" charset="0"/>
                  </a:rPr>
                  <a:t>Cycle 1</a:t>
                </a: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74A70FB-50A7-13F9-5568-1B3F5F2A0222}"/>
              </a:ext>
            </a:extLst>
          </p:cNvPr>
          <p:cNvGrpSpPr/>
          <p:nvPr/>
        </p:nvGrpSpPr>
        <p:grpSpPr>
          <a:xfrm>
            <a:off x="6889854" y="1614929"/>
            <a:ext cx="4695488" cy="1573976"/>
            <a:chOff x="6694713" y="1596841"/>
            <a:chExt cx="4695488" cy="1573976"/>
          </a:xfrm>
        </p:grpSpPr>
        <p:pic>
          <p:nvPicPr>
            <p:cNvPr id="1029" name="Picture 5" descr="https://impactcollaboratory.org/wp-content/uploads/2021/06/parchman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7" r="1172" b="9116"/>
            <a:stretch/>
          </p:blipFill>
          <p:spPr bwMode="auto">
            <a:xfrm>
              <a:off x="6694714" y="1647036"/>
              <a:ext cx="1014366" cy="1280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7711962" y="1596841"/>
              <a:ext cx="3678239" cy="1031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Michael </a:t>
              </a:r>
              <a:r>
                <a:rPr lang="en-US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Parchman</a:t>
              </a:r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, MD, MPH</a:t>
              </a:r>
            </a:p>
            <a:p>
              <a:pPr>
                <a:spcAft>
                  <a:spcPts val="600"/>
                </a:spcAft>
              </a:pP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Kaiser Permanente of Washington Health Research Institute</a:t>
              </a:r>
            </a:p>
            <a:p>
              <a:r>
                <a:rPr lang="en-US" sz="1100" i="1" dirty="0">
                  <a:solidFill>
                    <a:srgbClr val="474C5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Can Value Champions Reduce Inappropriate Prescribing for People with Dementia?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694713" y="2896496"/>
              <a:ext cx="1014366" cy="274321"/>
            </a:xfrm>
            <a:prstGeom prst="rect">
              <a:avLst/>
            </a:prstGeom>
            <a:solidFill>
              <a:srgbClr val="D5E1E5"/>
            </a:solidFill>
          </p:spPr>
          <p:txBody>
            <a:bodyPr wrap="square" rIns="45720" rtlCol="0">
              <a:noAutofit/>
            </a:bodyPr>
            <a:lstStyle/>
            <a:p>
              <a:pPr algn="ctr">
                <a:spcBef>
                  <a:spcPts val="300"/>
                </a:spcBef>
              </a:pPr>
              <a:r>
                <a:rPr lang="en-US" sz="900">
                  <a:latin typeface="Arial" panose="020B0604020202020204" pitchFamily="34" charset="0"/>
                  <a:cs typeface="Arial" panose="020B0604020202020204" pitchFamily="34" charset="0"/>
                </a:rPr>
                <a:t>Cycle 1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A5D47E5-0172-E67C-50EA-F29F48244411}"/>
              </a:ext>
            </a:extLst>
          </p:cNvPr>
          <p:cNvGrpSpPr/>
          <p:nvPr/>
        </p:nvGrpSpPr>
        <p:grpSpPr>
          <a:xfrm>
            <a:off x="6889854" y="3313458"/>
            <a:ext cx="4583980" cy="1609292"/>
            <a:chOff x="6694713" y="3295370"/>
            <a:chExt cx="4583980" cy="1609292"/>
          </a:xfrm>
        </p:grpSpPr>
        <p:sp>
          <p:nvSpPr>
            <p:cNvPr id="3" name="Rectangle 3"/>
            <p:cNvSpPr>
              <a:spLocks noChangeArrowheads="1"/>
            </p:cNvSpPr>
            <p:nvPr/>
          </p:nvSpPr>
          <p:spPr bwMode="auto">
            <a:xfrm>
              <a:off x="7711962" y="3295370"/>
              <a:ext cx="3566731" cy="103105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en-US" altLang="en-US" sz="1200" b="1" dirty="0">
                  <a:cs typeface="Arial" panose="020B0604020202020204" pitchFamily="34" charset="0"/>
                </a:rPr>
                <a:t>Lisa Kern, MD, MPH</a:t>
              </a:r>
            </a:p>
            <a:p>
              <a:pPr lvl="0">
                <a:spcAft>
                  <a:spcPts val="600"/>
                </a:spcAft>
              </a:pPr>
              <a:r>
                <a:rPr lang="en-US" altLang="en-US" sz="1100" dirty="0">
                  <a:cs typeface="Arial" panose="020B0604020202020204" pitchFamily="34" charset="0"/>
                </a:rPr>
                <a:t>Weill Cornell Medicine</a:t>
              </a:r>
            </a:p>
            <a:p>
              <a:pPr lvl="0"/>
              <a:r>
                <a:rPr lang="en-US" altLang="en-US" sz="1100" dirty="0">
                  <a:cs typeface="Arial" panose="020B0604020202020204" pitchFamily="34" charset="0"/>
                </a:rPr>
                <a:t>I</a:t>
              </a:r>
              <a:r>
                <a:rPr lang="en-US" altLang="en-US" sz="1100" i="1" dirty="0">
                  <a:solidFill>
                    <a:srgbClr val="474C56"/>
                  </a:solidFill>
                  <a:cs typeface="Arial" panose="020B0604020202020204" pitchFamily="34" charset="0"/>
                </a:rPr>
                <a:t>mproving How People Living with Dementia are Selected for Care Coordination: </a:t>
              </a:r>
              <a:r>
                <a:rPr lang="en-US" altLang="en-US" sz="1100" i="1" dirty="0" err="1">
                  <a:solidFill>
                    <a:srgbClr val="474C56"/>
                  </a:solidFill>
                  <a:cs typeface="Arial" panose="020B0604020202020204" pitchFamily="34" charset="0"/>
                </a:rPr>
                <a:t>ePCT</a:t>
              </a:r>
              <a:r>
                <a:rPr lang="en-US" altLang="en-US" sz="1100" i="1" dirty="0">
                  <a:solidFill>
                    <a:srgbClr val="474C56"/>
                  </a:solidFill>
                  <a:cs typeface="Arial" panose="020B0604020202020204" pitchFamily="34" charset="0"/>
                </a:rPr>
                <a:t> in an Accountable Care Organization</a:t>
              </a:r>
            </a:p>
          </p:txBody>
        </p:sp>
        <p:pic>
          <p:nvPicPr>
            <p:cNvPr id="1028" name="Picture 4" descr="https://impactcollaboratory.org/wp-content/uploads/2022/05/WCMFacultyHeadshots-LisaKern-10578-200x300.jp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71" t="2150" r="969" b="15683"/>
            <a:stretch/>
          </p:blipFill>
          <p:spPr bwMode="auto">
            <a:xfrm>
              <a:off x="6694713" y="3347009"/>
              <a:ext cx="1014366" cy="1280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6694714" y="4612644"/>
              <a:ext cx="989273" cy="292018"/>
            </a:xfrm>
            <a:prstGeom prst="rect">
              <a:avLst/>
            </a:prstGeom>
            <a:solidFill>
              <a:srgbClr val="D5E1E5"/>
            </a:solidFill>
          </p:spPr>
          <p:txBody>
            <a:bodyPr wrap="square" rIns="45720" rtlCol="0">
              <a:noAutofit/>
            </a:bodyPr>
            <a:lstStyle/>
            <a:p>
              <a:pPr algn="ctr">
                <a:spcBef>
                  <a:spcPts val="300"/>
                </a:spcBef>
              </a:pPr>
              <a:r>
                <a:rPr lang="en-US" sz="900">
                  <a:latin typeface="Arial" panose="020B0604020202020204" pitchFamily="34" charset="0"/>
                  <a:cs typeface="Arial" panose="020B0604020202020204" pitchFamily="34" charset="0"/>
                </a:rPr>
                <a:t>Cycle 2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0753366-B7B5-F6DE-2307-00B556C65F10}"/>
              </a:ext>
            </a:extLst>
          </p:cNvPr>
          <p:cNvGrpSpPr/>
          <p:nvPr/>
        </p:nvGrpSpPr>
        <p:grpSpPr>
          <a:xfrm>
            <a:off x="579462" y="3313458"/>
            <a:ext cx="5447369" cy="1591816"/>
            <a:chOff x="370740" y="3308983"/>
            <a:chExt cx="5447369" cy="159181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E473F85-B972-C948-38E4-25DB95821A3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70740" y="3378235"/>
              <a:ext cx="1890787" cy="1280160"/>
              <a:chOff x="9107535" y="2335890"/>
              <a:chExt cx="2899235" cy="1962931"/>
            </a:xfrm>
          </p:grpSpPr>
          <p:pic>
            <p:nvPicPr>
              <p:cNvPr id="5" name="Picture 6" descr="https://impactcollaboratory.org/wp-content/uploads/2022/05/hofer_vacas.png"/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6" t="1687" r="50384"/>
              <a:stretch/>
            </p:blipFill>
            <p:spPr bwMode="auto">
              <a:xfrm>
                <a:off x="9107535" y="2335890"/>
                <a:ext cx="1445445" cy="196293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6" descr="https://impactcollaboratory.org/wp-content/uploads/2022/05/hofer_vacas.png"/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350" t="1687"/>
              <a:stretch/>
            </p:blipFill>
            <p:spPr bwMode="auto">
              <a:xfrm>
                <a:off x="10555200" y="2335890"/>
                <a:ext cx="1451570" cy="196293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6" name="TextBox 15"/>
            <p:cNvSpPr txBox="1"/>
            <p:nvPr/>
          </p:nvSpPr>
          <p:spPr>
            <a:xfrm>
              <a:off x="370741" y="4653006"/>
              <a:ext cx="1884564" cy="247793"/>
            </a:xfrm>
            <a:prstGeom prst="rect">
              <a:avLst/>
            </a:prstGeom>
            <a:solidFill>
              <a:srgbClr val="D5E1E5"/>
            </a:solidFill>
          </p:spPr>
          <p:txBody>
            <a:bodyPr wrap="square" rIns="45720" rtlCol="0">
              <a:noAutofit/>
            </a:bodyPr>
            <a:lstStyle/>
            <a:p>
              <a:pPr algn="ctr">
                <a:spcBef>
                  <a:spcPts val="300"/>
                </a:spcBef>
              </a:pPr>
              <a:r>
                <a:rPr lang="en-US" sz="900">
                  <a:latin typeface="Arial" panose="020B0604020202020204" pitchFamily="34" charset="0"/>
                  <a:cs typeface="Arial" panose="020B0604020202020204" pitchFamily="34" charset="0"/>
                </a:rPr>
                <a:t>Cycle 2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251377" y="3308983"/>
              <a:ext cx="3566732" cy="10310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Ira Hofer, MD &amp; Susana Vacas, MD, PhD</a:t>
              </a:r>
            </a:p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Icahn School of Medicine; </a:t>
              </a:r>
            </a:p>
            <a:p>
              <a:pPr>
                <a:spcAft>
                  <a:spcPts val="600"/>
                </a:spcAft>
              </a:pP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Massachusetts General Hospital  </a:t>
              </a:r>
            </a:p>
            <a:p>
              <a:r>
                <a:rPr lang="en-US" sz="1100" i="1" dirty="0">
                  <a:solidFill>
                    <a:srgbClr val="474C5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Mitigation of Postoperative Delirium in High-Risk Patients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08EC43F-FD76-3612-98EC-52F1F3C43DB0}"/>
              </a:ext>
            </a:extLst>
          </p:cNvPr>
          <p:cNvGrpSpPr/>
          <p:nvPr/>
        </p:nvGrpSpPr>
        <p:grpSpPr>
          <a:xfrm>
            <a:off x="6889854" y="5030988"/>
            <a:ext cx="4583980" cy="1599831"/>
            <a:chOff x="6694713" y="5012900"/>
            <a:chExt cx="4583980" cy="1599831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E00849F9-7CDA-ACCB-E6F0-81D25BEE916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93" r="912"/>
            <a:stretch/>
          </p:blipFill>
          <p:spPr bwMode="auto">
            <a:xfrm>
              <a:off x="6700445" y="5067246"/>
              <a:ext cx="1018700" cy="1280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4391629-D82C-81BD-0069-6A5D7170E61A}"/>
                </a:ext>
              </a:extLst>
            </p:cNvPr>
            <p:cNvSpPr txBox="1"/>
            <p:nvPr/>
          </p:nvSpPr>
          <p:spPr>
            <a:xfrm>
              <a:off x="6694713" y="6328738"/>
              <a:ext cx="1029410" cy="283993"/>
            </a:xfrm>
            <a:prstGeom prst="rect">
              <a:avLst/>
            </a:prstGeom>
            <a:solidFill>
              <a:srgbClr val="D5E1E5"/>
            </a:solidFill>
          </p:spPr>
          <p:txBody>
            <a:bodyPr wrap="square" rIns="45720" rtlCol="0">
              <a:noAutofit/>
            </a:bodyPr>
            <a:lstStyle/>
            <a:p>
              <a:pPr algn="ctr">
                <a:spcBef>
                  <a:spcPts val="300"/>
                </a:spcBef>
              </a:pPr>
              <a:r>
                <a:rPr lang="en-US" sz="900">
                  <a:latin typeface="Arial" panose="020B0604020202020204" pitchFamily="34" charset="0"/>
                  <a:cs typeface="Arial" panose="020B0604020202020204" pitchFamily="34" charset="0"/>
                </a:rPr>
                <a:t>Cycle 3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04213A6-F4CC-1E39-7CFB-80666A682994}"/>
                </a:ext>
              </a:extLst>
            </p:cNvPr>
            <p:cNvSpPr/>
            <p:nvPr/>
          </p:nvSpPr>
          <p:spPr>
            <a:xfrm>
              <a:off x="7730069" y="5012900"/>
              <a:ext cx="3548624" cy="692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Ariel Green, MD, MPH, PHD</a:t>
              </a:r>
            </a:p>
            <a:p>
              <a:pPr>
                <a:spcAft>
                  <a:spcPts val="600"/>
                </a:spcAft>
              </a:pP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Johns Hopkins University School of Medicine</a:t>
              </a:r>
            </a:p>
            <a:p>
              <a:r>
                <a:rPr lang="en-US" sz="1100" i="1" dirty="0">
                  <a:solidFill>
                    <a:srgbClr val="474C5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ALIGN: Aligning Medications with What Matters Most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278AD22-234E-774F-0D6B-1E6B03AEA3D2}"/>
              </a:ext>
            </a:extLst>
          </p:cNvPr>
          <p:cNvGrpSpPr/>
          <p:nvPr/>
        </p:nvGrpSpPr>
        <p:grpSpPr>
          <a:xfrm>
            <a:off x="573729" y="5045563"/>
            <a:ext cx="5946341" cy="1598336"/>
            <a:chOff x="365007" y="5041088"/>
            <a:chExt cx="5946341" cy="159833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780856E-EC84-1220-5998-B0A5FF32CFCB}"/>
                </a:ext>
              </a:extLst>
            </p:cNvPr>
            <p:cNvSpPr/>
            <p:nvPr/>
          </p:nvSpPr>
          <p:spPr>
            <a:xfrm>
              <a:off x="2251376" y="5041088"/>
              <a:ext cx="4059972" cy="692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Alexia </a:t>
              </a:r>
              <a:r>
                <a:rPr lang="en-US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Torke</a:t>
              </a:r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, MD, MS &amp; Nichole Fowler, PhD MHSA</a:t>
              </a:r>
            </a:p>
            <a:p>
              <a:pPr>
                <a:spcAft>
                  <a:spcPts val="600"/>
                </a:spcAft>
              </a:pP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Indiana University School of Medicine</a:t>
              </a:r>
            </a:p>
            <a:p>
              <a:r>
                <a:rPr lang="en-US" sz="1100" i="1" dirty="0">
                  <a:solidFill>
                    <a:srgbClr val="474C5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Aging Brain Care Virtual Program</a:t>
              </a:r>
            </a:p>
          </p:txBody>
        </p:sp>
        <p:pic>
          <p:nvPicPr>
            <p:cNvPr id="12" name="Picture 4">
              <a:extLst>
                <a:ext uri="{FF2B5EF4-FFF2-40B4-BE49-F238E27FC236}">
                  <a16:creationId xmlns:a16="http://schemas.microsoft.com/office/drawing/2014/main" id="{3494E032-6C59-3B4C-F1F0-84B05BD1607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50" b="7225"/>
            <a:stretch/>
          </p:blipFill>
          <p:spPr bwMode="auto">
            <a:xfrm>
              <a:off x="365007" y="5079277"/>
              <a:ext cx="1890297" cy="1280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4C3AC29-D172-6D3D-995A-072A04031559}"/>
                </a:ext>
              </a:extLst>
            </p:cNvPr>
            <p:cNvSpPr txBox="1"/>
            <p:nvPr/>
          </p:nvSpPr>
          <p:spPr>
            <a:xfrm>
              <a:off x="365007" y="6347406"/>
              <a:ext cx="1890297" cy="292018"/>
            </a:xfrm>
            <a:prstGeom prst="rect">
              <a:avLst/>
            </a:prstGeom>
            <a:solidFill>
              <a:srgbClr val="D5E1E5"/>
            </a:solidFill>
          </p:spPr>
          <p:txBody>
            <a:bodyPr wrap="square" rIns="45720" rtlCol="0">
              <a:noAutofit/>
            </a:bodyPr>
            <a:lstStyle/>
            <a:p>
              <a:pPr algn="ctr">
                <a:spcBef>
                  <a:spcPts val="300"/>
                </a:spcBef>
              </a:pPr>
              <a:r>
                <a:rPr lang="en-US" sz="900">
                  <a:latin typeface="Arial" panose="020B0604020202020204" pitchFamily="34" charset="0"/>
                  <a:cs typeface="Arial" panose="020B0604020202020204" pitchFamily="34" charset="0"/>
                </a:rPr>
                <a:t>Cycle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03409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Knowledge Generation to Advance Field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4294967295"/>
          </p:nvPr>
        </p:nvSpPr>
        <p:spPr>
          <a:xfrm>
            <a:off x="6224785" y="1951745"/>
            <a:ext cx="5924369" cy="418381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600" dirty="0"/>
              <a:t>2019: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Limited knowledge base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Not dementia focused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/>
              <a:t>2019-24: </a:t>
            </a:r>
            <a:r>
              <a:rPr lang="en-US" sz="2600" i="1" dirty="0"/>
              <a:t>Steps taken to address</a:t>
            </a:r>
            <a:r>
              <a:rPr lang="en-US" sz="2600" dirty="0"/>
              <a:t>…</a:t>
            </a:r>
            <a:endParaRPr lang="en-US" sz="2600" i="1" dirty="0"/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 Synthesized available knowledge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 Started with basics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 Multiple modes of dissemination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 Collated in knowledge repository</a:t>
            </a:r>
          </a:p>
          <a:p>
            <a:pPr lvl="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~ 400 items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1715" y="5484627"/>
            <a:ext cx="5135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       1983-2018, </a:t>
            </a:r>
            <a:r>
              <a:rPr lang="en-US" sz="1600" b="1" dirty="0"/>
              <a:t>N=143</a:t>
            </a:r>
            <a:r>
              <a:rPr lang="en-US" sz="1600" dirty="0"/>
              <a:t>	    2019-2024, </a:t>
            </a:r>
            <a:r>
              <a:rPr lang="en-US" sz="1600" b="1" dirty="0"/>
              <a:t>N=250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895" y="1434332"/>
            <a:ext cx="6715294" cy="45340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9BCCFF9-AEAF-DDBD-6BFE-7D21AA70CA72}"/>
              </a:ext>
            </a:extLst>
          </p:cNvPr>
          <p:cNvGrpSpPr/>
          <p:nvPr/>
        </p:nvGrpSpPr>
        <p:grpSpPr>
          <a:xfrm>
            <a:off x="540346" y="2004969"/>
            <a:ext cx="5398389" cy="3471614"/>
            <a:chOff x="662246" y="1864775"/>
            <a:chExt cx="5619800" cy="361400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/>
            <a:srcRect t="17286"/>
            <a:stretch/>
          </p:blipFill>
          <p:spPr>
            <a:xfrm>
              <a:off x="662246" y="1864775"/>
              <a:ext cx="5619800" cy="3614000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785928" y="1887737"/>
              <a:ext cx="3551119" cy="14269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895" y="1981833"/>
            <a:ext cx="1363279" cy="56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1286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15660" y="1154114"/>
            <a:ext cx="4718649" cy="3224986"/>
          </a:xfrm>
        </p:spPr>
        <p:txBody>
          <a:bodyPr>
            <a:normAutofit/>
          </a:bodyPr>
          <a:lstStyle/>
          <a:p>
            <a:r>
              <a:rPr lang="en-US" dirty="0"/>
              <a:t>Knowledge Generation: Key Accomplishments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01EF2C2-D5FB-07C9-47BD-E7338C1191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9649861"/>
              </p:ext>
            </p:extLst>
          </p:nvPr>
        </p:nvGraphicFramePr>
        <p:xfrm>
          <a:off x="4367695" y="248638"/>
          <a:ext cx="8683542" cy="4047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A7F018A-E52F-65D6-0F40-52A8FAD8E1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1436782"/>
              </p:ext>
            </p:extLst>
          </p:nvPr>
        </p:nvGraphicFramePr>
        <p:xfrm>
          <a:off x="4456637" y="4295951"/>
          <a:ext cx="8594600" cy="23205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790835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/>
              <a:t>Best Practices for Integrating Health Equity in ePCTs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32052" t="-50" r="1508" b="1886"/>
          <a:stretch/>
        </p:blipFill>
        <p:spPr>
          <a:xfrm>
            <a:off x="5647768" y="1493325"/>
            <a:ext cx="6228677" cy="43998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10489" y="1471809"/>
            <a:ext cx="3215420" cy="416113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205452" y="2088075"/>
            <a:ext cx="3254097" cy="42111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018199" y="2696679"/>
            <a:ext cx="3248819" cy="420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8776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4754" y="1154114"/>
            <a:ext cx="2703167" cy="3224986"/>
          </a:xfrm>
        </p:spPr>
        <p:txBody>
          <a:bodyPr>
            <a:normAutofit/>
          </a:bodyPr>
          <a:lstStyle/>
          <a:p>
            <a:r>
              <a:rPr lang="en-US" sz="3400" dirty="0"/>
              <a:t>Generate Knowledge: Grand Rounds &amp; Podcasts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8ACAFF4-7E30-9BBF-1F25-4CD887D08F6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580869" y="219837"/>
            <a:ext cx="8057853" cy="13604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i="1" dirty="0">
                <a:solidFill>
                  <a:srgbClr val="474C56"/>
                </a:solidFill>
              </a:rPr>
              <a:t>Monthly grand rounds and podcasts highlight research and activities pertinent to </a:t>
            </a:r>
            <a:r>
              <a:rPr lang="en-US" sz="2400" i="1" dirty="0" err="1">
                <a:solidFill>
                  <a:srgbClr val="474C56"/>
                </a:solidFill>
              </a:rPr>
              <a:t>ePCTs</a:t>
            </a:r>
            <a:r>
              <a:rPr lang="en-US" sz="2400" i="1" dirty="0">
                <a:solidFill>
                  <a:srgbClr val="474C56"/>
                </a:solidFill>
              </a:rPr>
              <a:t> in PLWD and CPs</a:t>
            </a:r>
          </a:p>
          <a:p>
            <a:endParaRPr lang="en-US" sz="2400" i="1" dirty="0">
              <a:solidFill>
                <a:srgbClr val="474C56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C87AD9-EE83-7C37-F04A-5C99EBADE9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86"/>
          <a:stretch/>
        </p:blipFill>
        <p:spPr>
          <a:xfrm>
            <a:off x="3580869" y="1321906"/>
            <a:ext cx="8481044" cy="5536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8619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Generate Knowledge: Algorithms to Identify PLWD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60909" y="2390075"/>
            <a:ext cx="4657872" cy="247940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Sought after consult advice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Workshop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Validated algorithms using health care generated data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Ethical Considerations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581" t="40830" r="7845" b="7602"/>
          <a:stretch/>
        </p:blipFill>
        <p:spPr>
          <a:xfrm>
            <a:off x="5106710" y="4118010"/>
            <a:ext cx="6739557" cy="11693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-532" t="-5117" r="-1339" b="-1570"/>
          <a:stretch/>
        </p:blipFill>
        <p:spPr>
          <a:xfrm>
            <a:off x="5149594" y="5507881"/>
            <a:ext cx="6739556" cy="1096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B7A30E-8A63-7210-7750-CFA144104C2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97" t="8264" b="13189"/>
          <a:stretch/>
        </p:blipFill>
        <p:spPr>
          <a:xfrm>
            <a:off x="5106710" y="1507313"/>
            <a:ext cx="6739557" cy="8236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209B0C5-963A-AF42-C947-C7B60BD1EC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6710" y="2685773"/>
            <a:ext cx="6782440" cy="11112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44932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Generate Knowledge: Waivers of Consent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566" y="1704724"/>
            <a:ext cx="4539187" cy="1825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566" y="4105761"/>
            <a:ext cx="4426125" cy="2174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62742B-6810-D0BC-A1E2-001F1D8C46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83" t="10272" r="2507" b="8039"/>
          <a:stretch/>
        </p:blipFill>
        <p:spPr>
          <a:xfrm>
            <a:off x="5251037" y="5193104"/>
            <a:ext cx="6636164" cy="10873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D85B34-8E81-E0F5-3C90-2CD5B7636D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1036" y="1485026"/>
            <a:ext cx="6409968" cy="3334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50680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Generate Knowledge: Outcomes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ePCT success depends on primary outcome</a:t>
            </a:r>
          </a:p>
          <a:p>
            <a:r>
              <a:rPr lang="en-US" dirty="0"/>
              <a:t>Tension: Important versus pragmatic</a:t>
            </a:r>
          </a:p>
          <a:p>
            <a:r>
              <a:rPr lang="en-US" dirty="0"/>
              <a:t>Outcome selected often a compromise</a:t>
            </a:r>
          </a:p>
          <a:p>
            <a:pPr>
              <a:spcAft>
                <a:spcPts val="300"/>
              </a:spcAft>
            </a:pPr>
            <a:r>
              <a:rPr lang="en-US" dirty="0"/>
              <a:t>IMPACT “first” steps </a:t>
            </a:r>
          </a:p>
          <a:p>
            <a:pPr lvl="1">
              <a:spcAft>
                <a:spcPts val="300"/>
              </a:spcAft>
            </a:pPr>
            <a:r>
              <a:rPr lang="en-US" dirty="0"/>
              <a:t>What is out there? Two </a:t>
            </a:r>
            <a:r>
              <a:rPr lang="en-US" dirty="0" err="1"/>
              <a:t>iLibraries</a:t>
            </a:r>
            <a:endParaRPr lang="en-US" dirty="0"/>
          </a:p>
          <a:p>
            <a:pPr lvl="1">
              <a:spcAft>
                <a:spcPts val="300"/>
              </a:spcAft>
            </a:pPr>
            <a:r>
              <a:rPr lang="en-US" dirty="0"/>
              <a:t>What do PWLD/CP think? LEP</a:t>
            </a:r>
          </a:p>
          <a:p>
            <a:pPr lvl="1">
              <a:spcAft>
                <a:spcPts val="300"/>
              </a:spcAft>
            </a:pPr>
            <a:r>
              <a:rPr lang="en-US" dirty="0"/>
              <a:t>What is possible? Preliminary work </a:t>
            </a:r>
            <a:br>
              <a:rPr lang="en-US" dirty="0"/>
            </a:br>
            <a:r>
              <a:rPr lang="en-US" dirty="0"/>
              <a:t>with NH EHR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1544" y="3760977"/>
            <a:ext cx="3525634" cy="2182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4374" y="1430025"/>
            <a:ext cx="3562804" cy="22043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39969" y="3429000"/>
            <a:ext cx="1181556" cy="102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7617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Generate Knowledge: Practical Data Tools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31" y="1509824"/>
            <a:ext cx="4953793" cy="24656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31" y="4100823"/>
            <a:ext cx="4953793" cy="25062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r="3479"/>
          <a:stretch/>
        </p:blipFill>
        <p:spPr>
          <a:xfrm>
            <a:off x="6082268" y="1664961"/>
            <a:ext cx="5015389" cy="10776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952396"/>
            <a:ext cx="4987927" cy="36546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99678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Build Investigator Capacity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38911" y="1663700"/>
            <a:ext cx="11233137" cy="4208463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2019: </a:t>
            </a:r>
          </a:p>
          <a:p>
            <a:pPr lvl="1">
              <a:lnSpc>
                <a:spcPct val="100000"/>
              </a:lnSpc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Few experienced investigators in ePCTs, fewer in dementia </a:t>
            </a:r>
          </a:p>
          <a:p>
            <a:pPr lvl="1">
              <a:lnSpc>
                <a:spcPct val="100000"/>
              </a:lnSpc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No dedicated training mechanisms </a:t>
            </a:r>
          </a:p>
          <a:p>
            <a:pPr lvl="1">
              <a:lnSpc>
                <a:spcPct val="100000"/>
              </a:lnSpc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Challenges</a:t>
            </a:r>
          </a:p>
          <a:p>
            <a:pPr lvl="2">
              <a:lnSpc>
                <a:spcPct val="100000"/>
              </a:lnSpc>
              <a:spcAft>
                <a:spcPts val="300"/>
              </a:spcAft>
              <a:buFont typeface="Arial" panose="020B0604020202020204" pitchFamily="34" charset="0"/>
              <a:buChar char="–"/>
            </a:pPr>
            <a:r>
              <a:rPr lang="en-US" sz="2400" dirty="0"/>
              <a:t>ePCT conduct often later in career</a:t>
            </a:r>
          </a:p>
          <a:p>
            <a:pPr lvl="2">
              <a:lnSpc>
                <a:spcPct val="100000"/>
              </a:lnSpc>
              <a:spcAft>
                <a:spcPts val="300"/>
              </a:spcAft>
              <a:buFont typeface="Arial" panose="020B0604020202020204" pitchFamily="34" charset="0"/>
              <a:buChar char="–"/>
            </a:pPr>
            <a:r>
              <a:rPr lang="en-US" sz="2400" dirty="0" err="1"/>
              <a:t>ePCTs</a:t>
            </a:r>
            <a:r>
              <a:rPr lang="en-US" sz="2400" dirty="0"/>
              <a:t> require robust infrastructure limiting institutions</a:t>
            </a:r>
          </a:p>
          <a:p>
            <a:pPr lvl="2">
              <a:lnSpc>
                <a:spcPct val="100000"/>
              </a:lnSpc>
              <a:spcAft>
                <a:spcPts val="300"/>
              </a:spcAft>
              <a:buFont typeface="Arial" panose="020B0604020202020204" pitchFamily="34" charset="0"/>
              <a:buChar char="–"/>
            </a:pPr>
            <a:r>
              <a:rPr lang="en-US" sz="2400" dirty="0"/>
              <a:t>Few mentors</a:t>
            </a:r>
          </a:p>
          <a:p>
            <a:pPr>
              <a:lnSpc>
                <a:spcPct val="10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2019-24: </a:t>
            </a:r>
            <a:r>
              <a:rPr lang="en-US" i="1" dirty="0"/>
              <a:t>Steps taken to address</a:t>
            </a:r>
            <a:r>
              <a:rPr lang="en-US" dirty="0"/>
              <a:t>…</a:t>
            </a:r>
            <a:r>
              <a:rPr lang="en-US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37044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2052" y="1068875"/>
            <a:ext cx="4844053" cy="3224986"/>
          </a:xfrm>
        </p:spPr>
        <p:txBody>
          <a:bodyPr>
            <a:normAutofit/>
          </a:bodyPr>
          <a:lstStyle/>
          <a:p>
            <a:r>
              <a:rPr lang="en-US" dirty="0"/>
              <a:t>Build Investigator Capacity: Key Accomplishments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F292DBD-35E4-9C81-B994-BE484CAEC3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3485284"/>
              </p:ext>
            </p:extLst>
          </p:nvPr>
        </p:nvGraphicFramePr>
        <p:xfrm>
          <a:off x="5139220" y="230577"/>
          <a:ext cx="7088045" cy="3041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A7E1169-7440-9A24-C78B-D5350000A0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1400376"/>
              </p:ext>
            </p:extLst>
          </p:nvPr>
        </p:nvGraphicFramePr>
        <p:xfrm>
          <a:off x="5139219" y="3585899"/>
          <a:ext cx="7088045" cy="3041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8453681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Investigator Capacity: Diverse Mechanisms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705D9A5-0572-8B36-3BBE-8A8F1F1FB9DE}"/>
              </a:ext>
            </a:extLst>
          </p:cNvPr>
          <p:cNvGrpSpPr/>
          <p:nvPr/>
        </p:nvGrpSpPr>
        <p:grpSpPr>
          <a:xfrm>
            <a:off x="366471" y="1490752"/>
            <a:ext cx="2580529" cy="2820762"/>
            <a:chOff x="449780" y="731903"/>
            <a:chExt cx="2580529" cy="2856325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EE86810-B49D-BDD8-A1B0-B238EBF0E0FE}"/>
                </a:ext>
              </a:extLst>
            </p:cNvPr>
            <p:cNvSpPr/>
            <p:nvPr userDrawn="1"/>
          </p:nvSpPr>
          <p:spPr>
            <a:xfrm>
              <a:off x="1193960" y="3327592"/>
              <a:ext cx="1737360" cy="249382"/>
            </a:xfrm>
            <a:custGeom>
              <a:avLst/>
              <a:gdLst>
                <a:gd name="connsiteX0" fmla="*/ 0 w 1518458"/>
                <a:gd name="connsiteY0" fmla="*/ 0 h 249382"/>
                <a:gd name="connsiteX1" fmla="*/ 1393767 w 1518458"/>
                <a:gd name="connsiteY1" fmla="*/ 0 h 249382"/>
                <a:gd name="connsiteX2" fmla="*/ 1518458 w 1518458"/>
                <a:gd name="connsiteY2" fmla="*/ 124691 h 249382"/>
                <a:gd name="connsiteX3" fmla="*/ 1393767 w 1518458"/>
                <a:gd name="connsiteY3" fmla="*/ 249382 h 249382"/>
                <a:gd name="connsiteX4" fmla="*/ 0 w 1518458"/>
                <a:gd name="connsiteY4" fmla="*/ 249382 h 249382"/>
                <a:gd name="connsiteX5" fmla="*/ 124691 w 1518458"/>
                <a:gd name="connsiteY5" fmla="*/ 124691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8458" h="249382">
                  <a:moveTo>
                    <a:pt x="0" y="0"/>
                  </a:moveTo>
                  <a:lnTo>
                    <a:pt x="1393767" y="0"/>
                  </a:lnTo>
                  <a:lnTo>
                    <a:pt x="1518458" y="124691"/>
                  </a:lnTo>
                  <a:lnTo>
                    <a:pt x="1393767" y="249382"/>
                  </a:lnTo>
                  <a:lnTo>
                    <a:pt x="0" y="249382"/>
                  </a:lnTo>
                  <a:lnTo>
                    <a:pt x="124691" y="124691"/>
                  </a:lnTo>
                  <a:close/>
                </a:path>
              </a:pathLst>
            </a:custGeom>
            <a:solidFill>
              <a:srgbClr val="394B81"/>
            </a:solidFill>
            <a:ln>
              <a:solidFill>
                <a:srgbClr val="394B8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2D07491-CF31-68E4-5AFF-327ED6520504}"/>
                </a:ext>
              </a:extLst>
            </p:cNvPr>
            <p:cNvGrpSpPr/>
            <p:nvPr userDrawn="1"/>
          </p:nvGrpSpPr>
          <p:grpSpPr>
            <a:xfrm>
              <a:off x="449780" y="731903"/>
              <a:ext cx="2580529" cy="2856325"/>
              <a:chOff x="310245" y="679524"/>
              <a:chExt cx="2580529" cy="2856325"/>
            </a:xfrm>
          </p:grpSpPr>
          <p:sp>
            <p:nvSpPr>
              <p:cNvPr id="34" name="Flowchart: Display 33">
                <a:extLst>
                  <a:ext uri="{FF2B5EF4-FFF2-40B4-BE49-F238E27FC236}">
                    <a16:creationId xmlns:a16="http://schemas.microsoft.com/office/drawing/2014/main" id="{8B52C9B2-1161-FA82-BFFD-5E3CEA83F21F}"/>
                  </a:ext>
                </a:extLst>
              </p:cNvPr>
              <p:cNvSpPr/>
              <p:nvPr userDrawn="1"/>
            </p:nvSpPr>
            <p:spPr>
              <a:xfrm rot="16200000">
                <a:off x="1084043" y="-94274"/>
                <a:ext cx="1032933" cy="2580529"/>
              </a:xfrm>
              <a:prstGeom prst="flowChartDisplay">
                <a:avLst/>
              </a:prstGeom>
              <a:solidFill>
                <a:schemeClr val="bg1"/>
              </a:solidFill>
              <a:ln w="101600">
                <a:solidFill>
                  <a:srgbClr val="394B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>
                  <a:spcAft>
                    <a:spcPts val="600"/>
                  </a:spcAft>
                </a:pPr>
                <a:r>
                  <a:rPr lang="en-US" sz="1800" b="1" dirty="0">
                    <a:solidFill>
                      <a:srgbClr val="394B81"/>
                    </a:solidFill>
                    <a:latin typeface="Arial"/>
                    <a:cs typeface="Segoe UI"/>
                  </a:rPr>
                  <a:t>Career Development 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en-US" sz="1800" b="1" dirty="0">
                    <a:solidFill>
                      <a:srgbClr val="394B81"/>
                    </a:solidFill>
                    <a:latin typeface="Arial"/>
                    <a:cs typeface="Segoe UI"/>
                  </a:rPr>
                  <a:t>Award</a:t>
                </a:r>
              </a:p>
            </p:txBody>
          </p:sp>
          <p:sp>
            <p:nvSpPr>
              <p:cNvPr id="35" name="Teardrop 34">
                <a:extLst>
                  <a:ext uri="{FF2B5EF4-FFF2-40B4-BE49-F238E27FC236}">
                    <a16:creationId xmlns:a16="http://schemas.microsoft.com/office/drawing/2014/main" id="{7499BED3-CCD8-0C22-A430-D65CE28696DE}"/>
                  </a:ext>
                </a:extLst>
              </p:cNvPr>
              <p:cNvSpPr/>
              <p:nvPr userDrawn="1"/>
            </p:nvSpPr>
            <p:spPr>
              <a:xfrm rot="18899663">
                <a:off x="1455273" y="3286467"/>
                <a:ext cx="249382" cy="249382"/>
              </a:xfrm>
              <a:prstGeom prst="teardrop">
                <a:avLst/>
              </a:prstGeom>
              <a:solidFill>
                <a:schemeClr val="bg1"/>
              </a:solidFill>
              <a:ln w="50800">
                <a:solidFill>
                  <a:srgbClr val="394B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8C3CA54E-8935-F5ED-554E-35BD22DA5B7B}"/>
                  </a:ext>
                </a:extLst>
              </p:cNvPr>
              <p:cNvCxnSpPr>
                <a:cxnSpLocks/>
                <a:stCxn id="34" idx="1"/>
                <a:endCxn id="35" idx="7"/>
              </p:cNvCxnSpPr>
              <p:nvPr userDrawn="1"/>
            </p:nvCxnSpPr>
            <p:spPr>
              <a:xfrm flipH="1">
                <a:off x="1578849" y="1712457"/>
                <a:ext cx="21661" cy="1521249"/>
              </a:xfrm>
              <a:prstGeom prst="line">
                <a:avLst/>
              </a:prstGeom>
              <a:ln w="50800">
                <a:solidFill>
                  <a:srgbClr val="394B8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6D2C0FA-6623-938B-4B36-3C7576A2F524}"/>
              </a:ext>
            </a:extLst>
          </p:cNvPr>
          <p:cNvGrpSpPr/>
          <p:nvPr/>
        </p:nvGrpSpPr>
        <p:grpSpPr>
          <a:xfrm>
            <a:off x="3184414" y="4048198"/>
            <a:ext cx="2579743" cy="2670832"/>
            <a:chOff x="4138437" y="3327592"/>
            <a:chExt cx="2579743" cy="2720264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E3DE051-FCBC-4E61-0729-34C6FC71918D}"/>
                </a:ext>
              </a:extLst>
            </p:cNvPr>
            <p:cNvSpPr/>
            <p:nvPr userDrawn="1"/>
          </p:nvSpPr>
          <p:spPr>
            <a:xfrm>
              <a:off x="4324359" y="3327592"/>
              <a:ext cx="1737360" cy="249382"/>
            </a:xfrm>
            <a:custGeom>
              <a:avLst/>
              <a:gdLst>
                <a:gd name="connsiteX0" fmla="*/ 0 w 1518458"/>
                <a:gd name="connsiteY0" fmla="*/ 0 h 249382"/>
                <a:gd name="connsiteX1" fmla="*/ 1393767 w 1518458"/>
                <a:gd name="connsiteY1" fmla="*/ 0 h 249382"/>
                <a:gd name="connsiteX2" fmla="*/ 1518458 w 1518458"/>
                <a:gd name="connsiteY2" fmla="*/ 124691 h 249382"/>
                <a:gd name="connsiteX3" fmla="*/ 1393767 w 1518458"/>
                <a:gd name="connsiteY3" fmla="*/ 249382 h 249382"/>
                <a:gd name="connsiteX4" fmla="*/ 0 w 1518458"/>
                <a:gd name="connsiteY4" fmla="*/ 249382 h 249382"/>
                <a:gd name="connsiteX5" fmla="*/ 124691 w 1518458"/>
                <a:gd name="connsiteY5" fmla="*/ 124691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8458" h="249382">
                  <a:moveTo>
                    <a:pt x="0" y="0"/>
                  </a:moveTo>
                  <a:lnTo>
                    <a:pt x="1393767" y="0"/>
                  </a:lnTo>
                  <a:lnTo>
                    <a:pt x="1518458" y="124691"/>
                  </a:lnTo>
                  <a:lnTo>
                    <a:pt x="1393767" y="249382"/>
                  </a:lnTo>
                  <a:lnTo>
                    <a:pt x="0" y="249382"/>
                  </a:lnTo>
                  <a:lnTo>
                    <a:pt x="124691" y="124691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6A14529F-BA59-8B26-ED1F-B10D6D00BA72}"/>
                </a:ext>
              </a:extLst>
            </p:cNvPr>
            <p:cNvGrpSpPr/>
            <p:nvPr userDrawn="1"/>
          </p:nvGrpSpPr>
          <p:grpSpPr>
            <a:xfrm rot="10800000">
              <a:off x="4138437" y="3334352"/>
              <a:ext cx="2579743" cy="2713504"/>
              <a:chOff x="-1836857" y="804331"/>
              <a:chExt cx="2579743" cy="2713504"/>
            </a:xfrm>
          </p:grpSpPr>
          <p:sp>
            <p:nvSpPr>
              <p:cNvPr id="41" name="Flowchart: Display 40">
                <a:extLst>
                  <a:ext uri="{FF2B5EF4-FFF2-40B4-BE49-F238E27FC236}">
                    <a16:creationId xmlns:a16="http://schemas.microsoft.com/office/drawing/2014/main" id="{12743116-4EE0-AA5F-FB94-BA765A242012}"/>
                  </a:ext>
                </a:extLst>
              </p:cNvPr>
              <p:cNvSpPr/>
              <p:nvPr userDrawn="1"/>
            </p:nvSpPr>
            <p:spPr>
              <a:xfrm rot="16200000">
                <a:off x="-1063452" y="30926"/>
                <a:ext cx="1032933" cy="2579743"/>
              </a:xfrm>
              <a:prstGeom prst="flowChartDisplay">
                <a:avLst/>
              </a:prstGeom>
              <a:solidFill>
                <a:schemeClr val="bg1"/>
              </a:solidFill>
              <a:ln w="1016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US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Health Care Systems Scholars</a:t>
                </a:r>
              </a:p>
            </p:txBody>
          </p:sp>
          <p:sp>
            <p:nvSpPr>
              <p:cNvPr id="42" name="Teardrop 41">
                <a:extLst>
                  <a:ext uri="{FF2B5EF4-FFF2-40B4-BE49-F238E27FC236}">
                    <a16:creationId xmlns:a16="http://schemas.microsoft.com/office/drawing/2014/main" id="{52AE7D06-5896-08B3-A2FD-427671601F38}"/>
                  </a:ext>
                </a:extLst>
              </p:cNvPr>
              <p:cNvSpPr/>
              <p:nvPr userDrawn="1"/>
            </p:nvSpPr>
            <p:spPr>
              <a:xfrm rot="18899663">
                <a:off x="-670058" y="3268453"/>
                <a:ext cx="249382" cy="249382"/>
              </a:xfrm>
              <a:prstGeom prst="teardrop">
                <a:avLst/>
              </a:prstGeom>
              <a:solidFill>
                <a:schemeClr val="bg1"/>
              </a:solidFill>
              <a:ln w="508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745196E4-6E7D-57CE-59B9-13005CA71425}"/>
                  </a:ext>
                </a:extLst>
              </p:cNvPr>
              <p:cNvCxnSpPr>
                <a:cxnSpLocks/>
                <a:stCxn id="41" idx="1"/>
                <a:endCxn id="42" idx="7"/>
              </p:cNvCxnSpPr>
              <p:nvPr userDrawn="1"/>
            </p:nvCxnSpPr>
            <p:spPr>
              <a:xfrm rot="10800000" flipV="1">
                <a:off x="-546986" y="1837264"/>
                <a:ext cx="1" cy="1377909"/>
              </a:xfrm>
              <a:prstGeom prst="line">
                <a:avLst/>
              </a:prstGeom>
              <a:ln w="508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D47C0C0-73AF-9CA9-882F-AA17213202E9}"/>
              </a:ext>
            </a:extLst>
          </p:cNvPr>
          <p:cNvGrpSpPr/>
          <p:nvPr/>
        </p:nvGrpSpPr>
        <p:grpSpPr>
          <a:xfrm>
            <a:off x="4486889" y="1480836"/>
            <a:ext cx="2880176" cy="2830677"/>
            <a:chOff x="5196531" y="721862"/>
            <a:chExt cx="2880176" cy="2866365"/>
          </a:xfrm>
          <a:solidFill>
            <a:schemeClr val="bg1">
              <a:lumMod val="85000"/>
            </a:schemeClr>
          </a:solidFill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8BF13FEA-2457-D63A-3622-181F176175F4}"/>
                </a:ext>
              </a:extLst>
            </p:cNvPr>
            <p:cNvSpPr/>
            <p:nvPr userDrawn="1"/>
          </p:nvSpPr>
          <p:spPr>
            <a:xfrm>
              <a:off x="6339347" y="3327592"/>
              <a:ext cx="1737360" cy="249382"/>
            </a:xfrm>
            <a:custGeom>
              <a:avLst/>
              <a:gdLst>
                <a:gd name="connsiteX0" fmla="*/ 0 w 1518458"/>
                <a:gd name="connsiteY0" fmla="*/ 0 h 249382"/>
                <a:gd name="connsiteX1" fmla="*/ 1393767 w 1518458"/>
                <a:gd name="connsiteY1" fmla="*/ 0 h 249382"/>
                <a:gd name="connsiteX2" fmla="*/ 1518458 w 1518458"/>
                <a:gd name="connsiteY2" fmla="*/ 124691 h 249382"/>
                <a:gd name="connsiteX3" fmla="*/ 1393767 w 1518458"/>
                <a:gd name="connsiteY3" fmla="*/ 249382 h 249382"/>
                <a:gd name="connsiteX4" fmla="*/ 0 w 1518458"/>
                <a:gd name="connsiteY4" fmla="*/ 249382 h 249382"/>
                <a:gd name="connsiteX5" fmla="*/ 124691 w 1518458"/>
                <a:gd name="connsiteY5" fmla="*/ 124691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8458" h="249382">
                  <a:moveTo>
                    <a:pt x="0" y="0"/>
                  </a:moveTo>
                  <a:lnTo>
                    <a:pt x="1393767" y="0"/>
                  </a:lnTo>
                  <a:lnTo>
                    <a:pt x="1518458" y="124691"/>
                  </a:lnTo>
                  <a:lnTo>
                    <a:pt x="1393767" y="249382"/>
                  </a:lnTo>
                  <a:lnTo>
                    <a:pt x="0" y="249382"/>
                  </a:lnTo>
                  <a:lnTo>
                    <a:pt x="124691" y="124691"/>
                  </a:lnTo>
                  <a:close/>
                </a:path>
              </a:pathLst>
            </a:custGeom>
            <a:solidFill>
              <a:srgbClr val="474C56"/>
            </a:solidFill>
            <a:ln>
              <a:solidFill>
                <a:srgbClr val="474C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A2552BC-7422-5F12-8D12-A781B037CF9F}"/>
                </a:ext>
              </a:extLst>
            </p:cNvPr>
            <p:cNvGrpSpPr/>
            <p:nvPr userDrawn="1"/>
          </p:nvGrpSpPr>
          <p:grpSpPr>
            <a:xfrm>
              <a:off x="5196531" y="721862"/>
              <a:ext cx="2352317" cy="2866365"/>
              <a:chOff x="-89006" y="669483"/>
              <a:chExt cx="2352317" cy="2866365"/>
            </a:xfrm>
            <a:grpFill/>
          </p:grpSpPr>
          <p:sp>
            <p:nvSpPr>
              <p:cNvPr id="48" name="Flowchart: Display 47">
                <a:extLst>
                  <a:ext uri="{FF2B5EF4-FFF2-40B4-BE49-F238E27FC236}">
                    <a16:creationId xmlns:a16="http://schemas.microsoft.com/office/drawing/2014/main" id="{6941EC4B-7F6E-6364-0A4C-58C017F22BD7}"/>
                  </a:ext>
                </a:extLst>
              </p:cNvPr>
              <p:cNvSpPr/>
              <p:nvPr userDrawn="1"/>
            </p:nvSpPr>
            <p:spPr>
              <a:xfrm rot="16200000">
                <a:off x="570686" y="9791"/>
                <a:ext cx="1032933" cy="2352317"/>
              </a:xfrm>
              <a:prstGeom prst="flowChartDisplay">
                <a:avLst/>
              </a:prstGeom>
              <a:solidFill>
                <a:schemeClr val="bg1"/>
              </a:solidFill>
              <a:ln w="101600">
                <a:solidFill>
                  <a:srgbClr val="474C5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b="1" dirty="0">
                    <a:solidFill>
                      <a:srgbClr val="474C5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Faculty Scholars</a:t>
                </a:r>
              </a:p>
            </p:txBody>
          </p:sp>
          <p:sp>
            <p:nvSpPr>
              <p:cNvPr id="49" name="Teardrop 48">
                <a:extLst>
                  <a:ext uri="{FF2B5EF4-FFF2-40B4-BE49-F238E27FC236}">
                    <a16:creationId xmlns:a16="http://schemas.microsoft.com/office/drawing/2014/main" id="{D7B929FF-CCCB-3562-070D-03471FD51022}"/>
                  </a:ext>
                </a:extLst>
              </p:cNvPr>
              <p:cNvSpPr/>
              <p:nvPr userDrawn="1"/>
            </p:nvSpPr>
            <p:spPr>
              <a:xfrm rot="18899663">
                <a:off x="947940" y="3286466"/>
                <a:ext cx="249382" cy="249382"/>
              </a:xfrm>
              <a:prstGeom prst="teardrop">
                <a:avLst/>
              </a:prstGeom>
              <a:solidFill>
                <a:schemeClr val="bg1"/>
              </a:solidFill>
              <a:ln w="50800">
                <a:solidFill>
                  <a:srgbClr val="474C5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9F89204D-896E-F285-7152-5A68C734C27D}"/>
                  </a:ext>
                </a:extLst>
              </p:cNvPr>
              <p:cNvCxnSpPr>
                <a:cxnSpLocks/>
                <a:stCxn id="48" idx="1"/>
                <a:endCxn id="49" idx="7"/>
              </p:cNvCxnSpPr>
              <p:nvPr userDrawn="1"/>
            </p:nvCxnSpPr>
            <p:spPr>
              <a:xfrm flipH="1">
                <a:off x="1071516" y="1702417"/>
                <a:ext cx="15637" cy="1531288"/>
              </a:xfrm>
              <a:prstGeom prst="line">
                <a:avLst/>
              </a:prstGeom>
              <a:grpFill/>
              <a:ln w="50800">
                <a:solidFill>
                  <a:srgbClr val="474C5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CB551D8-FE59-A0A4-64EA-A0BCFA47C027}"/>
              </a:ext>
            </a:extLst>
          </p:cNvPr>
          <p:cNvGrpSpPr/>
          <p:nvPr/>
        </p:nvGrpSpPr>
        <p:grpSpPr>
          <a:xfrm>
            <a:off x="7444044" y="4047961"/>
            <a:ext cx="2579424" cy="2671069"/>
            <a:chOff x="7909306" y="3314016"/>
            <a:chExt cx="2579424" cy="2720504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5E6D92D-BDA0-43C4-12DE-3D7A3F7F3713}"/>
                </a:ext>
              </a:extLst>
            </p:cNvPr>
            <p:cNvSpPr/>
            <p:nvPr userDrawn="1"/>
          </p:nvSpPr>
          <p:spPr>
            <a:xfrm>
              <a:off x="8354335" y="3319709"/>
              <a:ext cx="1737360" cy="249382"/>
            </a:xfrm>
            <a:custGeom>
              <a:avLst/>
              <a:gdLst>
                <a:gd name="connsiteX0" fmla="*/ 0 w 1518458"/>
                <a:gd name="connsiteY0" fmla="*/ 0 h 249382"/>
                <a:gd name="connsiteX1" fmla="*/ 1393767 w 1518458"/>
                <a:gd name="connsiteY1" fmla="*/ 0 h 249382"/>
                <a:gd name="connsiteX2" fmla="*/ 1518458 w 1518458"/>
                <a:gd name="connsiteY2" fmla="*/ 124691 h 249382"/>
                <a:gd name="connsiteX3" fmla="*/ 1393767 w 1518458"/>
                <a:gd name="connsiteY3" fmla="*/ 249382 h 249382"/>
                <a:gd name="connsiteX4" fmla="*/ 0 w 1518458"/>
                <a:gd name="connsiteY4" fmla="*/ 249382 h 249382"/>
                <a:gd name="connsiteX5" fmla="*/ 124691 w 1518458"/>
                <a:gd name="connsiteY5" fmla="*/ 124691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8458" h="249382">
                  <a:moveTo>
                    <a:pt x="0" y="0"/>
                  </a:moveTo>
                  <a:lnTo>
                    <a:pt x="1393767" y="0"/>
                  </a:lnTo>
                  <a:lnTo>
                    <a:pt x="1518458" y="124691"/>
                  </a:lnTo>
                  <a:lnTo>
                    <a:pt x="1393767" y="249382"/>
                  </a:lnTo>
                  <a:lnTo>
                    <a:pt x="0" y="249382"/>
                  </a:lnTo>
                  <a:lnTo>
                    <a:pt x="124691" y="124691"/>
                  </a:lnTo>
                  <a:close/>
                </a:path>
              </a:pathLst>
            </a:custGeom>
            <a:solidFill>
              <a:srgbClr val="496543"/>
            </a:solidFill>
            <a:ln>
              <a:solidFill>
                <a:srgbClr val="4965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A8BBEF1A-2301-1AE3-AE38-DB0689A8BBAB}"/>
                </a:ext>
              </a:extLst>
            </p:cNvPr>
            <p:cNvGrpSpPr/>
            <p:nvPr userDrawn="1"/>
          </p:nvGrpSpPr>
          <p:grpSpPr>
            <a:xfrm rot="10800000">
              <a:off x="7909306" y="3314016"/>
              <a:ext cx="2579424" cy="2720504"/>
              <a:chOff x="-1577115" y="804336"/>
              <a:chExt cx="2579424" cy="2720504"/>
            </a:xfrm>
          </p:grpSpPr>
          <p:sp>
            <p:nvSpPr>
              <p:cNvPr id="55" name="Flowchart: Display 54">
                <a:extLst>
                  <a:ext uri="{FF2B5EF4-FFF2-40B4-BE49-F238E27FC236}">
                    <a16:creationId xmlns:a16="http://schemas.microsoft.com/office/drawing/2014/main" id="{031093D0-E625-0EDE-0FB1-222641A1B5AE}"/>
                  </a:ext>
                </a:extLst>
              </p:cNvPr>
              <p:cNvSpPr/>
              <p:nvPr userDrawn="1"/>
            </p:nvSpPr>
            <p:spPr>
              <a:xfrm rot="16200000">
                <a:off x="-803870" y="31091"/>
                <a:ext cx="1032933" cy="2579424"/>
              </a:xfrm>
              <a:prstGeom prst="flowChartDisplay">
                <a:avLst/>
              </a:prstGeom>
              <a:solidFill>
                <a:schemeClr val="bg1"/>
              </a:solidFill>
              <a:ln w="101600">
                <a:solidFill>
                  <a:srgbClr val="49654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US" b="1" dirty="0">
                    <a:solidFill>
                      <a:srgbClr val="49654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Real World Data Scholars</a:t>
                </a:r>
              </a:p>
            </p:txBody>
          </p:sp>
          <p:sp>
            <p:nvSpPr>
              <p:cNvPr id="56" name="Teardrop 55">
                <a:extLst>
                  <a:ext uri="{FF2B5EF4-FFF2-40B4-BE49-F238E27FC236}">
                    <a16:creationId xmlns:a16="http://schemas.microsoft.com/office/drawing/2014/main" id="{FDF1ECD1-AEF4-9883-6742-4E8D845D95AB}"/>
                  </a:ext>
                </a:extLst>
              </p:cNvPr>
              <p:cNvSpPr/>
              <p:nvPr userDrawn="1"/>
            </p:nvSpPr>
            <p:spPr>
              <a:xfrm rot="18899663">
                <a:off x="-433960" y="3275458"/>
                <a:ext cx="249382" cy="249382"/>
              </a:xfrm>
              <a:prstGeom prst="teardrop">
                <a:avLst/>
              </a:prstGeom>
              <a:solidFill>
                <a:schemeClr val="bg1"/>
              </a:solidFill>
              <a:ln w="50800">
                <a:solidFill>
                  <a:srgbClr val="49654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26255E05-311E-AC4F-6F24-16A7515EA9D6}"/>
                  </a:ext>
                </a:extLst>
              </p:cNvPr>
              <p:cNvCxnSpPr>
                <a:cxnSpLocks/>
                <a:stCxn id="55" idx="1"/>
                <a:endCxn id="56" idx="7"/>
              </p:cNvCxnSpPr>
              <p:nvPr userDrawn="1"/>
            </p:nvCxnSpPr>
            <p:spPr>
              <a:xfrm rot="10800000" flipV="1">
                <a:off x="-310888" y="1837269"/>
                <a:ext cx="23484" cy="1384910"/>
              </a:xfrm>
              <a:prstGeom prst="line">
                <a:avLst/>
              </a:prstGeom>
              <a:ln w="50800">
                <a:solidFill>
                  <a:srgbClr val="49654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EF415653-94E8-CE3D-FE05-589B3A0985F2}"/>
              </a:ext>
            </a:extLst>
          </p:cNvPr>
          <p:cNvSpPr/>
          <p:nvPr userDrawn="1"/>
        </p:nvSpPr>
        <p:spPr>
          <a:xfrm>
            <a:off x="10083364" y="4065236"/>
            <a:ext cx="1737360" cy="246277"/>
          </a:xfrm>
          <a:custGeom>
            <a:avLst/>
            <a:gdLst>
              <a:gd name="connsiteX0" fmla="*/ 0 w 1518458"/>
              <a:gd name="connsiteY0" fmla="*/ 0 h 249382"/>
              <a:gd name="connsiteX1" fmla="*/ 1393767 w 1518458"/>
              <a:gd name="connsiteY1" fmla="*/ 0 h 249382"/>
              <a:gd name="connsiteX2" fmla="*/ 1518458 w 1518458"/>
              <a:gd name="connsiteY2" fmla="*/ 124691 h 249382"/>
              <a:gd name="connsiteX3" fmla="*/ 1393767 w 1518458"/>
              <a:gd name="connsiteY3" fmla="*/ 249382 h 249382"/>
              <a:gd name="connsiteX4" fmla="*/ 0 w 1518458"/>
              <a:gd name="connsiteY4" fmla="*/ 249382 h 249382"/>
              <a:gd name="connsiteX5" fmla="*/ 124691 w 1518458"/>
              <a:gd name="connsiteY5" fmla="*/ 124691 h 249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18458" h="249382">
                <a:moveTo>
                  <a:pt x="0" y="0"/>
                </a:moveTo>
                <a:lnTo>
                  <a:pt x="1393767" y="0"/>
                </a:lnTo>
                <a:lnTo>
                  <a:pt x="1518458" y="124691"/>
                </a:lnTo>
                <a:lnTo>
                  <a:pt x="1393767" y="249382"/>
                </a:lnTo>
                <a:lnTo>
                  <a:pt x="0" y="249382"/>
                </a:lnTo>
                <a:lnTo>
                  <a:pt x="124691" y="12469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Text Placeholder 68">
            <a:extLst>
              <a:ext uri="{FF2B5EF4-FFF2-40B4-BE49-F238E27FC236}">
                <a16:creationId xmlns:a16="http://schemas.microsoft.com/office/drawing/2014/main" id="{F77F6978-7926-7E4B-10CE-06183DBE63FB}"/>
              </a:ext>
            </a:extLst>
          </p:cNvPr>
          <p:cNvSpPr txBox="1">
            <a:spLocks/>
          </p:cNvSpPr>
          <p:nvPr/>
        </p:nvSpPr>
        <p:spPr>
          <a:xfrm>
            <a:off x="1045611" y="4311514"/>
            <a:ext cx="1737360" cy="46858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b="1" kern="120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394B81"/>
                </a:solidFill>
              </a:rPr>
              <a:t>Y1</a:t>
            </a:r>
          </a:p>
        </p:txBody>
      </p:sp>
      <p:sp>
        <p:nvSpPr>
          <p:cNvPr id="67" name="Text Placeholder 68">
            <a:extLst>
              <a:ext uri="{FF2B5EF4-FFF2-40B4-BE49-F238E27FC236}">
                <a16:creationId xmlns:a16="http://schemas.microsoft.com/office/drawing/2014/main" id="{B00718AC-F0A5-9200-F47D-53D09E88D6F3}"/>
              </a:ext>
            </a:extLst>
          </p:cNvPr>
          <p:cNvSpPr txBox="1">
            <a:spLocks/>
          </p:cNvSpPr>
          <p:nvPr/>
        </p:nvSpPr>
        <p:spPr>
          <a:xfrm>
            <a:off x="3361738" y="3550715"/>
            <a:ext cx="1585913" cy="44583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b="1" kern="120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2060"/>
                </a:solidFill>
              </a:rPr>
              <a:t>Y2</a:t>
            </a:r>
          </a:p>
        </p:txBody>
      </p:sp>
      <p:sp>
        <p:nvSpPr>
          <p:cNvPr id="68" name="Text Placeholder 68">
            <a:extLst>
              <a:ext uri="{FF2B5EF4-FFF2-40B4-BE49-F238E27FC236}">
                <a16:creationId xmlns:a16="http://schemas.microsoft.com/office/drawing/2014/main" id="{41811843-2EF7-D19E-44DE-5829B193C43B}"/>
              </a:ext>
            </a:extLst>
          </p:cNvPr>
          <p:cNvSpPr txBox="1">
            <a:spLocks/>
          </p:cNvSpPr>
          <p:nvPr/>
        </p:nvSpPr>
        <p:spPr>
          <a:xfrm>
            <a:off x="5652543" y="4376329"/>
            <a:ext cx="1585913" cy="44583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b="1" kern="120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474C56"/>
                </a:solidFill>
              </a:rPr>
              <a:t>Y3</a:t>
            </a:r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D28ABA86-9B49-0545-80E6-9F7B25D1BD52}"/>
              </a:ext>
            </a:extLst>
          </p:cNvPr>
          <p:cNvSpPr txBox="1">
            <a:spLocks/>
          </p:cNvSpPr>
          <p:nvPr/>
        </p:nvSpPr>
        <p:spPr>
          <a:xfrm>
            <a:off x="7888077" y="3537688"/>
            <a:ext cx="1585913" cy="44583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b="1" kern="1200">
                <a:solidFill>
                  <a:schemeClr val="accent4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496543"/>
                </a:solidFill>
              </a:rPr>
              <a:t>Y4</a:t>
            </a:r>
          </a:p>
        </p:txBody>
      </p:sp>
      <p:sp>
        <p:nvSpPr>
          <p:cNvPr id="70" name="Text Placeholder 68">
            <a:extLst>
              <a:ext uri="{FF2B5EF4-FFF2-40B4-BE49-F238E27FC236}">
                <a16:creationId xmlns:a16="http://schemas.microsoft.com/office/drawing/2014/main" id="{E92783CD-55CA-8081-D8FA-5F7C0266493F}"/>
              </a:ext>
            </a:extLst>
          </p:cNvPr>
          <p:cNvSpPr txBox="1">
            <a:spLocks/>
          </p:cNvSpPr>
          <p:nvPr/>
        </p:nvSpPr>
        <p:spPr>
          <a:xfrm>
            <a:off x="10173919" y="4349229"/>
            <a:ext cx="1556251" cy="44583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b="1" kern="1200">
                <a:solidFill>
                  <a:schemeClr val="accent5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1"/>
                </a:solidFill>
              </a:rPr>
              <a:t>Y5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20FC29F5-3E82-CC1E-CB7D-0D630355019F}"/>
              </a:ext>
            </a:extLst>
          </p:cNvPr>
          <p:cNvGrpSpPr/>
          <p:nvPr/>
        </p:nvGrpSpPr>
        <p:grpSpPr>
          <a:xfrm>
            <a:off x="588579" y="2625805"/>
            <a:ext cx="2073399" cy="1014164"/>
            <a:chOff x="1110651" y="2554685"/>
            <a:chExt cx="1737360" cy="1282808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DD67E39A-D500-82E2-B943-6A7DACA67189}"/>
                </a:ext>
              </a:extLst>
            </p:cNvPr>
            <p:cNvSpPr/>
            <p:nvPr/>
          </p:nvSpPr>
          <p:spPr>
            <a:xfrm>
              <a:off x="1110651" y="2554685"/>
              <a:ext cx="1737360" cy="1282263"/>
            </a:xfrm>
            <a:prstGeom prst="roundRect">
              <a:avLst>
                <a:gd name="adj" fmla="val 10074"/>
              </a:avLst>
            </a:prstGeom>
            <a:solidFill>
              <a:schemeClr val="bg1"/>
            </a:solidFill>
            <a:ln w="6350">
              <a:solidFill>
                <a:srgbClr val="394B8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71" name="Text Placeholder 74">
              <a:extLst>
                <a:ext uri="{FF2B5EF4-FFF2-40B4-BE49-F238E27FC236}">
                  <a16:creationId xmlns:a16="http://schemas.microsoft.com/office/drawing/2014/main" id="{23AF819A-BC6F-7B11-9CFB-D485E664FDEE}"/>
                </a:ext>
              </a:extLst>
            </p:cNvPr>
            <p:cNvSpPr txBox="1">
              <a:spLocks/>
            </p:cNvSpPr>
            <p:nvPr/>
          </p:nvSpPr>
          <p:spPr>
            <a:xfrm>
              <a:off x="1111048" y="2680808"/>
              <a:ext cx="1728788" cy="1156685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None/>
                <a:defRPr sz="12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 i="1" dirty="0"/>
                <a:t>Mentored training for early career investigators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9E5563C-468F-4D5B-74B5-FF81019E8AA6}"/>
              </a:ext>
            </a:extLst>
          </p:cNvPr>
          <p:cNvGrpSpPr/>
          <p:nvPr/>
        </p:nvGrpSpPr>
        <p:grpSpPr>
          <a:xfrm>
            <a:off x="3081194" y="4465125"/>
            <a:ext cx="2234329" cy="1065861"/>
            <a:chOff x="3361738" y="4366706"/>
            <a:chExt cx="1745958" cy="1282263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31B295E8-5912-96B5-3A22-4E9A559D676A}"/>
                </a:ext>
              </a:extLst>
            </p:cNvPr>
            <p:cNvSpPr/>
            <p:nvPr/>
          </p:nvSpPr>
          <p:spPr>
            <a:xfrm>
              <a:off x="3370336" y="4366706"/>
              <a:ext cx="1737360" cy="1282263"/>
            </a:xfrm>
            <a:prstGeom prst="roundRect">
              <a:avLst>
                <a:gd name="adj" fmla="val 10074"/>
              </a:avLst>
            </a:prstGeom>
            <a:solidFill>
              <a:schemeClr val="bg1"/>
            </a:solidFill>
            <a:ln w="63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Text Placeholder 74">
              <a:extLst>
                <a:ext uri="{FF2B5EF4-FFF2-40B4-BE49-F238E27FC236}">
                  <a16:creationId xmlns:a16="http://schemas.microsoft.com/office/drawing/2014/main" id="{92EFDFAA-2CF1-9E69-6FD2-03AFC4D5D621}"/>
                </a:ext>
              </a:extLst>
            </p:cNvPr>
            <p:cNvSpPr txBox="1">
              <a:spLocks/>
            </p:cNvSpPr>
            <p:nvPr/>
          </p:nvSpPr>
          <p:spPr>
            <a:xfrm>
              <a:off x="3361738" y="4478077"/>
              <a:ext cx="1728788" cy="1151153"/>
            </a:xfrm>
            <a:prstGeom prst="rect">
              <a:avLst/>
            </a:prstGeom>
            <a:ln>
              <a:noFill/>
            </a:ln>
          </p:spPr>
          <p:txBody>
            <a:bodyPr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None/>
                <a:defRPr sz="12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 i="1" dirty="0"/>
                <a:t>Immersion into HCS for mid-career investigators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E3AC8A7-E88A-4663-B94A-EAE0031944AD}"/>
              </a:ext>
            </a:extLst>
          </p:cNvPr>
          <p:cNvGrpSpPr/>
          <p:nvPr/>
        </p:nvGrpSpPr>
        <p:grpSpPr>
          <a:xfrm>
            <a:off x="4647405" y="2625805"/>
            <a:ext cx="2191801" cy="1014164"/>
            <a:chOff x="5629370" y="2554684"/>
            <a:chExt cx="1758794" cy="1282263"/>
          </a:xfrm>
        </p:grpSpPr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4BE47EF3-1C6A-46C4-23F4-1D80EA6082A9}"/>
                </a:ext>
              </a:extLst>
            </p:cNvPr>
            <p:cNvSpPr/>
            <p:nvPr/>
          </p:nvSpPr>
          <p:spPr>
            <a:xfrm>
              <a:off x="5629370" y="2554684"/>
              <a:ext cx="1737360" cy="1282263"/>
            </a:xfrm>
            <a:prstGeom prst="roundRect">
              <a:avLst>
                <a:gd name="adj" fmla="val 10074"/>
              </a:avLst>
            </a:prstGeom>
            <a:solidFill>
              <a:schemeClr val="bg1"/>
            </a:solidFill>
            <a:ln w="6350">
              <a:solidFill>
                <a:srgbClr val="474C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Text Placeholder 74">
              <a:extLst>
                <a:ext uri="{FF2B5EF4-FFF2-40B4-BE49-F238E27FC236}">
                  <a16:creationId xmlns:a16="http://schemas.microsoft.com/office/drawing/2014/main" id="{87A74901-8CAD-9554-1239-BACA6B532292}"/>
                </a:ext>
              </a:extLst>
            </p:cNvPr>
            <p:cNvSpPr txBox="1">
              <a:spLocks/>
            </p:cNvSpPr>
            <p:nvPr/>
          </p:nvSpPr>
          <p:spPr>
            <a:xfrm>
              <a:off x="5633655" y="2680808"/>
              <a:ext cx="1754509" cy="1156138"/>
            </a:xfrm>
            <a:prstGeom prst="rect">
              <a:avLst/>
            </a:prstGeom>
          </p:spPr>
          <p:txBody>
            <a:bodyPr>
              <a:normAutofit fontScale="92500"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None/>
                <a:defRPr sz="12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 i="1" dirty="0"/>
                <a:t>Experiential training for early to mid-career investigators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10D8CE3-0358-8FEA-310A-2910ADEDBC52}"/>
              </a:ext>
            </a:extLst>
          </p:cNvPr>
          <p:cNvGrpSpPr/>
          <p:nvPr/>
        </p:nvGrpSpPr>
        <p:grpSpPr>
          <a:xfrm>
            <a:off x="7444045" y="4494319"/>
            <a:ext cx="2639319" cy="1014164"/>
            <a:chOff x="7879680" y="4366705"/>
            <a:chExt cx="1746753" cy="1282699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D9DBFB09-35C8-DBC0-4EE2-A9FB2F6A22FA}"/>
                </a:ext>
              </a:extLst>
            </p:cNvPr>
            <p:cNvSpPr/>
            <p:nvPr/>
          </p:nvSpPr>
          <p:spPr>
            <a:xfrm>
              <a:off x="7889073" y="4366705"/>
              <a:ext cx="1737360" cy="1282263"/>
            </a:xfrm>
            <a:prstGeom prst="roundRect">
              <a:avLst>
                <a:gd name="adj" fmla="val 10074"/>
              </a:avLst>
            </a:prstGeom>
            <a:solidFill>
              <a:schemeClr val="bg1"/>
            </a:solidFill>
            <a:ln w="6350">
              <a:solidFill>
                <a:srgbClr val="4965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Text Placeholder 74">
              <a:extLst>
                <a:ext uri="{FF2B5EF4-FFF2-40B4-BE49-F238E27FC236}">
                  <a16:creationId xmlns:a16="http://schemas.microsoft.com/office/drawing/2014/main" id="{2442F0A7-F55E-FD70-40C6-94E7BEB58044}"/>
                </a:ext>
              </a:extLst>
            </p:cNvPr>
            <p:cNvSpPr txBox="1">
              <a:spLocks/>
            </p:cNvSpPr>
            <p:nvPr/>
          </p:nvSpPr>
          <p:spPr>
            <a:xfrm>
              <a:off x="7879680" y="4413730"/>
              <a:ext cx="1728788" cy="1235674"/>
            </a:xfrm>
            <a:prstGeom prst="rect">
              <a:avLst/>
            </a:prstGeom>
          </p:spPr>
          <p:txBody>
            <a:bodyPr>
              <a:normAutofit lnSpcReduction="10000"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None/>
                <a:defRPr sz="12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 i="1" dirty="0"/>
                <a:t>Mentored training for “data-type” early career investigators in real-world-data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60169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 Diagonal Corner Rectangle 45"/>
          <p:cNvSpPr/>
          <p:nvPr/>
        </p:nvSpPr>
        <p:spPr>
          <a:xfrm>
            <a:off x="426737" y="111158"/>
            <a:ext cx="11460668" cy="935352"/>
          </a:xfrm>
          <a:prstGeom prst="round2DiagRect">
            <a:avLst/>
          </a:prstGeom>
          <a:solidFill>
            <a:srgbClr val="394B8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Career Development Awardees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ABEB023-3F6E-B859-647E-B6A17F655CE4}"/>
              </a:ext>
            </a:extLst>
          </p:cNvPr>
          <p:cNvGrpSpPr/>
          <p:nvPr/>
        </p:nvGrpSpPr>
        <p:grpSpPr>
          <a:xfrm>
            <a:off x="445108" y="1153012"/>
            <a:ext cx="3896701" cy="1293075"/>
            <a:chOff x="459609" y="1490792"/>
            <a:chExt cx="3896701" cy="129307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16262C2-725B-4D45-5E11-E3B3940DED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22" t="6908" r="66867" b="18054"/>
            <a:stretch/>
          </p:blipFill>
          <p:spPr>
            <a:xfrm>
              <a:off x="459609" y="1537183"/>
              <a:ext cx="973031" cy="1078039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EBFE5AA-B8B3-CC19-BB70-9BE76AC6FAC4}"/>
                </a:ext>
              </a:extLst>
            </p:cNvPr>
            <p:cNvSpPr txBox="1"/>
            <p:nvPr/>
          </p:nvSpPr>
          <p:spPr>
            <a:xfrm>
              <a:off x="459609" y="2584556"/>
              <a:ext cx="981019" cy="199311"/>
            </a:xfrm>
            <a:prstGeom prst="rect">
              <a:avLst/>
            </a:prstGeom>
            <a:solidFill>
              <a:srgbClr val="D7DBEB"/>
            </a:solidFill>
          </p:spPr>
          <p:txBody>
            <a:bodyPr wrap="square" rIns="4572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dirty="0">
                  <a:solidFill>
                    <a:srgbClr val="000000"/>
                  </a:solidFill>
                  <a:latin typeface="Arial" panose="020B0604020202020204"/>
                </a:rPr>
                <a:t>2020 Award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8949F96-933F-8E33-E4A1-7FD7DE28E0FB}"/>
                </a:ext>
              </a:extLst>
            </p:cNvPr>
            <p:cNvSpPr txBox="1"/>
            <p:nvPr/>
          </p:nvSpPr>
          <p:spPr>
            <a:xfrm>
              <a:off x="1419189" y="1490792"/>
              <a:ext cx="2937121" cy="1031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Jennifer Gabbard, MD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Wake Forest School of Medicine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Use of a Dementia-Specific Portal-Based Tool for Advance Care Planning Engagement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D5421DF-3F19-E683-720B-E44EC766CF2B}"/>
              </a:ext>
            </a:extLst>
          </p:cNvPr>
          <p:cNvGrpSpPr/>
          <p:nvPr/>
        </p:nvGrpSpPr>
        <p:grpSpPr>
          <a:xfrm>
            <a:off x="426736" y="2514979"/>
            <a:ext cx="3724247" cy="1324788"/>
            <a:chOff x="438768" y="3264571"/>
            <a:chExt cx="3724247" cy="132478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2C78A77-9A15-9E33-A136-01FFF9B32C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05" t="6608" r="66830" b="20048"/>
            <a:stretch/>
          </p:blipFill>
          <p:spPr>
            <a:xfrm>
              <a:off x="449003" y="3337725"/>
              <a:ext cx="969264" cy="1078039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39084F6-1019-C9BB-5A56-E4591E178ABE}"/>
                </a:ext>
              </a:extLst>
            </p:cNvPr>
            <p:cNvSpPr txBox="1"/>
            <p:nvPr/>
          </p:nvSpPr>
          <p:spPr>
            <a:xfrm>
              <a:off x="438768" y="4390048"/>
              <a:ext cx="981019" cy="199311"/>
            </a:xfrm>
            <a:prstGeom prst="rect">
              <a:avLst/>
            </a:prstGeom>
            <a:solidFill>
              <a:srgbClr val="D7DBEB"/>
            </a:solidFill>
          </p:spPr>
          <p:txBody>
            <a:bodyPr wrap="square" rIns="4572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dirty="0">
                  <a:solidFill>
                    <a:srgbClr val="000000"/>
                  </a:solidFill>
                  <a:latin typeface="Arial" panose="020B0604020202020204"/>
                </a:rPr>
                <a:t>2020 Award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42FB0DF-AE88-4C62-A5FD-563F0117BA6F}"/>
                </a:ext>
              </a:extLst>
            </p:cNvPr>
            <p:cNvSpPr txBox="1"/>
            <p:nvPr/>
          </p:nvSpPr>
          <p:spPr>
            <a:xfrm>
              <a:off x="1424282" y="3264571"/>
              <a:ext cx="2738733" cy="1031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Tina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Sadarangani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 PhD, RN</a:t>
              </a:r>
              <a:b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NYU Rory Meyers College of Nursing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Leveraging mHealth to reduce avoidable utilization by people with dementia in day centers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26F46E8-92B7-1266-DE17-2FE13D766933}"/>
              </a:ext>
            </a:extLst>
          </p:cNvPr>
          <p:cNvGrpSpPr/>
          <p:nvPr/>
        </p:nvGrpSpPr>
        <p:grpSpPr>
          <a:xfrm>
            <a:off x="451453" y="3968542"/>
            <a:ext cx="3722384" cy="1332105"/>
            <a:chOff x="451308" y="4344050"/>
            <a:chExt cx="3722384" cy="133210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D5B9942-EBAC-AE70-2956-A390176192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673" t="20512" r="69753" b="12046"/>
            <a:stretch/>
          </p:blipFill>
          <p:spPr>
            <a:xfrm>
              <a:off x="451308" y="4399133"/>
              <a:ext cx="969264" cy="1078039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E658A82-D488-640D-24D3-DB12ED3D3D9A}"/>
                </a:ext>
              </a:extLst>
            </p:cNvPr>
            <p:cNvSpPr txBox="1"/>
            <p:nvPr/>
          </p:nvSpPr>
          <p:spPr>
            <a:xfrm>
              <a:off x="456788" y="5476844"/>
              <a:ext cx="980697" cy="199311"/>
            </a:xfrm>
            <a:prstGeom prst="rect">
              <a:avLst/>
            </a:prstGeom>
            <a:solidFill>
              <a:srgbClr val="D7DBEB"/>
            </a:solidFill>
          </p:spPr>
          <p:txBody>
            <a:bodyPr wrap="square" rIns="4572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2021 Award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DD13778-BB11-958C-6D8E-A6189D982BD7}"/>
                </a:ext>
              </a:extLst>
            </p:cNvPr>
            <p:cNvSpPr txBox="1"/>
            <p:nvPr/>
          </p:nvSpPr>
          <p:spPr>
            <a:xfrm>
              <a:off x="1434959" y="4344050"/>
              <a:ext cx="273873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Chanee Fabius, PhD</a:t>
              </a:r>
              <a:b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Johns Hopkins Bloomberg School of Public Health</a:t>
              </a:r>
              <a:endParaRPr lang="en-US" sz="11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Engaging and Integrating Direct Care Workers in Care Delivery for PLWD in the Community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22F95EA-417E-6EC6-8424-17C5D8B53F37}"/>
              </a:ext>
            </a:extLst>
          </p:cNvPr>
          <p:cNvGrpSpPr/>
          <p:nvPr/>
        </p:nvGrpSpPr>
        <p:grpSpPr>
          <a:xfrm>
            <a:off x="459102" y="5439952"/>
            <a:ext cx="3521480" cy="1321442"/>
            <a:chOff x="465150" y="5330976"/>
            <a:chExt cx="3521480" cy="132144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644293C-A3F3-FBDE-1EDF-C572C08BED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433" t="4177" r="66631" b="21751"/>
            <a:stretch/>
          </p:blipFill>
          <p:spPr>
            <a:xfrm>
              <a:off x="465150" y="5365054"/>
              <a:ext cx="963071" cy="1078039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C84966B-4C12-0315-7114-6492F8AC1ABA}"/>
                </a:ext>
              </a:extLst>
            </p:cNvPr>
            <p:cNvSpPr txBox="1"/>
            <p:nvPr/>
          </p:nvSpPr>
          <p:spPr>
            <a:xfrm>
              <a:off x="467847" y="6442438"/>
              <a:ext cx="962648" cy="209980"/>
            </a:xfrm>
            <a:prstGeom prst="rect">
              <a:avLst/>
            </a:prstGeom>
            <a:solidFill>
              <a:srgbClr val="D7DBEB"/>
            </a:solidFill>
          </p:spPr>
          <p:txBody>
            <a:bodyPr wrap="square" rIns="4572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>
                  <a:solidFill>
                    <a:srgbClr val="000000"/>
                  </a:solidFill>
                  <a:latin typeface="Arial" panose="020B0604020202020204"/>
                </a:rPr>
                <a:t>2021 Award</a:t>
              </a: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81C9C38-EC69-2134-B004-D201E784B230}"/>
                </a:ext>
              </a:extLst>
            </p:cNvPr>
            <p:cNvSpPr txBox="1"/>
            <p:nvPr/>
          </p:nvSpPr>
          <p:spPr>
            <a:xfrm>
              <a:off x="1438515" y="5330976"/>
              <a:ext cx="2548115" cy="1031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Cameron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Gettel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 MD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Yale School of Medicine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Development and Validation of a Novel Caregiver-Reported Outcome Measure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2691AD0-A24F-F5F8-DAC4-B54AE7901AD4}"/>
              </a:ext>
            </a:extLst>
          </p:cNvPr>
          <p:cNvGrpSpPr/>
          <p:nvPr/>
        </p:nvGrpSpPr>
        <p:grpSpPr>
          <a:xfrm>
            <a:off x="4446623" y="1138996"/>
            <a:ext cx="3571652" cy="1306977"/>
            <a:chOff x="4442590" y="1714069"/>
            <a:chExt cx="3571652" cy="130697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AE23B5F-D247-0D43-7A5A-D16B0C7B6C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680" t="2828" r="67501" b="23993"/>
            <a:stretch/>
          </p:blipFill>
          <p:spPr>
            <a:xfrm>
              <a:off x="4442590" y="1772078"/>
              <a:ext cx="953261" cy="1076749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0A6AF32-0DCD-CAC8-8B55-6F6925064165}"/>
                </a:ext>
              </a:extLst>
            </p:cNvPr>
            <p:cNvSpPr txBox="1"/>
            <p:nvPr/>
          </p:nvSpPr>
          <p:spPr>
            <a:xfrm>
              <a:off x="4442590" y="2821735"/>
              <a:ext cx="962648" cy="199311"/>
            </a:xfrm>
            <a:prstGeom prst="rect">
              <a:avLst/>
            </a:prstGeom>
            <a:solidFill>
              <a:srgbClr val="D7DBEB"/>
            </a:solidFill>
          </p:spPr>
          <p:txBody>
            <a:bodyPr wrap="square" rIns="4572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2021 Award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3A6A357-94AF-8109-5C58-F7A05A8486EE}"/>
                </a:ext>
              </a:extLst>
            </p:cNvPr>
            <p:cNvSpPr txBox="1"/>
            <p:nvPr/>
          </p:nvSpPr>
          <p:spPr>
            <a:xfrm>
              <a:off x="5388911" y="1714069"/>
              <a:ext cx="2625331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Rupak Datta, MD, PhD</a:t>
              </a:r>
              <a:b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Yale School of Medicine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Antibiotic Stewardship in Homebound People Living with Dementia</a:t>
              </a:r>
              <a:endPara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3E2106B-5E74-5BBB-085A-A37C0046C518}"/>
              </a:ext>
            </a:extLst>
          </p:cNvPr>
          <p:cNvGrpSpPr/>
          <p:nvPr/>
        </p:nvGrpSpPr>
        <p:grpSpPr>
          <a:xfrm>
            <a:off x="4421288" y="2534781"/>
            <a:ext cx="3434601" cy="1324600"/>
            <a:chOff x="4417255" y="3087038"/>
            <a:chExt cx="3434601" cy="132460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58F3AC1-5281-782C-C1B3-ED79C78CED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3" t="3441" r="137" b="23758"/>
            <a:stretch/>
          </p:blipFill>
          <p:spPr>
            <a:xfrm>
              <a:off x="4417255" y="3143720"/>
              <a:ext cx="954841" cy="1083308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1D91AB8-687D-6697-A4FD-ACFD21E12051}"/>
                </a:ext>
              </a:extLst>
            </p:cNvPr>
            <p:cNvSpPr txBox="1"/>
            <p:nvPr/>
          </p:nvSpPr>
          <p:spPr>
            <a:xfrm>
              <a:off x="4417255" y="4212327"/>
              <a:ext cx="962648" cy="199311"/>
            </a:xfrm>
            <a:prstGeom prst="rect">
              <a:avLst/>
            </a:prstGeom>
            <a:solidFill>
              <a:srgbClr val="D7DBEB"/>
            </a:solidFill>
          </p:spPr>
          <p:txBody>
            <a:bodyPr wrap="square" rIns="4572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2022 Award 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FBBEED65-B200-4EB2-A4BA-075297B630E3}"/>
                </a:ext>
              </a:extLst>
            </p:cNvPr>
            <p:cNvSpPr/>
            <p:nvPr/>
          </p:nvSpPr>
          <p:spPr>
            <a:xfrm>
              <a:off x="5382385" y="3087038"/>
              <a:ext cx="2469471" cy="10310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Natalie Douglas, PhD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Central Michigan University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Communication Coaching for Nursing Assistants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474C5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9429D2F-9840-4FBA-9E1E-52B4A27B3794}"/>
              </a:ext>
            </a:extLst>
          </p:cNvPr>
          <p:cNvGrpSpPr/>
          <p:nvPr/>
        </p:nvGrpSpPr>
        <p:grpSpPr>
          <a:xfrm>
            <a:off x="4429095" y="3960314"/>
            <a:ext cx="3589180" cy="1343998"/>
            <a:chOff x="4425396" y="4477938"/>
            <a:chExt cx="3589180" cy="1343998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570117A-CFB0-578D-1074-02D999AB0A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15" r="3648" b="23135"/>
            <a:stretch/>
          </p:blipFill>
          <p:spPr>
            <a:xfrm>
              <a:off x="4425396" y="4537998"/>
              <a:ext cx="952394" cy="1083223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10AD56E-7F42-34FD-AE84-6F7D1E7B756A}"/>
                </a:ext>
              </a:extLst>
            </p:cNvPr>
            <p:cNvSpPr txBox="1"/>
            <p:nvPr/>
          </p:nvSpPr>
          <p:spPr>
            <a:xfrm>
              <a:off x="4433537" y="5622625"/>
              <a:ext cx="962648" cy="199311"/>
            </a:xfrm>
            <a:prstGeom prst="rect">
              <a:avLst/>
            </a:prstGeom>
            <a:solidFill>
              <a:srgbClr val="D7DBEB"/>
            </a:solidFill>
          </p:spPr>
          <p:txBody>
            <a:bodyPr wrap="square" rIns="4572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2022 Award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1EE10DA7-9D3B-2640-A5B2-5D118680DBAF}"/>
                </a:ext>
              </a:extLst>
            </p:cNvPr>
            <p:cNvSpPr/>
            <p:nvPr/>
          </p:nvSpPr>
          <p:spPr>
            <a:xfrm>
              <a:off x="5374816" y="4477938"/>
              <a:ext cx="263976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Lisa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Juckett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, PhD, OTR/L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Ohio State University School of Health &amp; Rehab Sciences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Upskilling Care Partners to Provide Nutritional Support for People Living with Dementia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193E394-9B2D-1928-3061-A3CB9E8DDE07}"/>
              </a:ext>
            </a:extLst>
          </p:cNvPr>
          <p:cNvGrpSpPr/>
          <p:nvPr/>
        </p:nvGrpSpPr>
        <p:grpSpPr>
          <a:xfrm>
            <a:off x="8287570" y="1143165"/>
            <a:ext cx="3633577" cy="1303536"/>
            <a:chOff x="8364771" y="3036863"/>
            <a:chExt cx="3633577" cy="1303536"/>
          </a:xfrm>
        </p:grpSpPr>
        <p:pic>
          <p:nvPicPr>
            <p:cNvPr id="21" name="Picture 20" descr="A person smiling for the camera&#10;&#10;Description automatically generated with low confidence">
              <a:extLst>
                <a:ext uri="{FF2B5EF4-FFF2-40B4-BE49-F238E27FC236}">
                  <a16:creationId xmlns:a16="http://schemas.microsoft.com/office/drawing/2014/main" id="{547CDED6-6F17-0FEB-8092-0C13CFCD87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10971" r="15815" b="12910"/>
            <a:stretch/>
          </p:blipFill>
          <p:spPr>
            <a:xfrm>
              <a:off x="8364771" y="3098563"/>
              <a:ext cx="950976" cy="1067113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3642A90-7420-CF31-08C6-079AD6C72281}"/>
                </a:ext>
              </a:extLst>
            </p:cNvPr>
            <p:cNvSpPr txBox="1"/>
            <p:nvPr/>
          </p:nvSpPr>
          <p:spPr>
            <a:xfrm>
              <a:off x="8364771" y="4141088"/>
              <a:ext cx="962648" cy="199311"/>
            </a:xfrm>
            <a:prstGeom prst="rect">
              <a:avLst/>
            </a:prstGeom>
            <a:solidFill>
              <a:srgbClr val="D7DBEB"/>
            </a:solidFill>
          </p:spPr>
          <p:txBody>
            <a:bodyPr wrap="square" rIns="4572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2022 Award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4E3FBD4-D5BD-77EB-59FA-A1809E9F31C8}"/>
                </a:ext>
              </a:extLst>
            </p:cNvPr>
            <p:cNvSpPr/>
            <p:nvPr/>
          </p:nvSpPr>
          <p:spPr>
            <a:xfrm>
              <a:off x="9316895" y="3036863"/>
              <a:ext cx="268145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Komal Patel Murali, PhD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New York University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Rory Meyers College of Nursing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Barriers to Hospice Care Transitions for Diverse Persons Living with Dementia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3E29E46-801E-82E5-1956-938750DA7E9E}"/>
              </a:ext>
            </a:extLst>
          </p:cNvPr>
          <p:cNvGrpSpPr/>
          <p:nvPr/>
        </p:nvGrpSpPr>
        <p:grpSpPr>
          <a:xfrm>
            <a:off x="4434931" y="5442446"/>
            <a:ext cx="3644862" cy="1318948"/>
            <a:chOff x="8371755" y="1655453"/>
            <a:chExt cx="3644862" cy="1318948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A045ACCB-EA41-B705-531A-6E66BD2AA40B}"/>
                </a:ext>
              </a:extLst>
            </p:cNvPr>
            <p:cNvSpPr/>
            <p:nvPr/>
          </p:nvSpPr>
          <p:spPr>
            <a:xfrm>
              <a:off x="9323867" y="1655453"/>
              <a:ext cx="2692750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Andrew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Kiselica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, PhD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University of Missouri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Technology Assistance in Dementia (Tech-</a:t>
              </a:r>
              <a:r>
                <a:rPr kumimoji="0" lang="en-US" sz="1100" b="0" i="1" u="none" strike="noStrike" kern="1200" cap="none" spc="0" normalizeH="0" baseline="0" noProof="0" dirty="0" err="1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AiD</a:t>
              </a:r>
              <a:r>
                <a:rPr kumimoji="0" 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)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C857B5C-F458-7202-BFF3-F01B22309673}"/>
                </a:ext>
              </a:extLst>
            </p:cNvPr>
            <p:cNvGrpSpPr/>
            <p:nvPr/>
          </p:nvGrpSpPr>
          <p:grpSpPr>
            <a:xfrm>
              <a:off x="8371755" y="1686749"/>
              <a:ext cx="958013" cy="1287652"/>
              <a:chOff x="8091337" y="3182643"/>
              <a:chExt cx="958013" cy="1287652"/>
            </a:xfrm>
          </p:grpSpPr>
          <p:pic>
            <p:nvPicPr>
              <p:cNvPr id="2" name="Picture 1" descr="A person in a blue suit&#10;&#10;Description automatically generated with low confidence">
                <a:extLst>
                  <a:ext uri="{FF2B5EF4-FFF2-40B4-BE49-F238E27FC236}">
                    <a16:creationId xmlns:a16="http://schemas.microsoft.com/office/drawing/2014/main" id="{923EFF6E-1401-A788-CCBC-36E0B4677D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t="3113" b="16047"/>
              <a:stretch/>
            </p:blipFill>
            <p:spPr>
              <a:xfrm>
                <a:off x="8091337" y="3182643"/>
                <a:ext cx="950976" cy="1077672"/>
              </a:xfrm>
              <a:prstGeom prst="rect">
                <a:avLst/>
              </a:prstGeom>
            </p:spPr>
          </p:pic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8484C05-84B6-A76F-8C81-194080039C38}"/>
                  </a:ext>
                </a:extLst>
              </p:cNvPr>
              <p:cNvSpPr txBox="1"/>
              <p:nvPr/>
            </p:nvSpPr>
            <p:spPr>
              <a:xfrm>
                <a:off x="8095078" y="4254618"/>
                <a:ext cx="954272" cy="215677"/>
              </a:xfrm>
              <a:prstGeom prst="rect">
                <a:avLst/>
              </a:prstGeom>
              <a:solidFill>
                <a:srgbClr val="D7DBEB"/>
              </a:solidFill>
            </p:spPr>
            <p:txBody>
              <a:bodyPr wrap="square" rIns="4572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3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2022 Award</a:t>
                </a:r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6E9D6F0-E476-59A8-0B8F-1B884290D819}"/>
              </a:ext>
            </a:extLst>
          </p:cNvPr>
          <p:cNvGrpSpPr/>
          <p:nvPr/>
        </p:nvGrpSpPr>
        <p:grpSpPr>
          <a:xfrm>
            <a:off x="8296340" y="2532953"/>
            <a:ext cx="3778966" cy="1326428"/>
            <a:chOff x="8296340" y="2572708"/>
            <a:chExt cx="3778966" cy="1326428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49EFA463-11B5-00C8-A696-873A67867B6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22" b="6684"/>
            <a:stretch/>
          </p:blipFill>
          <p:spPr bwMode="auto">
            <a:xfrm>
              <a:off x="8305111" y="2627925"/>
              <a:ext cx="945107" cy="10779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2DF93FB-B4D3-FF96-2A47-4E2D644A93AF}"/>
                </a:ext>
              </a:extLst>
            </p:cNvPr>
            <p:cNvSpPr txBox="1"/>
            <p:nvPr/>
          </p:nvSpPr>
          <p:spPr>
            <a:xfrm>
              <a:off x="8296340" y="3704484"/>
              <a:ext cx="962648" cy="194652"/>
            </a:xfrm>
            <a:prstGeom prst="rect">
              <a:avLst/>
            </a:prstGeom>
            <a:solidFill>
              <a:srgbClr val="D7DBEB"/>
            </a:solidFill>
          </p:spPr>
          <p:txBody>
            <a:bodyPr wrap="square" rIns="4572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2023 Award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9120FF7-29E3-88A3-C236-307E889D503C}"/>
                </a:ext>
              </a:extLst>
            </p:cNvPr>
            <p:cNvSpPr/>
            <p:nvPr/>
          </p:nvSpPr>
          <p:spPr>
            <a:xfrm>
              <a:off x="9248590" y="2572708"/>
              <a:ext cx="282671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Latarsha Chisholm, PhD, MSW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University of Central Florida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GUIDE+ACP Video Interventions Implementation in Nursing Homes</a:t>
              </a:r>
            </a:p>
            <a:p>
              <a:pPr>
                <a:defRPr/>
              </a:pPr>
              <a:endPara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>
                <a:defRPr/>
              </a:pPr>
              <a:r>
                <a:rPr kumimoji="0" 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1F54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Investigator Award to Promote Diversity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F84EB89-C9B1-485C-586E-71330B2A4CB8}"/>
              </a:ext>
            </a:extLst>
          </p:cNvPr>
          <p:cNvGrpSpPr/>
          <p:nvPr/>
        </p:nvGrpSpPr>
        <p:grpSpPr>
          <a:xfrm>
            <a:off x="8293406" y="3972498"/>
            <a:ext cx="3593999" cy="1369606"/>
            <a:chOff x="8371755" y="3103372"/>
            <a:chExt cx="3593999" cy="1369606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B370EFD-E3CE-3A6A-8E77-2CC0AB36D6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l="6327" t="2999" r="13915" b="21166"/>
            <a:stretch/>
          </p:blipFill>
          <p:spPr>
            <a:xfrm>
              <a:off x="8371755" y="3153382"/>
              <a:ext cx="950976" cy="1099752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48826E9-F97E-BA45-A8EF-1833F85BF653}"/>
                </a:ext>
              </a:extLst>
            </p:cNvPr>
            <p:cNvSpPr txBox="1"/>
            <p:nvPr/>
          </p:nvSpPr>
          <p:spPr>
            <a:xfrm>
              <a:off x="8371755" y="4232209"/>
              <a:ext cx="962648" cy="199311"/>
            </a:xfrm>
            <a:prstGeom prst="rect">
              <a:avLst/>
            </a:prstGeom>
            <a:solidFill>
              <a:srgbClr val="D7DBEB"/>
            </a:solidFill>
          </p:spPr>
          <p:txBody>
            <a:bodyPr wrap="square" rIns="4572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2023 Award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AD8A8A1-40AC-84A7-BEAB-A67397C7ED17}"/>
                </a:ext>
              </a:extLst>
            </p:cNvPr>
            <p:cNvSpPr/>
            <p:nvPr/>
          </p:nvSpPr>
          <p:spPr>
            <a:xfrm>
              <a:off x="9325994" y="3103372"/>
              <a:ext cx="2639760" cy="13696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 dirty="0">
                  <a:solidFill>
                    <a:srgbClr val="000000"/>
                  </a:solidFill>
                  <a:latin typeface="Arial" panose="020B0604020202020204"/>
                </a:rPr>
                <a:t>Erica Frechman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, PhD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 dirty="0">
                  <a:solidFill>
                    <a:srgbClr val="000000"/>
                  </a:solidFill>
                  <a:latin typeface="Arial" panose="020B0604020202020204"/>
                </a:rPr>
                <a:t>Wake Forest University School of Medicine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Pragmatic EHR Tool to Identify High-Risk Hospitalized Dementia Patients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AE7A5B5-A830-3702-D3AA-33462539BBCD}"/>
              </a:ext>
            </a:extLst>
          </p:cNvPr>
          <p:cNvGrpSpPr/>
          <p:nvPr/>
        </p:nvGrpSpPr>
        <p:grpSpPr>
          <a:xfrm>
            <a:off x="8291800" y="5420595"/>
            <a:ext cx="3645249" cy="1340799"/>
            <a:chOff x="8381446" y="3061881"/>
            <a:chExt cx="3645249" cy="1340799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A8F70B1-07B0-6D58-8EE3-ABD19F5F70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/>
            <a:srcRect l="23459" t="2475" r="31028" b="20960"/>
            <a:stretch/>
          </p:blipFill>
          <p:spPr>
            <a:xfrm>
              <a:off x="8388888" y="3128488"/>
              <a:ext cx="950976" cy="1067113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05550CF-C633-3224-5BC0-4FAE37CB2C92}"/>
                </a:ext>
              </a:extLst>
            </p:cNvPr>
            <p:cNvSpPr txBox="1"/>
            <p:nvPr/>
          </p:nvSpPr>
          <p:spPr>
            <a:xfrm>
              <a:off x="8381446" y="4188817"/>
              <a:ext cx="962648" cy="213863"/>
            </a:xfrm>
            <a:prstGeom prst="rect">
              <a:avLst/>
            </a:prstGeom>
            <a:solidFill>
              <a:srgbClr val="D7DBEB"/>
            </a:solidFill>
          </p:spPr>
          <p:txBody>
            <a:bodyPr wrap="square" rIns="4572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2023 Award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D983AEC-DA04-D1E0-7253-C89DDBC0E7E6}"/>
                </a:ext>
              </a:extLst>
            </p:cNvPr>
            <p:cNvSpPr/>
            <p:nvPr/>
          </p:nvSpPr>
          <p:spPr>
            <a:xfrm>
              <a:off x="9333945" y="3061881"/>
              <a:ext cx="269275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 dirty="0">
                  <a:solidFill>
                    <a:srgbClr val="000000"/>
                  </a:solidFill>
                  <a:latin typeface="Arial" panose="020B0604020202020204"/>
                </a:rPr>
                <a:t>Rebecca Lassell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, PhD, MOT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Indiana University School of Public Health–Bloomington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Adapting Green Activity Prescriptions with Black Persons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37955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FC865-CF95-930B-8450-6D37D78B1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AD6B347F-8044-244C-91CA-07D87BA9306F}"/>
              </a:ext>
            </a:extLst>
          </p:cNvPr>
          <p:cNvGrpSpPr/>
          <p:nvPr/>
        </p:nvGrpSpPr>
        <p:grpSpPr>
          <a:xfrm>
            <a:off x="371198" y="2135689"/>
            <a:ext cx="3495555" cy="1723720"/>
            <a:chOff x="397143" y="1533458"/>
            <a:chExt cx="3495555" cy="172372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A1FDDA-03FB-2008-6270-BA5E2F5C6D19}"/>
                </a:ext>
              </a:extLst>
            </p:cNvPr>
            <p:cNvSpPr/>
            <p:nvPr/>
          </p:nvSpPr>
          <p:spPr>
            <a:xfrm>
              <a:off x="1598133" y="1545599"/>
              <a:ext cx="2294565" cy="16312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Hillary Lum, MD, PhD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University of Colorado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School of Medicine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Extraordinary Partners in Dementia: </a:t>
              </a:r>
              <a:r>
                <a:rPr kumimoji="0" lang="en-US" altLang="en-US" sz="1100" b="0" i="1" u="none" strike="noStrike" kern="1200" cap="none" spc="0" normalizeH="0" baseline="0" noProof="0" dirty="0" err="1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UCHealth</a:t>
              </a:r>
              <a:r>
                <a:rPr kumimoji="0" lang="en-US" alt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Capacity for Pragmatic Interventions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474C5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80D4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23A3850-15EB-F472-7E27-746B164736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562" t="5887" r="15859" b="24761"/>
            <a:stretch/>
          </p:blipFill>
          <p:spPr>
            <a:xfrm>
              <a:off x="397143" y="1533458"/>
              <a:ext cx="1190069" cy="146304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F4874E9-57DC-3235-9476-459C444A9B82}"/>
                </a:ext>
              </a:extLst>
            </p:cNvPr>
            <p:cNvSpPr txBox="1"/>
            <p:nvPr/>
          </p:nvSpPr>
          <p:spPr>
            <a:xfrm>
              <a:off x="397817" y="2996498"/>
              <a:ext cx="1188720" cy="260680"/>
            </a:xfrm>
            <a:prstGeom prst="rect">
              <a:avLst/>
            </a:prstGeom>
            <a:solidFill>
              <a:srgbClr val="DEE8F2"/>
            </a:solidFill>
          </p:spPr>
          <p:txBody>
            <a:bodyPr wrap="square" rIns="4572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Cycle 1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5770A4C-5D33-9836-2031-D75D2251B0AF}"/>
              </a:ext>
            </a:extLst>
          </p:cNvPr>
          <p:cNvGrpSpPr/>
          <p:nvPr/>
        </p:nvGrpSpPr>
        <p:grpSpPr>
          <a:xfrm>
            <a:off x="405931" y="4096569"/>
            <a:ext cx="3447956" cy="1711306"/>
            <a:chOff x="397143" y="3790481"/>
            <a:chExt cx="3447956" cy="1711306"/>
          </a:xfrm>
        </p:grpSpPr>
        <p:pic>
          <p:nvPicPr>
            <p:cNvPr id="2050" name="Picture 2" descr="https://impactcollaboratory.org/wp-content/uploads/2021/06/samus-300x300.jpg">
              <a:hlinkClick r:id="rId4"/>
              <a:extLst>
                <a:ext uri="{FF2B5EF4-FFF2-40B4-BE49-F238E27FC236}">
                  <a16:creationId xmlns:a16="http://schemas.microsoft.com/office/drawing/2014/main" id="{1DB1D391-B1E3-361C-F659-C9A6EA853D2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41" t="6863" r="8210" b="16682"/>
            <a:stretch/>
          </p:blipFill>
          <p:spPr bwMode="auto">
            <a:xfrm>
              <a:off x="397143" y="3790481"/>
              <a:ext cx="1206490" cy="14630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57BED7E-AA33-F560-4FFF-077C24540568}"/>
                </a:ext>
              </a:extLst>
            </p:cNvPr>
            <p:cNvSpPr/>
            <p:nvPr/>
          </p:nvSpPr>
          <p:spPr>
            <a:xfrm>
              <a:off x="1613913" y="3798552"/>
              <a:ext cx="2231186" cy="12926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Quincy </a:t>
              </a:r>
              <a:r>
                <a:rPr kumimoji="0" lang="en-US" alt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Samus</a:t>
              </a:r>
              <a:r>
                <a:rPr kumimoji="0" lang="en-US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, PhD, MS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Johns Hopkins University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School of Medicine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Health Care Systems Embedded Research Program: MIND at Home at Centene Corporation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95E265C-4FAF-662F-846F-4394975E1B39}"/>
                </a:ext>
              </a:extLst>
            </p:cNvPr>
            <p:cNvSpPr txBox="1"/>
            <p:nvPr/>
          </p:nvSpPr>
          <p:spPr>
            <a:xfrm>
              <a:off x="397468" y="5244833"/>
              <a:ext cx="1214874" cy="256954"/>
            </a:xfrm>
            <a:prstGeom prst="rect">
              <a:avLst/>
            </a:prstGeom>
            <a:solidFill>
              <a:srgbClr val="DEE8F2"/>
            </a:solidFill>
          </p:spPr>
          <p:txBody>
            <a:bodyPr wrap="square" rIns="4572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Cycle 1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37EB061-DB29-3A63-B624-61619A9B6745}"/>
              </a:ext>
            </a:extLst>
          </p:cNvPr>
          <p:cNvGrpSpPr/>
          <p:nvPr/>
        </p:nvGrpSpPr>
        <p:grpSpPr>
          <a:xfrm>
            <a:off x="4208567" y="4028710"/>
            <a:ext cx="3620593" cy="1779780"/>
            <a:chOff x="1422469" y="3754246"/>
            <a:chExt cx="3620593" cy="177978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3B0907F-EECD-601E-2C4D-FEC103E99183}"/>
                </a:ext>
              </a:extLst>
            </p:cNvPr>
            <p:cNvSpPr/>
            <p:nvPr/>
          </p:nvSpPr>
          <p:spPr>
            <a:xfrm>
              <a:off x="2618396" y="3754246"/>
              <a:ext cx="2424666" cy="14619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Zainab Osakwe, PhD, NP, RN</a:t>
              </a:r>
              <a:endPara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Adelphi University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College of Nursing and Public Health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474C5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Prioritizing End-of-Life Communication to Reduce Disparities Among PLWD in HHC</a:t>
              </a:r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723B2757-5AC2-21FC-B155-F7C5C515ED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90" t="1345" r="2456" b="29593"/>
            <a:stretch/>
          </p:blipFill>
          <p:spPr>
            <a:xfrm>
              <a:off x="1429293" y="3787671"/>
              <a:ext cx="1191910" cy="1497473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F00E866-A5A3-6228-78D9-D98E289524A8}"/>
                </a:ext>
              </a:extLst>
            </p:cNvPr>
            <p:cNvSpPr txBox="1"/>
            <p:nvPr/>
          </p:nvSpPr>
          <p:spPr>
            <a:xfrm>
              <a:off x="1422469" y="5275841"/>
              <a:ext cx="1201586" cy="258185"/>
            </a:xfrm>
            <a:prstGeom prst="rect">
              <a:avLst/>
            </a:prstGeom>
            <a:solidFill>
              <a:srgbClr val="DEE8F2"/>
            </a:solidFill>
          </p:spPr>
          <p:txBody>
            <a:bodyPr wrap="square" rIns="4572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Cycle 2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49EB443-16BC-ED66-E707-697D96383814}"/>
              </a:ext>
            </a:extLst>
          </p:cNvPr>
          <p:cNvGrpSpPr/>
          <p:nvPr/>
        </p:nvGrpSpPr>
        <p:grpSpPr>
          <a:xfrm>
            <a:off x="4200780" y="2135689"/>
            <a:ext cx="3626252" cy="1724127"/>
            <a:chOff x="6857740" y="1536062"/>
            <a:chExt cx="3626252" cy="172412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E733975-A2A1-1E8C-8256-DCDAA61E0FF4}"/>
                </a:ext>
              </a:extLst>
            </p:cNvPr>
            <p:cNvSpPr/>
            <p:nvPr/>
          </p:nvSpPr>
          <p:spPr>
            <a:xfrm>
              <a:off x="8059326" y="1542908"/>
              <a:ext cx="2424666" cy="16312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Katherine Abbott, PhD, MGS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Scripps Gerontology Center Miami University (Oxford, OH)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Partnering with Providers to Understand IPPI Outcomes of Interest for PLWD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474C5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474C5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D1E9FD9-DA9A-4A67-DE14-74471C0AC82A}"/>
                </a:ext>
              </a:extLst>
            </p:cNvPr>
            <p:cNvSpPr txBox="1"/>
            <p:nvPr/>
          </p:nvSpPr>
          <p:spPr>
            <a:xfrm>
              <a:off x="6857740" y="3003235"/>
              <a:ext cx="1201586" cy="256954"/>
            </a:xfrm>
            <a:prstGeom prst="rect">
              <a:avLst/>
            </a:prstGeom>
            <a:solidFill>
              <a:srgbClr val="DEE8F2"/>
            </a:solidFill>
          </p:spPr>
          <p:txBody>
            <a:bodyPr wrap="square" rIns="4572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Cycle 2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C4D1095-6803-98A0-BD51-601C874689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2" t="135" r="4344" b="10819"/>
            <a:stretch/>
          </p:blipFill>
          <p:spPr>
            <a:xfrm>
              <a:off x="6863782" y="1536062"/>
              <a:ext cx="1191910" cy="1463040"/>
            </a:xfrm>
            <a:prstGeom prst="rect">
              <a:avLst/>
            </a:prstGeom>
          </p:spPr>
        </p:pic>
      </p:grpSp>
      <p:sp>
        <p:nvSpPr>
          <p:cNvPr id="6" name="Round Diagonal Corner Rectangle 13">
            <a:extLst>
              <a:ext uri="{FF2B5EF4-FFF2-40B4-BE49-F238E27FC236}">
                <a16:creationId xmlns:a16="http://schemas.microsoft.com/office/drawing/2014/main" id="{DB4F0862-13C6-0108-5EFB-6A7A302D5BD1}"/>
              </a:ext>
            </a:extLst>
          </p:cNvPr>
          <p:cNvSpPr/>
          <p:nvPr/>
        </p:nvSpPr>
        <p:spPr>
          <a:xfrm>
            <a:off x="253445" y="247864"/>
            <a:ext cx="7573587" cy="1547565"/>
          </a:xfrm>
          <a:prstGeom prst="round2DiagRect">
            <a:avLst/>
          </a:prstGeom>
          <a:solidFill>
            <a:srgbClr val="002060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Health Care System Scholars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298C3DA-F96B-453E-2BDD-68FA75EB80F6}"/>
              </a:ext>
            </a:extLst>
          </p:cNvPr>
          <p:cNvGrpSpPr/>
          <p:nvPr/>
        </p:nvGrpSpPr>
        <p:grpSpPr>
          <a:xfrm>
            <a:off x="8257492" y="2135689"/>
            <a:ext cx="3627681" cy="1723721"/>
            <a:chOff x="8229953" y="3808987"/>
            <a:chExt cx="3627681" cy="1723721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8A2514F5-79CA-3D3F-94E6-13CECCFF72D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25" t="3309" r="13244" b="17934"/>
            <a:stretch/>
          </p:blipFill>
          <p:spPr bwMode="auto">
            <a:xfrm>
              <a:off x="8242819" y="3812714"/>
              <a:ext cx="1193440" cy="14630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C24216C-A5AB-562C-87C0-8733CA4FA648}"/>
                </a:ext>
              </a:extLst>
            </p:cNvPr>
            <p:cNvSpPr txBox="1"/>
            <p:nvPr/>
          </p:nvSpPr>
          <p:spPr>
            <a:xfrm>
              <a:off x="8229953" y="5275754"/>
              <a:ext cx="1211161" cy="256954"/>
            </a:xfrm>
            <a:prstGeom prst="rect">
              <a:avLst/>
            </a:prstGeom>
            <a:solidFill>
              <a:srgbClr val="DEE8F2"/>
            </a:solidFill>
          </p:spPr>
          <p:txBody>
            <a:bodyPr wrap="square" rIns="4572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Cycle 3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2DDF7E8-04C2-646C-213F-BD6A4F211A33}"/>
                </a:ext>
              </a:extLst>
            </p:cNvPr>
            <p:cNvSpPr/>
            <p:nvPr/>
          </p:nvSpPr>
          <p:spPr>
            <a:xfrm>
              <a:off x="9432968" y="3808987"/>
              <a:ext cx="2424666" cy="12926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Gail Towsley, PhD, MS, NHA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University of Utah College of Nursing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Building an Academic Long-Term Care System Coalition to Improve Palliative Care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09B8BDB-EDA0-3C67-837D-DAD1171F20FD}"/>
              </a:ext>
            </a:extLst>
          </p:cNvPr>
          <p:cNvGrpSpPr/>
          <p:nvPr/>
        </p:nvGrpSpPr>
        <p:grpSpPr>
          <a:xfrm>
            <a:off x="8257492" y="161631"/>
            <a:ext cx="3485244" cy="1764979"/>
            <a:chOff x="8268891" y="1491982"/>
            <a:chExt cx="3485244" cy="1764979"/>
          </a:xfrm>
        </p:grpSpPr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EE2A3AE0-BF91-3373-7EFB-A3267BE21A9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92"/>
            <a:stretch/>
          </p:blipFill>
          <p:spPr bwMode="auto">
            <a:xfrm>
              <a:off x="8268891" y="1536967"/>
              <a:ext cx="1194227" cy="14630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9B489C7-B1A5-0EEF-C7D9-9D804E709D55}"/>
                </a:ext>
              </a:extLst>
            </p:cNvPr>
            <p:cNvSpPr/>
            <p:nvPr/>
          </p:nvSpPr>
          <p:spPr>
            <a:xfrm>
              <a:off x="9459343" y="1491982"/>
              <a:ext cx="2294792" cy="12926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Jung Kwak, PhD, MSW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University of Texas at Austin, School of Nursing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Co-Designing Care Transition Support for Dementia Patients and Care Partners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E00451E-CE4B-0814-CD22-A53F4D7D00FF}"/>
                </a:ext>
              </a:extLst>
            </p:cNvPr>
            <p:cNvSpPr txBox="1"/>
            <p:nvPr/>
          </p:nvSpPr>
          <p:spPr>
            <a:xfrm>
              <a:off x="8268891" y="3000007"/>
              <a:ext cx="1204294" cy="256954"/>
            </a:xfrm>
            <a:prstGeom prst="rect">
              <a:avLst/>
            </a:prstGeom>
            <a:solidFill>
              <a:srgbClr val="DEE8F2"/>
            </a:solidFill>
          </p:spPr>
          <p:txBody>
            <a:bodyPr wrap="square" rIns="4572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Cycle 3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53E81C9-0B14-48B8-4F66-CFBA58A917F6}"/>
              </a:ext>
            </a:extLst>
          </p:cNvPr>
          <p:cNvGrpSpPr/>
          <p:nvPr/>
        </p:nvGrpSpPr>
        <p:grpSpPr>
          <a:xfrm>
            <a:off x="8250670" y="4054563"/>
            <a:ext cx="3634503" cy="1753312"/>
            <a:chOff x="8226422" y="3812714"/>
            <a:chExt cx="3634503" cy="1753312"/>
          </a:xfrm>
        </p:grpSpPr>
        <p:pic>
          <p:nvPicPr>
            <p:cNvPr id="25" name="Picture 2">
              <a:extLst>
                <a:ext uri="{FF2B5EF4-FFF2-40B4-BE49-F238E27FC236}">
                  <a16:creationId xmlns:a16="http://schemas.microsoft.com/office/drawing/2014/main" id="{FB1909C6-A29D-D35C-935E-5BE94D10568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/>
            <a:srcRect l="14448" t="8378" r="9391" b="27961"/>
            <a:stretch/>
          </p:blipFill>
          <p:spPr bwMode="auto">
            <a:xfrm>
              <a:off x="8242819" y="3812714"/>
              <a:ext cx="1193440" cy="149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418BB26-BF79-21A1-E693-A88B5700CDAC}"/>
                </a:ext>
              </a:extLst>
            </p:cNvPr>
            <p:cNvSpPr txBox="1"/>
            <p:nvPr/>
          </p:nvSpPr>
          <p:spPr>
            <a:xfrm>
              <a:off x="8226422" y="5309072"/>
              <a:ext cx="1207870" cy="256954"/>
            </a:xfrm>
            <a:prstGeom prst="rect">
              <a:avLst/>
            </a:prstGeom>
            <a:solidFill>
              <a:srgbClr val="DEE8F2"/>
            </a:solidFill>
          </p:spPr>
          <p:txBody>
            <a:bodyPr wrap="square" rIns="4572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Cycle 4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EE9215A-CEA4-4163-7461-1D2861B6F1C6}"/>
                </a:ext>
              </a:extLst>
            </p:cNvPr>
            <p:cNvSpPr/>
            <p:nvPr/>
          </p:nvSpPr>
          <p:spPr>
            <a:xfrm>
              <a:off x="9436259" y="3827047"/>
              <a:ext cx="2424666" cy="13080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en-US" sz="1200" b="1" dirty="0">
                  <a:solidFill>
                    <a:srgbClr val="000000"/>
                  </a:solidFill>
                  <a:latin typeface="Arial" panose="020B0604020202020204"/>
                </a:rPr>
                <a:t>Alycia Bristol</a:t>
              </a:r>
              <a:r>
                <a:rPr kumimoji="0" lang="en-US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, PhD, </a:t>
              </a:r>
              <a:r>
                <a:rPr lang="en-US" altLang="en-US" sz="1200" b="1" dirty="0">
                  <a:solidFill>
                    <a:srgbClr val="000000"/>
                  </a:solidFill>
                  <a:latin typeface="Arial" panose="020B0604020202020204"/>
                </a:rPr>
                <a:t>RN</a:t>
              </a:r>
              <a:r>
                <a:rPr kumimoji="0" lang="en-US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, AGCNS-BS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University of Utah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Partnering with </a:t>
              </a:r>
              <a:r>
                <a:rPr kumimoji="0" lang="en-US" altLang="en-US" sz="1100" b="0" i="1" u="none" strike="noStrike" kern="1200" cap="none" spc="0" normalizeH="0" baseline="0" noProof="0" dirty="0" err="1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UHealth</a:t>
              </a:r>
              <a:r>
                <a:rPr kumimoji="0" lang="en-US" alt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and Rural Facilities to Co-Design </a:t>
              </a:r>
              <a:r>
                <a:rPr kumimoji="0" lang="en-US" altLang="en-US" sz="1100" b="0" i="1" u="none" strike="noStrike" kern="1200" cap="none" spc="0" normalizeH="0" baseline="0" noProof="0" dirty="0" err="1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ePCT</a:t>
              </a:r>
              <a:r>
                <a:rPr kumimoji="0" lang="en-US" alt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74C5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Interventions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17260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66615A4-A8FA-9ED9-0494-06DABA0A92A2}"/>
              </a:ext>
            </a:extLst>
          </p:cNvPr>
          <p:cNvGrpSpPr/>
          <p:nvPr/>
        </p:nvGrpSpPr>
        <p:grpSpPr>
          <a:xfrm>
            <a:off x="195858" y="3977172"/>
            <a:ext cx="2069567" cy="1769604"/>
            <a:chOff x="166041" y="4155747"/>
            <a:chExt cx="2069567" cy="1769604"/>
          </a:xfrm>
        </p:grpSpPr>
        <p:sp>
          <p:nvSpPr>
            <p:cNvPr id="12" name="Rectangle 11"/>
            <p:cNvSpPr/>
            <p:nvPr/>
          </p:nvSpPr>
          <p:spPr>
            <a:xfrm>
              <a:off x="166041" y="5363659"/>
              <a:ext cx="2069567" cy="561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Manka </a:t>
              </a:r>
              <a:r>
                <a:rPr kumimoji="0" 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Nkimbeng</a:t>
              </a: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 PhD, MPH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University of Minnesota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Health Equity Team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64" t="7319" r="13085" b="23293"/>
            <a:stretch/>
          </p:blipFill>
          <p:spPr>
            <a:xfrm>
              <a:off x="242241" y="4155747"/>
              <a:ext cx="1235204" cy="1197864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DC9BFEE-4931-3073-1D22-AC264601193D}"/>
              </a:ext>
            </a:extLst>
          </p:cNvPr>
          <p:cNvGrpSpPr/>
          <p:nvPr/>
        </p:nvGrpSpPr>
        <p:grpSpPr>
          <a:xfrm>
            <a:off x="6227843" y="3947152"/>
            <a:ext cx="1931420" cy="2074672"/>
            <a:chOff x="6198026" y="4115679"/>
            <a:chExt cx="1931420" cy="2074672"/>
          </a:xfrm>
        </p:grpSpPr>
        <p:sp>
          <p:nvSpPr>
            <p:cNvPr id="15" name="Rectangle 14"/>
            <p:cNvSpPr/>
            <p:nvPr/>
          </p:nvSpPr>
          <p:spPr>
            <a:xfrm>
              <a:off x="6198026" y="5320882"/>
              <a:ext cx="1931420" cy="8694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Tina Sadarangani, PhD, RN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NYU Rory Meyers College of Nursing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Patient &amp; Caregiver Relevant Outcomes Core</a:t>
              </a: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4"/>
            <a:srcRect l="14010" t="8185" r="3411" b="25945"/>
            <a:stretch/>
          </p:blipFill>
          <p:spPr>
            <a:xfrm>
              <a:off x="6308429" y="4115679"/>
              <a:ext cx="1298867" cy="1208752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9552A84-2D76-57D5-0B38-8D0B50298EE7}"/>
              </a:ext>
            </a:extLst>
          </p:cNvPr>
          <p:cNvGrpSpPr/>
          <p:nvPr/>
        </p:nvGrpSpPr>
        <p:grpSpPr>
          <a:xfrm>
            <a:off x="6278762" y="1641147"/>
            <a:ext cx="2025218" cy="1948852"/>
            <a:chOff x="6248945" y="1462245"/>
            <a:chExt cx="2025218" cy="1948852"/>
          </a:xfrm>
        </p:grpSpPr>
        <p:sp>
          <p:nvSpPr>
            <p:cNvPr id="9" name="Rectangle 8"/>
            <p:cNvSpPr/>
            <p:nvPr/>
          </p:nvSpPr>
          <p:spPr>
            <a:xfrm>
              <a:off x="6248945" y="2695516"/>
              <a:ext cx="2025218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Jennifer Gabbard, MD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Wake Forest School of Medicine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Patient &amp; Caregiver Relevant Outcomes Core</a:t>
              </a:r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5"/>
            <a:srcRect l="-1246" t="6186" r="1246" b="21980"/>
            <a:stretch/>
          </p:blipFill>
          <p:spPr>
            <a:xfrm>
              <a:off x="6308429" y="1462245"/>
              <a:ext cx="1298867" cy="1197864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731A527-CA77-5261-946B-EEF5DF08A5C9}"/>
              </a:ext>
            </a:extLst>
          </p:cNvPr>
          <p:cNvGrpSpPr/>
          <p:nvPr/>
        </p:nvGrpSpPr>
        <p:grpSpPr>
          <a:xfrm>
            <a:off x="8302385" y="3947152"/>
            <a:ext cx="2027539" cy="1924603"/>
            <a:chOff x="8224957" y="4063274"/>
            <a:chExt cx="2027539" cy="1924603"/>
          </a:xfrm>
        </p:grpSpPr>
        <p:sp>
          <p:nvSpPr>
            <p:cNvPr id="5" name="Rectangle 4"/>
            <p:cNvSpPr/>
            <p:nvPr/>
          </p:nvSpPr>
          <p:spPr>
            <a:xfrm>
              <a:off x="8224957" y="5272296"/>
              <a:ext cx="2027539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Jasmine Travers, PhD, MHS</a:t>
              </a: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NYU Rory Meyers College of Nursing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Health Care Systems Core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0" t="2116" r="-598" b="34882"/>
            <a:stretch/>
          </p:blipFill>
          <p:spPr>
            <a:xfrm>
              <a:off x="8299771" y="4063274"/>
              <a:ext cx="1257542" cy="1197864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23784A1-2790-784A-56C0-D381DF6E478F}"/>
              </a:ext>
            </a:extLst>
          </p:cNvPr>
          <p:cNvGrpSpPr/>
          <p:nvPr/>
        </p:nvGrpSpPr>
        <p:grpSpPr>
          <a:xfrm>
            <a:off x="10174277" y="1640835"/>
            <a:ext cx="2286655" cy="1927622"/>
            <a:chOff x="10102097" y="1334649"/>
            <a:chExt cx="2286655" cy="1927622"/>
          </a:xfrm>
        </p:grpSpPr>
        <p:sp>
          <p:nvSpPr>
            <p:cNvPr id="11" name="Rectangle 10"/>
            <p:cNvSpPr/>
            <p:nvPr/>
          </p:nvSpPr>
          <p:spPr>
            <a:xfrm>
              <a:off x="10102097" y="2546690"/>
              <a:ext cx="2286655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Miranda McPhillips, PhD, RN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University of Pennsylvania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School of Nursing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Implementation Core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7" t="735" r="9069" b="50473"/>
            <a:stretch/>
          </p:blipFill>
          <p:spPr>
            <a:xfrm>
              <a:off x="10215214" y="1334649"/>
              <a:ext cx="1257543" cy="1197864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D128F35-B533-7867-5803-ADC04C9F71A9}"/>
              </a:ext>
            </a:extLst>
          </p:cNvPr>
          <p:cNvGrpSpPr/>
          <p:nvPr/>
        </p:nvGrpSpPr>
        <p:grpSpPr>
          <a:xfrm>
            <a:off x="4299945" y="3960156"/>
            <a:ext cx="1666840" cy="1921268"/>
            <a:chOff x="4169261" y="4111447"/>
            <a:chExt cx="1666840" cy="1921268"/>
          </a:xfrm>
        </p:grpSpPr>
        <p:sp>
          <p:nvSpPr>
            <p:cNvPr id="14" name="Rectangle 13"/>
            <p:cNvSpPr/>
            <p:nvPr/>
          </p:nvSpPr>
          <p:spPr>
            <a:xfrm>
              <a:off x="4169261" y="5317134"/>
              <a:ext cx="1666840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Lauren Parker, PhD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Johns Hopkins Bloomberg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School of Public Health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Implementation Core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29" r="22598" b="23172"/>
            <a:stretch/>
          </p:blipFill>
          <p:spPr>
            <a:xfrm>
              <a:off x="4243850" y="4111447"/>
              <a:ext cx="1241238" cy="1197864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3858DCA-0294-FB00-84DA-CFA138C7345B}"/>
              </a:ext>
            </a:extLst>
          </p:cNvPr>
          <p:cNvGrpSpPr/>
          <p:nvPr/>
        </p:nvGrpSpPr>
        <p:grpSpPr>
          <a:xfrm>
            <a:off x="2239356" y="1627590"/>
            <a:ext cx="2230725" cy="1946857"/>
            <a:chOff x="2167176" y="1321404"/>
            <a:chExt cx="2230725" cy="1946857"/>
          </a:xfrm>
        </p:grpSpPr>
        <p:sp>
          <p:nvSpPr>
            <p:cNvPr id="7" name="Rectangle 6"/>
            <p:cNvSpPr/>
            <p:nvPr/>
          </p:nvSpPr>
          <p:spPr>
            <a:xfrm>
              <a:off x="2167176" y="2552680"/>
              <a:ext cx="2230725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Jinmyoung</a:t>
              </a: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Cho, PhD</a:t>
              </a:r>
              <a:b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Baylor Scott &amp; White Health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Health Care Systems Core;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Design &amp; Statistics Core</a:t>
              </a: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304" b="28498"/>
            <a:stretch/>
          </p:blipFill>
          <p:spPr>
            <a:xfrm>
              <a:off x="2245681" y="1321404"/>
              <a:ext cx="1257542" cy="1211108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6963903-8EFF-4B7A-9DEA-01D094B671F2}"/>
              </a:ext>
            </a:extLst>
          </p:cNvPr>
          <p:cNvGrpSpPr/>
          <p:nvPr/>
        </p:nvGrpSpPr>
        <p:grpSpPr>
          <a:xfrm>
            <a:off x="195749" y="1622783"/>
            <a:ext cx="2029533" cy="2117090"/>
            <a:chOff x="123569" y="1316597"/>
            <a:chExt cx="2029533" cy="2117090"/>
          </a:xfrm>
        </p:grpSpPr>
        <p:sp>
          <p:nvSpPr>
            <p:cNvPr id="6" name="Rectangle 5"/>
            <p:cNvSpPr/>
            <p:nvPr/>
          </p:nvSpPr>
          <p:spPr>
            <a:xfrm>
              <a:off x="123569" y="2564218"/>
              <a:ext cx="2029533" cy="8694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Kalisha Bonds, PhD, RN</a:t>
              </a:r>
              <a:b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Emory University Nell Hodgson Woodruff School of Nursing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Design &amp; Statistics Core;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Pilot Studies Core</a:t>
              </a:r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41" b="28046"/>
            <a:stretch/>
          </p:blipFill>
          <p:spPr>
            <a:xfrm>
              <a:off x="199878" y="1316597"/>
              <a:ext cx="1235204" cy="1215915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95B2676-A408-38B9-BEDB-7E8DBE0A0148}"/>
              </a:ext>
            </a:extLst>
          </p:cNvPr>
          <p:cNvGrpSpPr/>
          <p:nvPr/>
        </p:nvGrpSpPr>
        <p:grpSpPr>
          <a:xfrm>
            <a:off x="4230711" y="1641146"/>
            <a:ext cx="1947465" cy="1926947"/>
            <a:chOff x="4158531" y="1334960"/>
            <a:chExt cx="1947465" cy="1926947"/>
          </a:xfrm>
        </p:grpSpPr>
        <p:sp>
          <p:nvSpPr>
            <p:cNvPr id="8" name="Rectangle 7"/>
            <p:cNvSpPr/>
            <p:nvPr/>
          </p:nvSpPr>
          <p:spPr>
            <a:xfrm>
              <a:off x="4158531" y="2546326"/>
              <a:ext cx="1947465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Fayron</a:t>
              </a: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Epps, PhD, RN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Emory University Nell Hodgson Woodruff School of Nursing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Pilot Studies Core</a:t>
              </a:r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97" t="9802" r="5185" b="40969"/>
            <a:stretch/>
          </p:blipFill>
          <p:spPr>
            <a:xfrm>
              <a:off x="4267739" y="1334960"/>
              <a:ext cx="1275853" cy="1200725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5DC6B29-7DC1-556E-FFF8-97F43CBF25AB}"/>
              </a:ext>
            </a:extLst>
          </p:cNvPr>
          <p:cNvGrpSpPr/>
          <p:nvPr/>
        </p:nvGrpSpPr>
        <p:grpSpPr>
          <a:xfrm>
            <a:off x="2285787" y="3960156"/>
            <a:ext cx="1844880" cy="1933044"/>
            <a:chOff x="2227681" y="4124452"/>
            <a:chExt cx="1844880" cy="1933044"/>
          </a:xfrm>
        </p:grpSpPr>
        <p:sp>
          <p:nvSpPr>
            <p:cNvPr id="13" name="Rectangle 12"/>
            <p:cNvSpPr/>
            <p:nvPr/>
          </p:nvSpPr>
          <p:spPr>
            <a:xfrm>
              <a:off x="2227681" y="5341915"/>
              <a:ext cx="1844880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Kyra O'Brien, MD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University of Pennsylvania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Engaging Partners Team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41" name="Picture 40"/>
            <p:cNvPicPr>
              <a:picLocks noChangeAspect="1"/>
            </p:cNvPicPr>
            <p:nvPr/>
          </p:nvPicPr>
          <p:blipFill rotWithShape="1">
            <a:blip r:embed="rId12"/>
            <a:srcRect l="1230" r="5757" b="28544"/>
            <a:stretch/>
          </p:blipFill>
          <p:spPr>
            <a:xfrm>
              <a:off x="2298665" y="4124452"/>
              <a:ext cx="1218631" cy="1197864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4B9C153-E1D0-C9C5-73D2-11449332F8F3}"/>
              </a:ext>
            </a:extLst>
          </p:cNvPr>
          <p:cNvGrpSpPr/>
          <p:nvPr/>
        </p:nvGrpSpPr>
        <p:grpSpPr>
          <a:xfrm>
            <a:off x="8324779" y="1640835"/>
            <a:ext cx="1828699" cy="1944481"/>
            <a:chOff x="8243254" y="1382222"/>
            <a:chExt cx="1828699" cy="1944481"/>
          </a:xfrm>
        </p:grpSpPr>
        <p:sp>
          <p:nvSpPr>
            <p:cNvPr id="10" name="Rectangle 9"/>
            <p:cNvSpPr/>
            <p:nvPr/>
          </p:nvSpPr>
          <p:spPr>
            <a:xfrm>
              <a:off x="8243254" y="2611122"/>
              <a:ext cx="1828699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Xiaojuan</a:t>
              </a: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Li, PhD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Harvard Medical School;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Harvard Pilgrim Health Care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Technical Data Core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42" name="Picture 41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98" t="-19" r="-510" b="30692"/>
            <a:stretch/>
          </p:blipFill>
          <p:spPr bwMode="auto">
            <a:xfrm>
              <a:off x="8295674" y="1382222"/>
              <a:ext cx="1257542" cy="119786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" name="Round Diagonal Corner Rectangle 25"/>
          <p:cNvSpPr/>
          <p:nvPr/>
        </p:nvSpPr>
        <p:spPr>
          <a:xfrm>
            <a:off x="192889" y="136983"/>
            <a:ext cx="11889044" cy="1235689"/>
          </a:xfrm>
          <a:prstGeom prst="round2DiagRect">
            <a:avLst/>
          </a:prstGeom>
          <a:solidFill>
            <a:srgbClr val="474C56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2021-2022 Faculty Scholars</a:t>
            </a:r>
          </a:p>
        </p:txBody>
      </p:sp>
    </p:spTree>
    <p:extLst>
      <p:ext uri="{BB962C8B-B14F-4D97-AF65-F5344CB8AC3E}">
        <p14:creationId xmlns:p14="http://schemas.microsoft.com/office/powerpoint/2010/main" val="6584036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AF621BE2-1F45-27BF-0090-0B3B053BFAB5}"/>
              </a:ext>
            </a:extLst>
          </p:cNvPr>
          <p:cNvGrpSpPr/>
          <p:nvPr/>
        </p:nvGrpSpPr>
        <p:grpSpPr>
          <a:xfrm>
            <a:off x="9923465" y="100853"/>
            <a:ext cx="1690675" cy="1765724"/>
            <a:chOff x="7457363" y="311452"/>
            <a:chExt cx="1690675" cy="1765724"/>
          </a:xfrm>
        </p:grpSpPr>
        <p:sp>
          <p:nvSpPr>
            <p:cNvPr id="7" name="Rectangle 6"/>
            <p:cNvSpPr/>
            <p:nvPr/>
          </p:nvSpPr>
          <p:spPr>
            <a:xfrm>
              <a:off x="7457363" y="1515484"/>
              <a:ext cx="1690675" cy="561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Rupak Datta, MD, PhD</a:t>
              </a:r>
              <a:b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Yale School of Medicine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Health Equity Team</a:t>
              </a: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48" r="737" b="32101"/>
            <a:stretch/>
          </p:blipFill>
          <p:spPr>
            <a:xfrm>
              <a:off x="7539966" y="311452"/>
              <a:ext cx="1293079" cy="1206436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1528B0D-2E57-700E-85F0-2B4DAA9DF635}"/>
              </a:ext>
            </a:extLst>
          </p:cNvPr>
          <p:cNvGrpSpPr/>
          <p:nvPr/>
        </p:nvGrpSpPr>
        <p:grpSpPr>
          <a:xfrm>
            <a:off x="252406" y="2090957"/>
            <a:ext cx="2092181" cy="1948391"/>
            <a:chOff x="9915372" y="319593"/>
            <a:chExt cx="2092181" cy="1948391"/>
          </a:xfrm>
        </p:grpSpPr>
        <p:sp>
          <p:nvSpPr>
            <p:cNvPr id="8" name="Rectangle 7"/>
            <p:cNvSpPr/>
            <p:nvPr/>
          </p:nvSpPr>
          <p:spPr>
            <a:xfrm>
              <a:off x="9915372" y="1529320"/>
              <a:ext cx="209218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Chanee Fabius, PhD</a:t>
              </a:r>
              <a:b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Johns Hopkins Bloomberg School of Public Health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Health Care Systems Core</a:t>
              </a:r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1" t="24663" r="1444" b="13395"/>
            <a:stretch/>
          </p:blipFill>
          <p:spPr>
            <a:xfrm>
              <a:off x="10014684" y="319593"/>
              <a:ext cx="1295407" cy="1209727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DFEC729-4FDE-355E-EAD0-4D413905CABE}"/>
              </a:ext>
            </a:extLst>
          </p:cNvPr>
          <p:cNvGrpSpPr/>
          <p:nvPr/>
        </p:nvGrpSpPr>
        <p:grpSpPr>
          <a:xfrm>
            <a:off x="5214467" y="2101763"/>
            <a:ext cx="1899329" cy="1792417"/>
            <a:chOff x="2709659" y="2567662"/>
            <a:chExt cx="1899329" cy="1792417"/>
          </a:xfrm>
        </p:grpSpPr>
        <p:sp>
          <p:nvSpPr>
            <p:cNvPr id="10" name="Rectangle 9"/>
            <p:cNvSpPr/>
            <p:nvPr/>
          </p:nvSpPr>
          <p:spPr>
            <a:xfrm>
              <a:off x="2709659" y="3798387"/>
              <a:ext cx="1899329" cy="561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Cameron Gettel, MD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Yale School of Medicine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Technical Data Core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42" name="Picture 4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62" t="6359" r="2111" b="32616"/>
            <a:stretch/>
          </p:blipFill>
          <p:spPr bwMode="auto">
            <a:xfrm>
              <a:off x="2803447" y="2567662"/>
              <a:ext cx="1298186" cy="120754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" name="Round Diagonal Corner Rectangle 32"/>
          <p:cNvSpPr/>
          <p:nvPr/>
        </p:nvSpPr>
        <p:spPr>
          <a:xfrm>
            <a:off x="351718" y="100852"/>
            <a:ext cx="6254723" cy="1760727"/>
          </a:xfrm>
          <a:prstGeom prst="round2DiagRect">
            <a:avLst/>
          </a:prstGeom>
          <a:solidFill>
            <a:srgbClr val="474C56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2022-2023 Faculty Scholars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F2D2AC3-BFD1-B8DC-90A0-FEA85E822380}"/>
              </a:ext>
            </a:extLst>
          </p:cNvPr>
          <p:cNvGrpSpPr/>
          <p:nvPr/>
        </p:nvGrpSpPr>
        <p:grpSpPr>
          <a:xfrm>
            <a:off x="2732720" y="2107259"/>
            <a:ext cx="2093568" cy="1938158"/>
            <a:chOff x="227912" y="2573158"/>
            <a:chExt cx="2093568" cy="1938158"/>
          </a:xfrm>
        </p:grpSpPr>
        <p:sp>
          <p:nvSpPr>
            <p:cNvPr id="9" name="Rectangle 8"/>
            <p:cNvSpPr/>
            <p:nvPr/>
          </p:nvSpPr>
          <p:spPr>
            <a:xfrm>
              <a:off x="227912" y="3788041"/>
              <a:ext cx="2093568" cy="7232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Shekinah Fashaw-Walters, MPH, PhD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University of Minnesota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Health Equity Team</a:t>
              </a: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79" t="12423" r="11667" b="45235"/>
            <a:stretch/>
          </p:blipFill>
          <p:spPr>
            <a:xfrm>
              <a:off x="336103" y="2573158"/>
              <a:ext cx="1297486" cy="1201599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6332C70-1548-AD73-09B4-CC16972CCD22}"/>
              </a:ext>
            </a:extLst>
          </p:cNvPr>
          <p:cNvGrpSpPr/>
          <p:nvPr/>
        </p:nvGrpSpPr>
        <p:grpSpPr>
          <a:xfrm>
            <a:off x="7424990" y="110914"/>
            <a:ext cx="2505028" cy="1930056"/>
            <a:chOff x="5194918" y="313766"/>
            <a:chExt cx="2505028" cy="1930056"/>
          </a:xfrm>
        </p:grpSpPr>
        <p:sp>
          <p:nvSpPr>
            <p:cNvPr id="6" name="Rectangle 5"/>
            <p:cNvSpPr/>
            <p:nvPr/>
          </p:nvSpPr>
          <p:spPr>
            <a:xfrm>
              <a:off x="5194918" y="1528241"/>
              <a:ext cx="2505028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Talha Ali, PhD</a:t>
              </a:r>
              <a:b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Yale University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Health Equity Team;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Health Care Systems Core</a:t>
              </a: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023" t="2099" r="16713" b="19119"/>
            <a:stretch/>
          </p:blipFill>
          <p:spPr>
            <a:xfrm>
              <a:off x="5264075" y="313766"/>
              <a:ext cx="1296550" cy="1203934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4A90C5A-9FEA-C36D-3769-0D7A76E6A9C5}"/>
              </a:ext>
            </a:extLst>
          </p:cNvPr>
          <p:cNvGrpSpPr/>
          <p:nvPr/>
        </p:nvGrpSpPr>
        <p:grpSpPr>
          <a:xfrm>
            <a:off x="7424990" y="2102551"/>
            <a:ext cx="2074046" cy="1788608"/>
            <a:chOff x="7477459" y="2536792"/>
            <a:chExt cx="2074046" cy="1788608"/>
          </a:xfrm>
        </p:grpSpPr>
        <p:sp>
          <p:nvSpPr>
            <p:cNvPr id="12" name="Rectangle 11"/>
            <p:cNvSpPr/>
            <p:nvPr/>
          </p:nvSpPr>
          <p:spPr>
            <a:xfrm>
              <a:off x="7477459" y="3763708"/>
              <a:ext cx="2074046" cy="561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Ying-Ling Jao, PhD, RN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Pennsylvania State University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Implementation Core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22" t="11473" r="10763" b="29215"/>
            <a:stretch/>
          </p:blipFill>
          <p:spPr>
            <a:xfrm>
              <a:off x="7573818" y="2536792"/>
              <a:ext cx="1298188" cy="1208488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9AA44A3-E2FD-C38A-4AC0-24E3C1720F44}"/>
              </a:ext>
            </a:extLst>
          </p:cNvPr>
          <p:cNvGrpSpPr/>
          <p:nvPr/>
        </p:nvGrpSpPr>
        <p:grpSpPr>
          <a:xfrm>
            <a:off x="240892" y="4119508"/>
            <a:ext cx="2128536" cy="2077889"/>
            <a:chOff x="248008" y="4875346"/>
            <a:chExt cx="2128536" cy="2077889"/>
          </a:xfrm>
        </p:grpSpPr>
        <p:sp>
          <p:nvSpPr>
            <p:cNvPr id="14" name="Rectangle 13"/>
            <p:cNvSpPr/>
            <p:nvPr/>
          </p:nvSpPr>
          <p:spPr>
            <a:xfrm>
              <a:off x="248008" y="6083766"/>
              <a:ext cx="2128536" cy="8694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Kylie Meyer, PhD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University of Texas Health Sciences University, San Antonio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Pilot Studies Core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43" t="4356" r="737" b="31974"/>
            <a:stretch/>
          </p:blipFill>
          <p:spPr>
            <a:xfrm>
              <a:off x="337309" y="4875346"/>
              <a:ext cx="1296181" cy="1207322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BB22DF6-C258-038B-BB99-F9F9EB357ACB}"/>
              </a:ext>
            </a:extLst>
          </p:cNvPr>
          <p:cNvGrpSpPr/>
          <p:nvPr/>
        </p:nvGrpSpPr>
        <p:grpSpPr>
          <a:xfrm>
            <a:off x="7455257" y="4119508"/>
            <a:ext cx="2351934" cy="1941861"/>
            <a:chOff x="5174822" y="4754179"/>
            <a:chExt cx="2351934" cy="1941861"/>
          </a:xfrm>
        </p:grpSpPr>
        <p:sp>
          <p:nvSpPr>
            <p:cNvPr id="25" name="Rectangle 24"/>
            <p:cNvSpPr/>
            <p:nvPr/>
          </p:nvSpPr>
          <p:spPr>
            <a:xfrm>
              <a:off x="5174822" y="5980459"/>
              <a:ext cx="2351934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Sandra Shi, MD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Hebrew </a:t>
              </a:r>
              <a:r>
                <a:rPr kumimoji="0" lang="en-US" sz="1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SeniorLife’s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Marcus Institute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Patient &amp; Caregiver Relevant Outcomes Core; Implementation Core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15" t="10863" r="3206" b="35326"/>
            <a:stretch/>
          </p:blipFill>
          <p:spPr>
            <a:xfrm>
              <a:off x="5258675" y="4754179"/>
              <a:ext cx="1293079" cy="1208357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90F74DE-112F-8E19-7D9C-8ABC7A599850}"/>
              </a:ext>
            </a:extLst>
          </p:cNvPr>
          <p:cNvGrpSpPr/>
          <p:nvPr/>
        </p:nvGrpSpPr>
        <p:grpSpPr>
          <a:xfrm>
            <a:off x="2690820" y="4121461"/>
            <a:ext cx="2494415" cy="1931066"/>
            <a:chOff x="219834" y="4748219"/>
            <a:chExt cx="2494415" cy="1931066"/>
          </a:xfrm>
        </p:grpSpPr>
        <p:sp>
          <p:nvSpPr>
            <p:cNvPr id="15" name="Rectangle 14"/>
            <p:cNvSpPr/>
            <p:nvPr/>
          </p:nvSpPr>
          <p:spPr>
            <a:xfrm>
              <a:off x="219834" y="5963704"/>
              <a:ext cx="2494415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Karen Moss, PhD, RN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 Ohio State University</a:t>
              </a:r>
            </a:p>
            <a:p>
              <a:pPr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Engaging Partners Team; Patient &amp; Caregiver Relevant Outcomes Core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826" t="10401" r="15321" b="46845"/>
            <a:stretch/>
          </p:blipFill>
          <p:spPr>
            <a:xfrm>
              <a:off x="308381" y="4748219"/>
              <a:ext cx="1290456" cy="1201840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81496C2-C73B-596F-C81A-40EEAA557C5F}"/>
              </a:ext>
            </a:extLst>
          </p:cNvPr>
          <p:cNvGrpSpPr/>
          <p:nvPr/>
        </p:nvGrpSpPr>
        <p:grpSpPr>
          <a:xfrm>
            <a:off x="5181782" y="4119508"/>
            <a:ext cx="1772312" cy="1775468"/>
            <a:chOff x="2704201" y="4775165"/>
            <a:chExt cx="1772312" cy="1775468"/>
          </a:xfrm>
        </p:grpSpPr>
        <p:sp>
          <p:nvSpPr>
            <p:cNvPr id="5" name="Rectangle 4"/>
            <p:cNvSpPr/>
            <p:nvPr/>
          </p:nvSpPr>
          <p:spPr>
            <a:xfrm>
              <a:off x="2704201" y="5988941"/>
              <a:ext cx="1772312" cy="561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Evan Plys, PhD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University of Colorado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Engaging Partners Team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83" t="9038" r="13176" b="43291"/>
            <a:stretch/>
          </p:blipFill>
          <p:spPr>
            <a:xfrm>
              <a:off x="2780481" y="4775165"/>
              <a:ext cx="1296550" cy="1201870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2D23B5E-AF38-51DE-5923-F499612FFEB0}"/>
              </a:ext>
            </a:extLst>
          </p:cNvPr>
          <p:cNvGrpSpPr/>
          <p:nvPr/>
        </p:nvGrpSpPr>
        <p:grpSpPr>
          <a:xfrm>
            <a:off x="9940067" y="4119508"/>
            <a:ext cx="1899330" cy="1928140"/>
            <a:chOff x="7423175" y="4767900"/>
            <a:chExt cx="1899330" cy="1928140"/>
          </a:xfrm>
        </p:grpSpPr>
        <p:sp>
          <p:nvSpPr>
            <p:cNvPr id="26" name="Rectangle 25"/>
            <p:cNvSpPr/>
            <p:nvPr/>
          </p:nvSpPr>
          <p:spPr>
            <a:xfrm>
              <a:off x="7423175" y="5980459"/>
              <a:ext cx="1899330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Mark Toles, PhD, RN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University of North Carolina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Patient &amp; Caregiver Relevant Outcomes Core</a:t>
              </a: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13103" r="903" b="15113"/>
            <a:stretch/>
          </p:blipFill>
          <p:spPr>
            <a:xfrm>
              <a:off x="7513922" y="4767900"/>
              <a:ext cx="1295404" cy="1205542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3A96DAD-A242-827B-BEAF-17C1A845180E}"/>
              </a:ext>
            </a:extLst>
          </p:cNvPr>
          <p:cNvGrpSpPr/>
          <p:nvPr/>
        </p:nvGrpSpPr>
        <p:grpSpPr>
          <a:xfrm>
            <a:off x="9896543" y="2103894"/>
            <a:ext cx="1899329" cy="1931106"/>
            <a:chOff x="9914632" y="2601153"/>
            <a:chExt cx="1899329" cy="1931106"/>
          </a:xfrm>
        </p:grpSpPr>
        <p:sp>
          <p:nvSpPr>
            <p:cNvPr id="13" name="Rectangle 12"/>
            <p:cNvSpPr/>
            <p:nvPr/>
          </p:nvSpPr>
          <p:spPr>
            <a:xfrm>
              <a:off x="9914632" y="3816678"/>
              <a:ext cx="1899329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Zachary Kunicki, PhD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Alpert Medical School of Brown University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Engaging Partners Team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74" t="9116" r="10151" b="25820"/>
            <a:stretch/>
          </p:blipFill>
          <p:spPr>
            <a:xfrm>
              <a:off x="10030710" y="2601153"/>
              <a:ext cx="1297277" cy="12097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03487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2537C07F-E479-15EF-DC5C-F6C20D7D3249}"/>
              </a:ext>
            </a:extLst>
          </p:cNvPr>
          <p:cNvGrpSpPr/>
          <p:nvPr/>
        </p:nvGrpSpPr>
        <p:grpSpPr>
          <a:xfrm>
            <a:off x="155699" y="864329"/>
            <a:ext cx="2505028" cy="1737350"/>
            <a:chOff x="4934182" y="122343"/>
            <a:chExt cx="2505028" cy="1737350"/>
          </a:xfrm>
        </p:grpSpPr>
        <p:sp>
          <p:nvSpPr>
            <p:cNvPr id="6" name="Rectangle 5"/>
            <p:cNvSpPr/>
            <p:nvPr/>
          </p:nvSpPr>
          <p:spPr>
            <a:xfrm>
              <a:off x="4934182" y="1259529"/>
              <a:ext cx="2505028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Alyssa Aguirre, MSW, LCSW</a:t>
              </a:r>
              <a:b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 University of Texas at Austin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Health Care Systems Core</a:t>
              </a:r>
            </a:p>
          </p:txBody>
        </p:sp>
        <p:pic>
          <p:nvPicPr>
            <p:cNvPr id="3074" name="Picture 2">
              <a:extLst>
                <a:ext uri="{FF2B5EF4-FFF2-40B4-BE49-F238E27FC236}">
                  <a16:creationId xmlns:a16="http://schemas.microsoft.com/office/drawing/2014/main" id="{FE7DE3C8-5CCF-F358-2CF1-D89D08B6EC3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4" t="1999" b="19713"/>
            <a:stretch/>
          </p:blipFill>
          <p:spPr bwMode="auto">
            <a:xfrm>
              <a:off x="5031474" y="122343"/>
              <a:ext cx="1227794" cy="114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A87B7C4-3ABD-3BC6-78A9-9FA8E1E4FCF4}"/>
              </a:ext>
            </a:extLst>
          </p:cNvPr>
          <p:cNvGrpSpPr/>
          <p:nvPr/>
        </p:nvGrpSpPr>
        <p:grpSpPr>
          <a:xfrm>
            <a:off x="2517541" y="856601"/>
            <a:ext cx="2753356" cy="1886210"/>
            <a:chOff x="7312978" y="114615"/>
            <a:chExt cx="2753356" cy="1886210"/>
          </a:xfrm>
        </p:grpSpPr>
        <p:sp>
          <p:nvSpPr>
            <p:cNvPr id="7" name="Rectangle 6"/>
            <p:cNvSpPr/>
            <p:nvPr/>
          </p:nvSpPr>
          <p:spPr>
            <a:xfrm>
              <a:off x="7312978" y="1246772"/>
              <a:ext cx="2753356" cy="7540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Roman </a:t>
              </a:r>
              <a:r>
                <a:rPr kumimoji="0" lang="en-US" sz="1050" b="1" i="0" u="none" strike="noStrike" kern="120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Ayele</a:t>
              </a:r>
              <a:r>
                <a:rPr kumimoji="0" lang="en-US" sz="10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 PhD, MPH</a:t>
              </a: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Veterans Affairs (VA) Denver-Seattle </a:t>
              </a:r>
              <a:b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Center of Innovations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Health Equity Team</a:t>
              </a:r>
            </a:p>
          </p:txBody>
        </p:sp>
        <p:pic>
          <p:nvPicPr>
            <p:cNvPr id="3078" name="Picture 6">
              <a:extLst>
                <a:ext uri="{FF2B5EF4-FFF2-40B4-BE49-F238E27FC236}">
                  <a16:creationId xmlns:a16="http://schemas.microsoft.com/office/drawing/2014/main" id="{845CBBB8-8F3C-72DC-4D8D-F9E4C67C455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55" r="6481" b="26920"/>
            <a:stretch/>
          </p:blipFill>
          <p:spPr bwMode="auto">
            <a:xfrm>
              <a:off x="7405962" y="114615"/>
              <a:ext cx="1223006" cy="114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25CB447-5CD1-ACAA-4E7F-41935C7AC1AF}"/>
              </a:ext>
            </a:extLst>
          </p:cNvPr>
          <p:cNvGrpSpPr/>
          <p:nvPr/>
        </p:nvGrpSpPr>
        <p:grpSpPr>
          <a:xfrm>
            <a:off x="4917970" y="879500"/>
            <a:ext cx="2505028" cy="1926034"/>
            <a:chOff x="9626605" y="127752"/>
            <a:chExt cx="2505028" cy="1926034"/>
          </a:xfrm>
        </p:grpSpPr>
        <p:sp>
          <p:nvSpPr>
            <p:cNvPr id="8" name="Rectangle 7"/>
            <p:cNvSpPr/>
            <p:nvPr/>
          </p:nvSpPr>
          <p:spPr>
            <a:xfrm>
              <a:off x="9626605" y="1276650"/>
              <a:ext cx="2505028" cy="7771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Zachary Baker, PhD</a:t>
              </a:r>
              <a:b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Arizona State University Edson School</a:t>
              </a:r>
              <a:b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of Nursing and Health Innovation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Implementation Core</a:t>
              </a:r>
            </a:p>
          </p:txBody>
        </p:sp>
        <p:pic>
          <p:nvPicPr>
            <p:cNvPr id="3080" name="Picture 8">
              <a:extLst>
                <a:ext uri="{FF2B5EF4-FFF2-40B4-BE49-F238E27FC236}">
                  <a16:creationId xmlns:a16="http://schemas.microsoft.com/office/drawing/2014/main" id="{E4132567-9D84-AF40-4EF3-1192A1C9996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06" t="9168" r="6870" b="22880"/>
            <a:stretch/>
          </p:blipFill>
          <p:spPr bwMode="auto">
            <a:xfrm>
              <a:off x="9736787" y="127752"/>
              <a:ext cx="1233320" cy="114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306E4B8-DC92-DB05-9DA5-B41E0992DD61}"/>
              </a:ext>
            </a:extLst>
          </p:cNvPr>
          <p:cNvGrpSpPr/>
          <p:nvPr/>
        </p:nvGrpSpPr>
        <p:grpSpPr>
          <a:xfrm>
            <a:off x="7264959" y="885840"/>
            <a:ext cx="2415281" cy="1736863"/>
            <a:chOff x="228708" y="2145485"/>
            <a:chExt cx="2415281" cy="1736863"/>
          </a:xfrm>
        </p:grpSpPr>
        <p:sp>
          <p:nvSpPr>
            <p:cNvPr id="9" name="Rectangle 8"/>
            <p:cNvSpPr/>
            <p:nvPr/>
          </p:nvSpPr>
          <p:spPr>
            <a:xfrm>
              <a:off x="228708" y="3282184"/>
              <a:ext cx="2415281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Kuan-Hua Chen, PhD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University of Nebraska Medical Center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Technical Data Core</a:t>
              </a:r>
            </a:p>
          </p:txBody>
        </p:sp>
        <p:pic>
          <p:nvPicPr>
            <p:cNvPr id="3082" name="Picture 10">
              <a:extLst>
                <a:ext uri="{FF2B5EF4-FFF2-40B4-BE49-F238E27FC236}">
                  <a16:creationId xmlns:a16="http://schemas.microsoft.com/office/drawing/2014/main" id="{95FB6E57-B893-DFE1-3904-F5C534CDB60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31" b="8524"/>
            <a:stretch/>
          </p:blipFill>
          <p:spPr bwMode="auto">
            <a:xfrm>
              <a:off x="329695" y="2145485"/>
              <a:ext cx="1233320" cy="114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9521606-15D6-1B1F-ECE3-F07A1226FCCB}"/>
              </a:ext>
            </a:extLst>
          </p:cNvPr>
          <p:cNvGrpSpPr/>
          <p:nvPr/>
        </p:nvGrpSpPr>
        <p:grpSpPr>
          <a:xfrm>
            <a:off x="9727194" y="879500"/>
            <a:ext cx="2257140" cy="1898732"/>
            <a:chOff x="2620244" y="2145484"/>
            <a:chExt cx="2257140" cy="1898732"/>
          </a:xfrm>
        </p:grpSpPr>
        <p:sp>
          <p:nvSpPr>
            <p:cNvPr id="10" name="Rectangle 9"/>
            <p:cNvSpPr/>
            <p:nvPr/>
          </p:nvSpPr>
          <p:spPr>
            <a:xfrm>
              <a:off x="2620244" y="3290163"/>
              <a:ext cx="2257140" cy="7540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Natalie Douglas, PhD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Central Michigan University, College of Health Professionals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Implementation Core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3084" name="Picture 12">
              <a:extLst>
                <a:ext uri="{FF2B5EF4-FFF2-40B4-BE49-F238E27FC236}">
                  <a16:creationId xmlns:a16="http://schemas.microsoft.com/office/drawing/2014/main" id="{32C7C1B0-0EDA-3124-910F-12A6A87374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28" t="4471" r="19177" b="53478"/>
            <a:stretch/>
          </p:blipFill>
          <p:spPr bwMode="auto">
            <a:xfrm>
              <a:off x="2700409" y="2145484"/>
              <a:ext cx="1236500" cy="114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1A73B74-093F-982E-D929-269C3129513A}"/>
              </a:ext>
            </a:extLst>
          </p:cNvPr>
          <p:cNvGrpSpPr/>
          <p:nvPr/>
        </p:nvGrpSpPr>
        <p:grpSpPr>
          <a:xfrm>
            <a:off x="168018" y="2810402"/>
            <a:ext cx="2257140" cy="1908185"/>
            <a:chOff x="118323" y="2790306"/>
            <a:chExt cx="2257140" cy="1908185"/>
          </a:xfrm>
        </p:grpSpPr>
        <p:sp>
          <p:nvSpPr>
            <p:cNvPr id="11" name="Rectangle 10"/>
            <p:cNvSpPr/>
            <p:nvPr/>
          </p:nvSpPr>
          <p:spPr>
            <a:xfrm>
              <a:off x="118323" y="3944438"/>
              <a:ext cx="2257140" cy="7540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Natalie </a:t>
              </a:r>
              <a:r>
                <a:rPr kumimoji="0" 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Ernecoff</a:t>
              </a: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 PhD, MPH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RAND Corporation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Patient &amp; Caregiver Relevant Outcomes Core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3086" name="Picture 14">
              <a:extLst>
                <a:ext uri="{FF2B5EF4-FFF2-40B4-BE49-F238E27FC236}">
                  <a16:creationId xmlns:a16="http://schemas.microsoft.com/office/drawing/2014/main" id="{C0C096F1-8259-C1A3-CA4A-8E69B536767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70" b="15887"/>
            <a:stretch/>
          </p:blipFill>
          <p:spPr bwMode="auto">
            <a:xfrm>
              <a:off x="199300" y="2790306"/>
              <a:ext cx="1231309" cy="114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EE14958-D339-547D-3864-63AABC74F12F}"/>
              </a:ext>
            </a:extLst>
          </p:cNvPr>
          <p:cNvGrpSpPr/>
          <p:nvPr/>
        </p:nvGrpSpPr>
        <p:grpSpPr>
          <a:xfrm>
            <a:off x="2508119" y="2812198"/>
            <a:ext cx="2074046" cy="1758694"/>
            <a:chOff x="2458424" y="2751910"/>
            <a:chExt cx="2074046" cy="1758694"/>
          </a:xfrm>
        </p:grpSpPr>
        <p:sp>
          <p:nvSpPr>
            <p:cNvPr id="12" name="Rectangle 11"/>
            <p:cNvSpPr/>
            <p:nvPr/>
          </p:nvSpPr>
          <p:spPr>
            <a:xfrm>
              <a:off x="2458424" y="3910440"/>
              <a:ext cx="2074046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Beth Fields, PhD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University of Wisconsin–Madison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Health Care Systems Core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3088" name="Picture 16">
              <a:extLst>
                <a:ext uri="{FF2B5EF4-FFF2-40B4-BE49-F238E27FC236}">
                  <a16:creationId xmlns:a16="http://schemas.microsoft.com/office/drawing/2014/main" id="{58DD7627-D972-EC0B-6F06-6872EC044AD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5" t="3550" r="5145" b="27850"/>
            <a:stretch/>
          </p:blipFill>
          <p:spPr bwMode="auto">
            <a:xfrm>
              <a:off x="2554976" y="2751910"/>
              <a:ext cx="1240972" cy="114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903B0FF-5D8A-1083-21F8-E0D38F4C19B4}"/>
              </a:ext>
            </a:extLst>
          </p:cNvPr>
          <p:cNvGrpSpPr/>
          <p:nvPr/>
        </p:nvGrpSpPr>
        <p:grpSpPr>
          <a:xfrm>
            <a:off x="4877482" y="2815471"/>
            <a:ext cx="2260484" cy="1916196"/>
            <a:chOff x="4827787" y="2755183"/>
            <a:chExt cx="2260484" cy="1916196"/>
          </a:xfrm>
        </p:grpSpPr>
        <p:sp>
          <p:nvSpPr>
            <p:cNvPr id="13" name="Rectangle 12"/>
            <p:cNvSpPr/>
            <p:nvPr/>
          </p:nvSpPr>
          <p:spPr>
            <a:xfrm>
              <a:off x="4827787" y="3917326"/>
              <a:ext cx="2260484" cy="7540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Lisa Juckett, PhD, ORT/L, CHT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 Ohio State University School of Health &amp; Rehabilitation Sciences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Implementation Core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3092" name="Picture 20">
              <a:extLst>
                <a:ext uri="{FF2B5EF4-FFF2-40B4-BE49-F238E27FC236}">
                  <a16:creationId xmlns:a16="http://schemas.microsoft.com/office/drawing/2014/main" id="{E10E0F33-18BA-2678-B9EE-1D9B89EAAB6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15" b="19294"/>
            <a:stretch/>
          </p:blipFill>
          <p:spPr bwMode="auto">
            <a:xfrm>
              <a:off x="4966425" y="2755183"/>
              <a:ext cx="1224781" cy="114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C9CBF15-10EF-C420-07BB-837327BFE234}"/>
              </a:ext>
            </a:extLst>
          </p:cNvPr>
          <p:cNvGrpSpPr/>
          <p:nvPr/>
        </p:nvGrpSpPr>
        <p:grpSpPr>
          <a:xfrm>
            <a:off x="7262301" y="2812198"/>
            <a:ext cx="2592362" cy="1914858"/>
            <a:chOff x="7212606" y="2751910"/>
            <a:chExt cx="2592362" cy="1914858"/>
          </a:xfrm>
        </p:grpSpPr>
        <p:sp>
          <p:nvSpPr>
            <p:cNvPr id="14" name="Rectangle 13"/>
            <p:cNvSpPr/>
            <p:nvPr/>
          </p:nvSpPr>
          <p:spPr>
            <a:xfrm>
              <a:off x="7212606" y="3912715"/>
              <a:ext cx="2592362" cy="7540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Maria Mora Pinzon, MD, MS, FACPM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University of Wisconsin – School of Medicine and Public Health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Engaging Partners Team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3094" name="Picture 22">
              <a:extLst>
                <a:ext uri="{FF2B5EF4-FFF2-40B4-BE49-F238E27FC236}">
                  <a16:creationId xmlns:a16="http://schemas.microsoft.com/office/drawing/2014/main" id="{AEC9F76E-FC0B-8B01-8C55-EEE091922C7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63" b="17568"/>
            <a:stretch/>
          </p:blipFill>
          <p:spPr bwMode="auto">
            <a:xfrm>
              <a:off x="7288577" y="2751910"/>
              <a:ext cx="1239485" cy="114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5248ABC-3EAC-34A0-0E1D-7A3C80FA107D}"/>
              </a:ext>
            </a:extLst>
          </p:cNvPr>
          <p:cNvGrpSpPr/>
          <p:nvPr/>
        </p:nvGrpSpPr>
        <p:grpSpPr>
          <a:xfrm>
            <a:off x="9725039" y="2805425"/>
            <a:ext cx="2494415" cy="1904096"/>
            <a:chOff x="9675344" y="2745137"/>
            <a:chExt cx="2494415" cy="1904096"/>
          </a:xfrm>
        </p:grpSpPr>
        <p:sp>
          <p:nvSpPr>
            <p:cNvPr id="15" name="Rectangle 14"/>
            <p:cNvSpPr/>
            <p:nvPr/>
          </p:nvSpPr>
          <p:spPr>
            <a:xfrm>
              <a:off x="9675344" y="3895180"/>
              <a:ext cx="2494415" cy="7540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Annalisa Na, PhD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Drexel University College of Nursing </a:t>
              </a:r>
              <a:b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 Health Professionals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Implementation Core</a:t>
              </a:r>
            </a:p>
          </p:txBody>
        </p:sp>
        <p:pic>
          <p:nvPicPr>
            <p:cNvPr id="3096" name="Picture 24">
              <a:extLst>
                <a:ext uri="{FF2B5EF4-FFF2-40B4-BE49-F238E27FC236}">
                  <a16:creationId xmlns:a16="http://schemas.microsoft.com/office/drawing/2014/main" id="{C71DC848-F36C-F3D5-A2E8-7CB295CF3DC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19" t="3962" r="119" b="27239"/>
            <a:stretch/>
          </p:blipFill>
          <p:spPr bwMode="auto">
            <a:xfrm>
              <a:off x="9758040" y="2745137"/>
              <a:ext cx="1253838" cy="114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0240EF7-2B88-8596-C403-524EBAAC3E0D}"/>
              </a:ext>
            </a:extLst>
          </p:cNvPr>
          <p:cNvGrpSpPr/>
          <p:nvPr/>
        </p:nvGrpSpPr>
        <p:grpSpPr>
          <a:xfrm>
            <a:off x="169883" y="4826956"/>
            <a:ext cx="1921085" cy="1783091"/>
            <a:chOff x="120188" y="4806860"/>
            <a:chExt cx="1921085" cy="1783091"/>
          </a:xfrm>
        </p:grpSpPr>
        <p:sp>
          <p:nvSpPr>
            <p:cNvPr id="5" name="Rectangle 4"/>
            <p:cNvSpPr/>
            <p:nvPr/>
          </p:nvSpPr>
          <p:spPr>
            <a:xfrm>
              <a:off x="120188" y="5989787"/>
              <a:ext cx="1921085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Darina </a:t>
              </a:r>
              <a:r>
                <a:rPr kumimoji="0" lang="en-US" sz="1050" b="1" i="0" u="none" strike="noStrike" kern="120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Petrovsky</a:t>
              </a:r>
              <a:r>
                <a:rPr kumimoji="0" lang="en-US" sz="10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 PhD, RN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Rutgers School of Nursing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Pilot Studies Core</a:t>
              </a: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3098" name="Picture 26">
              <a:extLst>
                <a:ext uri="{FF2B5EF4-FFF2-40B4-BE49-F238E27FC236}">
                  <a16:creationId xmlns:a16="http://schemas.microsoft.com/office/drawing/2014/main" id="{D2D465CA-B713-55E3-F8ED-D7E9E117695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14" t="7469" r="4058" b="26804"/>
            <a:stretch/>
          </p:blipFill>
          <p:spPr bwMode="auto">
            <a:xfrm>
              <a:off x="203272" y="4806860"/>
              <a:ext cx="1262214" cy="114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DBE7200-8744-863E-F610-D1CB9BD33A8D}"/>
              </a:ext>
            </a:extLst>
          </p:cNvPr>
          <p:cNvGrpSpPr/>
          <p:nvPr/>
        </p:nvGrpSpPr>
        <p:grpSpPr>
          <a:xfrm>
            <a:off x="2535281" y="4826956"/>
            <a:ext cx="2407091" cy="1917845"/>
            <a:chOff x="2485586" y="4806860"/>
            <a:chExt cx="2407091" cy="1917845"/>
          </a:xfrm>
        </p:grpSpPr>
        <p:sp>
          <p:nvSpPr>
            <p:cNvPr id="25" name="Rectangle 24"/>
            <p:cNvSpPr/>
            <p:nvPr/>
          </p:nvSpPr>
          <p:spPr>
            <a:xfrm>
              <a:off x="2485586" y="5970652"/>
              <a:ext cx="2407091" cy="7540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Kendra Ray, MPH, PhD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New York University Grossman School of Medicine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Pilot Studies Core</a:t>
              </a:r>
            </a:p>
          </p:txBody>
        </p:sp>
        <p:pic>
          <p:nvPicPr>
            <p:cNvPr id="3102" name="Picture 30">
              <a:extLst>
                <a:ext uri="{FF2B5EF4-FFF2-40B4-BE49-F238E27FC236}">
                  <a16:creationId xmlns:a16="http://schemas.microsoft.com/office/drawing/2014/main" id="{2864EA0E-7E55-724E-24AC-C574B08A572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9" b="10453"/>
            <a:stretch/>
          </p:blipFill>
          <p:spPr bwMode="auto">
            <a:xfrm>
              <a:off x="2558588" y="4806860"/>
              <a:ext cx="1237360" cy="114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C28AA25-1C4E-9219-2F13-01FAA51C2855}"/>
              </a:ext>
            </a:extLst>
          </p:cNvPr>
          <p:cNvGrpSpPr/>
          <p:nvPr/>
        </p:nvGrpSpPr>
        <p:grpSpPr>
          <a:xfrm>
            <a:off x="4956278" y="4843110"/>
            <a:ext cx="2278849" cy="1759865"/>
            <a:chOff x="4906583" y="4823014"/>
            <a:chExt cx="2278849" cy="1759865"/>
          </a:xfrm>
        </p:grpSpPr>
        <p:sp>
          <p:nvSpPr>
            <p:cNvPr id="26" name="Rectangle 25"/>
            <p:cNvSpPr/>
            <p:nvPr/>
          </p:nvSpPr>
          <p:spPr>
            <a:xfrm>
              <a:off x="4906583" y="5982715"/>
              <a:ext cx="227884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Guangyu</a:t>
              </a: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Tong, PhD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Yale School of Public Health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Design and Statistics Core</a:t>
              </a:r>
            </a:p>
          </p:txBody>
        </p:sp>
        <p:pic>
          <p:nvPicPr>
            <p:cNvPr id="3104" name="Picture 32">
              <a:extLst>
                <a:ext uri="{FF2B5EF4-FFF2-40B4-BE49-F238E27FC236}">
                  <a16:creationId xmlns:a16="http://schemas.microsoft.com/office/drawing/2014/main" id="{1874AEF0-DB9F-312C-BEF3-74438CA0BC6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21" b="28085"/>
            <a:stretch/>
          </p:blipFill>
          <p:spPr bwMode="auto">
            <a:xfrm>
              <a:off x="4996397" y="4823014"/>
              <a:ext cx="1229836" cy="114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B92643CC-C110-583A-1DBB-BF03E8B1C1E8}"/>
              </a:ext>
            </a:extLst>
          </p:cNvPr>
          <p:cNvSpPr/>
          <p:nvPr/>
        </p:nvSpPr>
        <p:spPr>
          <a:xfrm>
            <a:off x="7255335" y="5979852"/>
            <a:ext cx="2278849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Tiffany Washington, PhD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University of Georgia School of Social Work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Patient and Caregiver Relevant Outcomes Core</a:t>
            </a:r>
          </a:p>
        </p:txBody>
      </p:sp>
      <p:pic>
        <p:nvPicPr>
          <p:cNvPr id="3106" name="Picture 34">
            <a:extLst>
              <a:ext uri="{FF2B5EF4-FFF2-40B4-BE49-F238E27FC236}">
                <a16:creationId xmlns:a16="http://schemas.microsoft.com/office/drawing/2014/main" id="{EEF84E6E-CF21-1610-8D46-C351D5FDBA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8" b="6998"/>
          <a:stretch/>
        </p:blipFill>
        <p:spPr bwMode="auto">
          <a:xfrm>
            <a:off x="7367131" y="4847911"/>
            <a:ext cx="1232135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5B05F3E-0786-9EC1-1CC7-DF955C050D2A}"/>
              </a:ext>
            </a:extLst>
          </p:cNvPr>
          <p:cNvGrpSpPr/>
          <p:nvPr/>
        </p:nvGrpSpPr>
        <p:grpSpPr>
          <a:xfrm>
            <a:off x="9716339" y="4826956"/>
            <a:ext cx="2278849" cy="1746427"/>
            <a:chOff x="9666644" y="4806860"/>
            <a:chExt cx="2278849" cy="1746427"/>
          </a:xfrm>
        </p:grpSpPr>
        <p:pic>
          <p:nvPicPr>
            <p:cNvPr id="3108" name="Picture 36">
              <a:extLst>
                <a:ext uri="{FF2B5EF4-FFF2-40B4-BE49-F238E27FC236}">
                  <a16:creationId xmlns:a16="http://schemas.microsoft.com/office/drawing/2014/main" id="{88F9B598-0261-7E38-1130-F7A962284C9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44" t="4006" r="3829" b="26053"/>
            <a:stretch/>
          </p:blipFill>
          <p:spPr bwMode="auto">
            <a:xfrm>
              <a:off x="9758041" y="4806860"/>
              <a:ext cx="1259503" cy="114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AF08160-5622-74EC-A539-88205A64BC9C}"/>
                </a:ext>
              </a:extLst>
            </p:cNvPr>
            <p:cNvSpPr/>
            <p:nvPr/>
          </p:nvSpPr>
          <p:spPr>
            <a:xfrm>
              <a:off x="9666644" y="5953123"/>
              <a:ext cx="227884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Emma Zang, PhD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Yale University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Design and Statistics Core</a:t>
              </a:r>
            </a:p>
          </p:txBody>
        </p:sp>
      </p:grpSp>
      <p:sp>
        <p:nvSpPr>
          <p:cNvPr id="37" name="Round Diagonal Corner Rectangle 25">
            <a:extLst>
              <a:ext uri="{FF2B5EF4-FFF2-40B4-BE49-F238E27FC236}">
                <a16:creationId xmlns:a16="http://schemas.microsoft.com/office/drawing/2014/main" id="{53F2006B-ED94-7102-F707-47F493121714}"/>
              </a:ext>
            </a:extLst>
          </p:cNvPr>
          <p:cNvSpPr/>
          <p:nvPr/>
        </p:nvSpPr>
        <p:spPr>
          <a:xfrm>
            <a:off x="192889" y="36678"/>
            <a:ext cx="11889044" cy="744832"/>
          </a:xfrm>
          <a:prstGeom prst="round2DiagRect">
            <a:avLst/>
          </a:prstGeom>
          <a:solidFill>
            <a:srgbClr val="474C56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2023-2024 Faculty Scholars</a:t>
            </a:r>
          </a:p>
        </p:txBody>
      </p:sp>
    </p:spTree>
    <p:extLst>
      <p:ext uri="{BB962C8B-B14F-4D97-AF65-F5344CB8AC3E}">
        <p14:creationId xmlns:p14="http://schemas.microsoft.com/office/powerpoint/2010/main" val="26671665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FC865-CF95-930B-8450-6D37D78B1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 Diagonal Corner Rectangle 13">
            <a:extLst>
              <a:ext uri="{FF2B5EF4-FFF2-40B4-BE49-F238E27FC236}">
                <a16:creationId xmlns:a16="http://schemas.microsoft.com/office/drawing/2014/main" id="{B8AAD864-418A-6470-583E-A8D4E60ADB84}"/>
              </a:ext>
            </a:extLst>
          </p:cNvPr>
          <p:cNvSpPr/>
          <p:nvPr/>
        </p:nvSpPr>
        <p:spPr>
          <a:xfrm>
            <a:off x="3850601" y="424161"/>
            <a:ext cx="7383835" cy="1292662"/>
          </a:xfrm>
          <a:prstGeom prst="round2DiagRect">
            <a:avLst/>
          </a:prstGeom>
          <a:solidFill>
            <a:srgbClr val="49653F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Real World Data Scholars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B6604CA-3976-7B29-008D-AF297E3A00C4}"/>
              </a:ext>
            </a:extLst>
          </p:cNvPr>
          <p:cNvGrpSpPr/>
          <p:nvPr/>
        </p:nvGrpSpPr>
        <p:grpSpPr>
          <a:xfrm>
            <a:off x="1755144" y="2071322"/>
            <a:ext cx="4190677" cy="1716573"/>
            <a:chOff x="1007927" y="2071322"/>
            <a:chExt cx="4190677" cy="171657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652CEF9-725D-4F31-EB1D-84DF8EF61C7A}"/>
                </a:ext>
              </a:extLst>
            </p:cNvPr>
            <p:cNvSpPr txBox="1"/>
            <p:nvPr/>
          </p:nvSpPr>
          <p:spPr>
            <a:xfrm>
              <a:off x="1007927" y="3530941"/>
              <a:ext cx="1465393" cy="256954"/>
            </a:xfrm>
            <a:prstGeom prst="rect">
              <a:avLst/>
            </a:prstGeom>
            <a:solidFill>
              <a:srgbClr val="DEE8F2"/>
            </a:solidFill>
          </p:spPr>
          <p:txBody>
            <a:bodyPr wrap="square" rIns="45720" rtlCol="0">
              <a:noAutofit/>
            </a:bodyPr>
            <a:lstStyle/>
            <a:p>
              <a:pPr algn="ctr">
                <a:spcBef>
                  <a:spcPts val="300"/>
                </a:spcBef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2023 Award</a:t>
              </a:r>
            </a:p>
          </p:txBody>
        </p:sp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A641B219-0D44-9043-B924-B1E4548B4B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927" y="2128060"/>
              <a:ext cx="1465393" cy="13975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7218EDE-A5BB-717D-4E07-584BE80474F2}"/>
                </a:ext>
              </a:extLst>
            </p:cNvPr>
            <p:cNvSpPr txBox="1"/>
            <p:nvPr/>
          </p:nvSpPr>
          <p:spPr>
            <a:xfrm>
              <a:off x="2473320" y="2071322"/>
              <a:ext cx="2725284" cy="14157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Jinying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Chen, PhD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 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Boston University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Chobanian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&amp; Avedisian School of Medicine 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fontAlgn="base">
                <a:defRPr/>
              </a:pPr>
              <a:r>
                <a:rPr lang="en-US" sz="1200" b="0" i="1" dirty="0">
                  <a:solidFill>
                    <a:srgbClr val="474C56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Validating Free-text Medication Orders by Leveraging Natural Language Processing</a:t>
              </a:r>
            </a:p>
          </p:txBody>
        </p:sp>
      </p:grpSp>
      <p:pic>
        <p:nvPicPr>
          <p:cNvPr id="6" name="Picture 2">
            <a:extLst>
              <a:ext uri="{FF2B5EF4-FFF2-40B4-BE49-F238E27FC236}">
                <a16:creationId xmlns:a16="http://schemas.microsoft.com/office/drawing/2014/main" id="{29590653-254E-8EAF-92E1-FE2FB3F6E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496" y="2124242"/>
            <a:ext cx="1465393" cy="1401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1B099A-A141-E30C-FCCD-FE0ED7B6224B}"/>
              </a:ext>
            </a:extLst>
          </p:cNvPr>
          <p:cNvSpPr txBox="1"/>
          <p:nvPr/>
        </p:nvSpPr>
        <p:spPr>
          <a:xfrm>
            <a:off x="7958064" y="2071322"/>
            <a:ext cx="2388571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Lindsay White, PhD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University of Pennsylvania Perelman School of Medicine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defRPr/>
            </a:pPr>
            <a:r>
              <a:rPr lang="en-US" sz="1200" b="0" i="1" dirty="0">
                <a:solidFill>
                  <a:srgbClr val="474C5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Determination of Cognitive Status in NH Residents: The Utility of EHR Data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60709C0F-2AF2-76D1-9235-8126CFA42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496" y="4174831"/>
            <a:ext cx="1465393" cy="1401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8F64F8C-2243-9107-1F5F-F0C68B61658C}"/>
              </a:ext>
            </a:extLst>
          </p:cNvPr>
          <p:cNvSpPr txBox="1"/>
          <p:nvPr/>
        </p:nvSpPr>
        <p:spPr>
          <a:xfrm>
            <a:off x="7952888" y="4128735"/>
            <a:ext cx="2481767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Yongkang Zhang, PhD, MS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Weill Cornell Medical College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defRPr/>
            </a:pPr>
            <a:r>
              <a:rPr lang="en-US" sz="1200" b="0" i="1" dirty="0">
                <a:solidFill>
                  <a:srgbClr val="474C5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Evaluating LTC Data Cooperative EHRs to Study T2D among Nursing Home Residents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C6DADB7-9CCD-44A4-D3AC-0D29F6731021}"/>
              </a:ext>
            </a:extLst>
          </p:cNvPr>
          <p:cNvGrpSpPr/>
          <p:nvPr/>
        </p:nvGrpSpPr>
        <p:grpSpPr>
          <a:xfrm>
            <a:off x="1755144" y="4128735"/>
            <a:ext cx="3830647" cy="1709070"/>
            <a:chOff x="1007927" y="4128735"/>
            <a:chExt cx="3830647" cy="1709070"/>
          </a:xfrm>
        </p:grpSpPr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C9420FB4-5D1B-AD05-BF87-35C3C7F674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927" y="4174831"/>
              <a:ext cx="1465393" cy="1399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A25A345-EA78-7D0A-104C-4AA76CDBAC9F}"/>
                </a:ext>
              </a:extLst>
            </p:cNvPr>
            <p:cNvSpPr txBox="1"/>
            <p:nvPr/>
          </p:nvSpPr>
          <p:spPr>
            <a:xfrm>
              <a:off x="2474118" y="4128735"/>
              <a:ext cx="2364456" cy="12311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Kenneth Lam, MD, MAS 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 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University of Colorado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School of Medicine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fontAlgn="base">
                <a:defRPr/>
              </a:pPr>
              <a:r>
                <a:rPr lang="en-US" sz="1200" b="0" i="1" dirty="0">
                  <a:solidFill>
                    <a:srgbClr val="474C56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Validation of Functional Measures in LTC EHR Data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0C36861-379B-8FB3-C6DE-405C02F11443}"/>
                </a:ext>
              </a:extLst>
            </p:cNvPr>
            <p:cNvSpPr txBox="1"/>
            <p:nvPr/>
          </p:nvSpPr>
          <p:spPr>
            <a:xfrm>
              <a:off x="1010127" y="5580851"/>
              <a:ext cx="1465393" cy="256954"/>
            </a:xfrm>
            <a:prstGeom prst="rect">
              <a:avLst/>
            </a:prstGeom>
            <a:solidFill>
              <a:srgbClr val="DEE8F2"/>
            </a:solidFill>
          </p:spPr>
          <p:txBody>
            <a:bodyPr wrap="square" rIns="45720" rtlCol="0">
              <a:noAutofit/>
            </a:bodyPr>
            <a:lstStyle/>
            <a:p>
              <a:pPr algn="ctr">
                <a:spcBef>
                  <a:spcPts val="300"/>
                </a:spcBef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2023 Award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EEEF1A1-27F1-E854-C510-3BBA7A72F2D3}"/>
              </a:ext>
            </a:extLst>
          </p:cNvPr>
          <p:cNvSpPr txBox="1"/>
          <p:nvPr/>
        </p:nvSpPr>
        <p:spPr>
          <a:xfrm>
            <a:off x="6487496" y="3529785"/>
            <a:ext cx="1465393" cy="256954"/>
          </a:xfrm>
          <a:prstGeom prst="rect">
            <a:avLst/>
          </a:prstGeom>
          <a:solidFill>
            <a:srgbClr val="DEE8F2"/>
          </a:solidFill>
        </p:spPr>
        <p:txBody>
          <a:bodyPr wrap="square" rIns="45720" rtlCol="0">
            <a:noAutofit/>
          </a:bodyPr>
          <a:lstStyle/>
          <a:p>
            <a:pPr algn="ctr">
              <a:spcBef>
                <a:spcPts val="300"/>
              </a:spcBef>
            </a:pPr>
            <a:r>
              <a:rPr lang="en-US" sz="900" dirty="0"/>
              <a:t>2023 Award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F1128E-D8AE-D46A-174B-7595B3C44767}"/>
              </a:ext>
            </a:extLst>
          </p:cNvPr>
          <p:cNvSpPr txBox="1"/>
          <p:nvPr/>
        </p:nvSpPr>
        <p:spPr>
          <a:xfrm>
            <a:off x="6487496" y="5580851"/>
            <a:ext cx="1465393" cy="256954"/>
          </a:xfrm>
          <a:prstGeom prst="rect">
            <a:avLst/>
          </a:prstGeom>
          <a:solidFill>
            <a:srgbClr val="DEE8F2"/>
          </a:solidFill>
        </p:spPr>
        <p:txBody>
          <a:bodyPr wrap="square" rIns="45720" rtlCol="0">
            <a:noAutofit/>
          </a:bodyPr>
          <a:lstStyle/>
          <a:p>
            <a:pPr algn="ctr">
              <a:spcBef>
                <a:spcPts val="300"/>
              </a:spcBef>
            </a:pPr>
            <a:r>
              <a:rPr lang="en-US" sz="900" dirty="0"/>
              <a:t>2023 Award</a:t>
            </a:r>
          </a:p>
        </p:txBody>
      </p:sp>
      <p:pic>
        <p:nvPicPr>
          <p:cNvPr id="14" name="Picture 13" descr="A purple and black logo&#10;&#10;Description automatically generated">
            <a:extLst>
              <a:ext uri="{FF2B5EF4-FFF2-40B4-BE49-F238E27FC236}">
                <a16:creationId xmlns:a16="http://schemas.microsoft.com/office/drawing/2014/main" id="{9FD0D3F4-738B-5412-012D-3D4AFD8027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5332" y="110654"/>
            <a:ext cx="2883708" cy="1745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3818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Investigator Capacity: Training Modalities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EB68FE-9838-76CC-A019-C18AE92E44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88"/>
          <a:stretch/>
        </p:blipFill>
        <p:spPr>
          <a:xfrm>
            <a:off x="258186" y="1483140"/>
            <a:ext cx="3619701" cy="18273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B7CF48-B68C-EDEE-AEFC-67A825F70C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19" t="3543" r="2300" b="-1"/>
          <a:stretch/>
        </p:blipFill>
        <p:spPr>
          <a:xfrm>
            <a:off x="2038570" y="2124750"/>
            <a:ext cx="3619702" cy="17411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8C9609-AB4E-19C1-5730-B310AD14C7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3729" y="1483140"/>
            <a:ext cx="3844848" cy="19213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97112FB-4705-3D49-6EFC-3D4D3800CC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1586" y="2124750"/>
            <a:ext cx="3891888" cy="17411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5C6A34F-D487-1F61-E405-31BADB62D85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042" r="1189"/>
          <a:stretch/>
        </p:blipFill>
        <p:spPr>
          <a:xfrm>
            <a:off x="3706455" y="4146786"/>
            <a:ext cx="3293379" cy="19730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A4C6958-6818-F4D2-E8AF-072B46173F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9274" y="4861510"/>
            <a:ext cx="3217911" cy="18647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33740B7-AB95-CBB7-40D2-9B81B4419AAD}"/>
              </a:ext>
            </a:extLst>
          </p:cNvPr>
          <p:cNvSpPr txBox="1"/>
          <p:nvPr/>
        </p:nvSpPr>
        <p:spPr>
          <a:xfrm>
            <a:off x="116146" y="3358179"/>
            <a:ext cx="2212187" cy="646331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n w="0"/>
                <a:solidFill>
                  <a:schemeClr val="accent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ePCT Video Learning Library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A86ACC-86D7-5EBC-5B5F-F38C1B6539EE}"/>
              </a:ext>
            </a:extLst>
          </p:cNvPr>
          <p:cNvSpPr txBox="1"/>
          <p:nvPr/>
        </p:nvSpPr>
        <p:spPr>
          <a:xfrm>
            <a:off x="6104974" y="3383579"/>
            <a:ext cx="2351179" cy="646331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n w="0"/>
                <a:solidFill>
                  <a:schemeClr val="accent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Virtual Training Workshop (Annual)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6CA5914-370F-1762-FA46-FC87A919867F}"/>
              </a:ext>
            </a:extLst>
          </p:cNvPr>
          <p:cNvSpPr txBox="1"/>
          <p:nvPr/>
        </p:nvSpPr>
        <p:spPr>
          <a:xfrm>
            <a:off x="3183467" y="6045311"/>
            <a:ext cx="2637717" cy="646331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n w="0"/>
                <a:solidFill>
                  <a:schemeClr val="accent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Scientific Conference (Annual)</a:t>
            </a:r>
          </a:p>
        </p:txBody>
      </p:sp>
    </p:spTree>
    <p:extLst>
      <p:ext uri="{BB962C8B-B14F-4D97-AF65-F5344CB8AC3E}">
        <p14:creationId xmlns:p14="http://schemas.microsoft.com/office/powerpoint/2010/main" val="41937092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5589755-D79C-5202-70A8-BD17A76CE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236" y="1154114"/>
            <a:ext cx="2862468" cy="3224986"/>
          </a:xfrm>
        </p:spPr>
        <p:txBody>
          <a:bodyPr/>
          <a:lstStyle/>
          <a:p>
            <a:r>
              <a:rPr lang="en-US" dirty="0"/>
              <a:t>Training Workshop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FC637BB-69C3-8FE0-866F-AF7F53237063}"/>
              </a:ext>
            </a:extLst>
          </p:cNvPr>
          <p:cNvGrpSpPr/>
          <p:nvPr/>
        </p:nvGrpSpPr>
        <p:grpSpPr>
          <a:xfrm>
            <a:off x="7951105" y="958257"/>
            <a:ext cx="3703320" cy="2590325"/>
            <a:chOff x="7435145" y="4181533"/>
            <a:chExt cx="4446564" cy="2344675"/>
          </a:xfrm>
          <a:solidFill>
            <a:schemeClr val="bg2"/>
          </a:solidFill>
        </p:grpSpPr>
        <p:sp>
          <p:nvSpPr>
            <p:cNvPr id="7" name="Round Diagonal Corner Rectangle 12">
              <a:extLst>
                <a:ext uri="{FF2B5EF4-FFF2-40B4-BE49-F238E27FC236}">
                  <a16:creationId xmlns:a16="http://schemas.microsoft.com/office/drawing/2014/main" id="{64D67CE2-B702-E407-248E-9AF30C0061A8}"/>
                </a:ext>
              </a:extLst>
            </p:cNvPr>
            <p:cNvSpPr/>
            <p:nvPr/>
          </p:nvSpPr>
          <p:spPr>
            <a:xfrm>
              <a:off x="7435145" y="4181533"/>
              <a:ext cx="4446564" cy="2344675"/>
            </a:xfrm>
            <a:prstGeom prst="round2DiagRect">
              <a:avLst/>
            </a:prstGeom>
            <a:grpFill/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DB3BE9B-5CD7-597D-6DB8-47D79ADBDF9C}"/>
                </a:ext>
              </a:extLst>
            </p:cNvPr>
            <p:cNvSpPr txBox="1"/>
            <p:nvPr/>
          </p:nvSpPr>
          <p:spPr>
            <a:xfrm>
              <a:off x="7728643" y="4344462"/>
              <a:ext cx="3570366" cy="620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spc="20" dirty="0">
                  <a:solidFill>
                    <a:schemeClr val="accent1"/>
                  </a:solidFill>
                </a:rPr>
                <a:t>2022 Workshop</a:t>
              </a:r>
              <a:br>
                <a:rPr lang="en-US" sz="2000" spc="20" dirty="0">
                  <a:solidFill>
                    <a:schemeClr val="accent1"/>
                  </a:solidFill>
                </a:rPr>
              </a:br>
              <a:r>
                <a:rPr lang="en-US" sz="2000" i="1" spc="20" dirty="0">
                  <a:solidFill>
                    <a:schemeClr val="tx2"/>
                  </a:solidFill>
                </a:rPr>
                <a:t>87 attendees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8A7C4B-BA4E-50CC-8406-7B7BCFEFE99F}"/>
                </a:ext>
              </a:extLst>
            </p:cNvPr>
            <p:cNvSpPr/>
            <p:nvPr/>
          </p:nvSpPr>
          <p:spPr>
            <a:xfrm>
              <a:off x="7711910" y="5209896"/>
              <a:ext cx="4008168" cy="101408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spcBef>
                  <a:spcPts val="800"/>
                </a:spcBef>
                <a:spcAft>
                  <a:spcPts val="300"/>
                </a:spcAft>
              </a:pPr>
              <a:r>
                <a:rPr lang="en-US" b="1" dirty="0">
                  <a:solidFill>
                    <a:srgbClr val="23314C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Focus Areas:</a:t>
              </a:r>
              <a:endParaRPr lang="en-US" b="1" dirty="0">
                <a:solidFill>
                  <a:srgbClr val="202020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r>
                <a:rPr lang="en-US" i="1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Health Equity </a:t>
              </a:r>
            </a:p>
            <a:p>
              <a:r>
                <a:rPr lang="en-US" i="1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Ethics and Regulation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en-US" i="1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Pragmatic Trials with Caregivers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Round Diagonal Corner Rectangle 18">
            <a:extLst>
              <a:ext uri="{FF2B5EF4-FFF2-40B4-BE49-F238E27FC236}">
                <a16:creationId xmlns:a16="http://schemas.microsoft.com/office/drawing/2014/main" id="{BCA2A0D0-40E4-1454-60D0-D4A3BCAD579E}"/>
              </a:ext>
            </a:extLst>
          </p:cNvPr>
          <p:cNvSpPr/>
          <p:nvPr/>
        </p:nvSpPr>
        <p:spPr>
          <a:xfrm>
            <a:off x="3822425" y="958257"/>
            <a:ext cx="3705241" cy="2590324"/>
          </a:xfrm>
          <a:prstGeom prst="round2DiagRect">
            <a:avLst/>
          </a:prstGeom>
          <a:solidFill>
            <a:schemeClr val="bg2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85C411-32B9-672B-99A9-E4EFBEE6437A}"/>
              </a:ext>
            </a:extLst>
          </p:cNvPr>
          <p:cNvSpPr txBox="1"/>
          <p:nvPr/>
        </p:nvSpPr>
        <p:spPr>
          <a:xfrm>
            <a:off x="4060348" y="1154114"/>
            <a:ext cx="285629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spc="20" dirty="0">
                <a:solidFill>
                  <a:schemeClr val="accent1"/>
                </a:solidFill>
              </a:rPr>
              <a:t>2021 Workshop</a:t>
            </a:r>
            <a:br>
              <a:rPr lang="en-US" sz="2000" b="1" spc="20" dirty="0">
                <a:solidFill>
                  <a:schemeClr val="accent1"/>
                </a:solidFill>
              </a:rPr>
            </a:br>
            <a:r>
              <a:rPr lang="en-US" sz="2000" i="1" spc="20" dirty="0">
                <a:solidFill>
                  <a:schemeClr val="tx2"/>
                </a:solidFill>
              </a:rPr>
              <a:t>64 attendees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A27A83-E02E-F3DA-C6B6-AF2FB4DCB9B0}"/>
              </a:ext>
            </a:extLst>
          </p:cNvPr>
          <p:cNvSpPr/>
          <p:nvPr/>
        </p:nvSpPr>
        <p:spPr>
          <a:xfrm>
            <a:off x="4060348" y="2077555"/>
            <a:ext cx="3225551" cy="12388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300"/>
              </a:spcAft>
            </a:pPr>
            <a:r>
              <a:rPr lang="en-US" b="1" dirty="0">
                <a:solidFill>
                  <a:srgbClr val="23314C"/>
                </a:solidFill>
                <a:latin typeface="Calibri (Body)"/>
                <a:ea typeface="Calibri" panose="020F0502020204030204" pitchFamily="34" charset="0"/>
                <a:cs typeface="Calibri" panose="020F0502020204030204" pitchFamily="34" charset="0"/>
              </a:rPr>
              <a:t>Focus  Areas:</a:t>
            </a:r>
            <a:endParaRPr lang="en-US" b="1" dirty="0">
              <a:solidFill>
                <a:srgbClr val="202020"/>
              </a:solidFill>
              <a:latin typeface="Calibri (Body)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(Body)"/>
                <a:ea typeface="Calibri" panose="020F0502020204030204" pitchFamily="34" charset="0"/>
                <a:cs typeface="Calibri" panose="020F0502020204030204" pitchFamily="34" charset="0"/>
              </a:rPr>
              <a:t>Health Care Systems and Setting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alibri (Body)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(Body)"/>
                <a:ea typeface="Calibri" panose="020F0502020204030204" pitchFamily="34" charset="0"/>
                <a:cs typeface="Calibri" panose="020F0502020204030204" pitchFamily="34" charset="0"/>
              </a:rPr>
              <a:t>Implementation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alibri (Body)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(Body)"/>
                <a:ea typeface="Calibri" panose="020F0502020204030204" pitchFamily="34" charset="0"/>
                <a:cs typeface="Calibri" panose="020F0502020204030204" pitchFamily="34" charset="0"/>
              </a:rPr>
              <a:t>Design and Statistics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 (Body)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 Diagonal Corner Rectangle 19">
            <a:extLst>
              <a:ext uri="{FF2B5EF4-FFF2-40B4-BE49-F238E27FC236}">
                <a16:creationId xmlns:a16="http://schemas.microsoft.com/office/drawing/2014/main" id="{E54A9853-23F1-2DE4-FB66-F7A7B2D6EE9A}"/>
              </a:ext>
            </a:extLst>
          </p:cNvPr>
          <p:cNvSpPr/>
          <p:nvPr/>
        </p:nvSpPr>
        <p:spPr>
          <a:xfrm>
            <a:off x="3788695" y="3927314"/>
            <a:ext cx="3703320" cy="2590324"/>
          </a:xfrm>
          <a:prstGeom prst="round2DiagRect">
            <a:avLst/>
          </a:prstGeom>
          <a:solidFill>
            <a:schemeClr val="bg2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E689CD-08BE-8F7F-E2EB-6118CBE0B43F}"/>
              </a:ext>
            </a:extLst>
          </p:cNvPr>
          <p:cNvSpPr txBox="1"/>
          <p:nvPr/>
        </p:nvSpPr>
        <p:spPr>
          <a:xfrm>
            <a:off x="3943063" y="4182862"/>
            <a:ext cx="29735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pc="20" dirty="0">
                <a:solidFill>
                  <a:schemeClr val="accent1"/>
                </a:solidFill>
              </a:rPr>
              <a:t>2023 Workshop</a:t>
            </a:r>
            <a:br>
              <a:rPr lang="en-US" sz="2000" spc="20" dirty="0">
                <a:solidFill>
                  <a:schemeClr val="accent1"/>
                </a:solidFill>
              </a:rPr>
            </a:br>
            <a:r>
              <a:rPr lang="en-US" sz="2000" i="1" spc="20" dirty="0">
                <a:solidFill>
                  <a:schemeClr val="tx2"/>
                </a:solidFill>
              </a:rPr>
              <a:t>79 attendees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497652-193C-A8A0-7B4F-C97D163B84E8}"/>
              </a:ext>
            </a:extLst>
          </p:cNvPr>
          <p:cNvSpPr/>
          <p:nvPr/>
        </p:nvSpPr>
        <p:spPr>
          <a:xfrm>
            <a:off x="3948257" y="5084792"/>
            <a:ext cx="3449731" cy="1238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300"/>
              </a:spcAft>
            </a:pPr>
            <a:r>
              <a:rPr lang="en-US" b="1" dirty="0">
                <a:solidFill>
                  <a:srgbClr val="23314C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Focus Areas:</a:t>
            </a:r>
            <a:endParaRPr lang="en-US" b="1" dirty="0">
              <a:solidFill>
                <a:srgbClr val="20202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i="1" dirty="0">
                <a:solidFill>
                  <a:schemeClr val="tx1">
                    <a:lumMod val="95000"/>
                    <a:lumOff val="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Real World Data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i="1" dirty="0">
                <a:solidFill>
                  <a:schemeClr val="tx1">
                    <a:lumMod val="95000"/>
                    <a:lumOff val="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Implementation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i="1" dirty="0">
                <a:solidFill>
                  <a:schemeClr val="tx1">
                    <a:lumMod val="95000"/>
                    <a:lumOff val="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Pilot Studies for </a:t>
            </a:r>
            <a:r>
              <a:rPr lang="en-US" i="1" dirty="0" err="1">
                <a:solidFill>
                  <a:schemeClr val="tx1">
                    <a:lumMod val="95000"/>
                    <a:lumOff val="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ePCTs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 Diagonal Corner Rectangle 19">
            <a:extLst>
              <a:ext uri="{FF2B5EF4-FFF2-40B4-BE49-F238E27FC236}">
                <a16:creationId xmlns:a16="http://schemas.microsoft.com/office/drawing/2014/main" id="{A9B6AA35-6377-02D3-7A08-CEAD96835B58}"/>
              </a:ext>
            </a:extLst>
          </p:cNvPr>
          <p:cNvSpPr/>
          <p:nvPr/>
        </p:nvSpPr>
        <p:spPr>
          <a:xfrm>
            <a:off x="7910515" y="3841174"/>
            <a:ext cx="3703320" cy="2676463"/>
          </a:xfrm>
          <a:prstGeom prst="round2DiagRect">
            <a:avLst/>
          </a:prstGeom>
          <a:solidFill>
            <a:schemeClr val="bg2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C52F2C8-3FD4-3DF5-6C4C-797AAD4FAF49}"/>
              </a:ext>
            </a:extLst>
          </p:cNvPr>
          <p:cNvSpPr txBox="1"/>
          <p:nvPr/>
        </p:nvSpPr>
        <p:spPr>
          <a:xfrm>
            <a:off x="8130006" y="4114461"/>
            <a:ext cx="2973579" cy="70788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000" b="1" spc="20" dirty="0">
                <a:solidFill>
                  <a:schemeClr val="accent1"/>
                </a:solidFill>
              </a:rPr>
              <a:t>2024 Workshop</a:t>
            </a:r>
            <a:br>
              <a:rPr lang="en-US" sz="2000" spc="20" dirty="0">
                <a:solidFill>
                  <a:schemeClr val="accent1"/>
                </a:solidFill>
              </a:rPr>
            </a:br>
            <a:r>
              <a:rPr lang="en-US" sz="2000" spc="20" dirty="0">
                <a:solidFill>
                  <a:schemeClr val="tx2"/>
                </a:solidFill>
              </a:rPr>
              <a:t>87 attendees</a:t>
            </a:r>
            <a:endParaRPr lang="en-US" sz="2000" i="1" spc="20" dirty="0">
              <a:solidFill>
                <a:schemeClr val="tx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EFB0D61-4DAF-84B5-27C0-25D6838DAB2F}"/>
              </a:ext>
            </a:extLst>
          </p:cNvPr>
          <p:cNvSpPr/>
          <p:nvPr/>
        </p:nvSpPr>
        <p:spPr>
          <a:xfrm>
            <a:off x="8070080" y="5079481"/>
            <a:ext cx="3449731" cy="1238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300"/>
              </a:spcAft>
            </a:pPr>
            <a:r>
              <a:rPr lang="en-US" b="1" dirty="0">
                <a:solidFill>
                  <a:srgbClr val="23314C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Focus Areas:</a:t>
            </a:r>
            <a:endParaRPr lang="en-US" b="1" dirty="0">
              <a:solidFill>
                <a:srgbClr val="20202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i="1" dirty="0">
                <a:solidFill>
                  <a:schemeClr val="tx1">
                    <a:lumMod val="95000"/>
                    <a:lumOff val="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Sample Size Estimation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i="1" dirty="0">
                <a:solidFill>
                  <a:schemeClr val="tx1">
                    <a:lumMod val="95000"/>
                    <a:lumOff val="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PLWD and Community Partners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i="1" dirty="0">
                <a:solidFill>
                  <a:schemeClr val="tx1">
                    <a:lumMod val="95000"/>
                    <a:lumOff val="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Health Care System Partnerships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5961F3D-D9EB-46DA-EDD1-68D04745EB70}"/>
              </a:ext>
            </a:extLst>
          </p:cNvPr>
          <p:cNvSpPr txBox="1"/>
          <p:nvPr/>
        </p:nvSpPr>
        <p:spPr>
          <a:xfrm>
            <a:off x="3690383" y="95888"/>
            <a:ext cx="80824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solidFill>
                  <a:srgbClr val="280D4F"/>
                </a:solidFill>
                <a:effectLst/>
                <a:latin typeface="inherit"/>
              </a:rPr>
              <a:t>Building Skills to Conduct</a:t>
            </a:r>
            <a:r>
              <a:rPr lang="en-US" b="1" i="0" dirty="0">
                <a:solidFill>
                  <a:srgbClr val="280D4F"/>
                </a:solidFill>
                <a:effectLst/>
                <a:latin typeface="Lato" panose="020F0502020204030203" pitchFamily="34" charset="0"/>
              </a:rPr>
              <a:t> </a:t>
            </a:r>
            <a:r>
              <a:rPr lang="en-US" b="1" i="1" dirty="0">
                <a:solidFill>
                  <a:srgbClr val="280D4F"/>
                </a:solidFill>
                <a:effectLst/>
                <a:latin typeface="inherit"/>
              </a:rPr>
              <a:t>Embedded Pragmatic Clinical Trials (</a:t>
            </a:r>
            <a:r>
              <a:rPr lang="en-US" b="1" i="1" dirty="0" err="1">
                <a:solidFill>
                  <a:srgbClr val="280D4F"/>
                </a:solidFill>
                <a:effectLst/>
                <a:latin typeface="inherit"/>
              </a:rPr>
              <a:t>ePCTs</a:t>
            </a:r>
            <a:r>
              <a:rPr lang="en-US" b="1" i="1" dirty="0">
                <a:solidFill>
                  <a:srgbClr val="280D4F"/>
                </a:solidFill>
                <a:effectLst/>
                <a:latin typeface="inherit"/>
              </a:rPr>
              <a:t>) among People Living with Dementia (PLWD) and their Care Partner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142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Investigator Capacity: Created a Community &amp; Network for Trainees</a:t>
            </a: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F6974598-2D7F-01A8-D379-5F1BBF2C8685}"/>
              </a:ext>
            </a:extLst>
          </p:cNvPr>
          <p:cNvSpPr/>
          <p:nvPr/>
        </p:nvSpPr>
        <p:spPr>
          <a:xfrm>
            <a:off x="5429775" y="606182"/>
            <a:ext cx="5905253" cy="5752315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CC94993B-EC0D-F22C-8953-A140A2F13971}"/>
              </a:ext>
            </a:extLst>
          </p:cNvPr>
          <p:cNvSpPr/>
          <p:nvPr/>
        </p:nvSpPr>
        <p:spPr>
          <a:xfrm>
            <a:off x="6074025" y="1978040"/>
            <a:ext cx="4616751" cy="4380457"/>
          </a:xfrm>
          <a:prstGeom prst="flowChartConnecto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 Community</a:t>
            </a:r>
          </a:p>
          <a:p>
            <a:pPr algn="ctr"/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Cores &amp; Teams</a:t>
            </a:r>
          </a:p>
          <a:p>
            <a:pPr algn="ctr"/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66D5085B-FDBC-2F81-0DC3-897FE8E5D7BA}"/>
              </a:ext>
            </a:extLst>
          </p:cNvPr>
          <p:cNvSpPr/>
          <p:nvPr/>
        </p:nvSpPr>
        <p:spPr>
          <a:xfrm>
            <a:off x="7280890" y="4249271"/>
            <a:ext cx="2199635" cy="2109226"/>
          </a:xfrm>
          <a:prstGeom prst="flowChartConnecto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>
              <a:spcAft>
                <a:spcPts val="600"/>
              </a:spcAft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Trainees</a:t>
            </a:r>
          </a:p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Career Development Awardees</a:t>
            </a:r>
          </a:p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HCS Scholars</a:t>
            </a:r>
          </a:p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Faculty Scholar</a:t>
            </a:r>
          </a:p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Postdoctoral Fellows</a:t>
            </a:r>
          </a:p>
        </p:txBody>
      </p:sp>
      <p:pic>
        <p:nvPicPr>
          <p:cNvPr id="9" name="Picture 8" descr="A blue and black sign with arrows&#10;&#10;Description automatically generated">
            <a:extLst>
              <a:ext uri="{FF2B5EF4-FFF2-40B4-BE49-F238E27FC236}">
                <a16:creationId xmlns:a16="http://schemas.microsoft.com/office/drawing/2014/main" id="{14648C77-B445-98F0-1F36-3BF939C43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603" y="3470968"/>
            <a:ext cx="344995" cy="394874"/>
          </a:xfrm>
          <a:prstGeom prst="rect">
            <a:avLst/>
          </a:prstGeom>
          <a:effectLst/>
        </p:spPr>
      </p:pic>
      <p:pic>
        <p:nvPicPr>
          <p:cNvPr id="11" name="Picture 10" descr="A blue and black logo&#10;&#10;Description automatically generated">
            <a:extLst>
              <a:ext uri="{FF2B5EF4-FFF2-40B4-BE49-F238E27FC236}">
                <a16:creationId xmlns:a16="http://schemas.microsoft.com/office/drawing/2014/main" id="{EBA32387-EA35-712A-F0C3-90F32F23C2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4998" y="3470968"/>
            <a:ext cx="340838" cy="394874"/>
          </a:xfrm>
          <a:prstGeom prst="rect">
            <a:avLst/>
          </a:prstGeom>
          <a:effectLst/>
        </p:spPr>
      </p:pic>
      <p:pic>
        <p:nvPicPr>
          <p:cNvPr id="13" name="Picture 12" descr="A blue and black logo&#10;&#10;Description automatically generated">
            <a:extLst>
              <a:ext uri="{FF2B5EF4-FFF2-40B4-BE49-F238E27FC236}">
                <a16:creationId xmlns:a16="http://schemas.microsoft.com/office/drawing/2014/main" id="{14336E64-0913-90A4-5C51-0C77EB0EFC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0970" y="3470968"/>
            <a:ext cx="344995" cy="394874"/>
          </a:xfrm>
          <a:prstGeom prst="rect">
            <a:avLst/>
          </a:prstGeom>
          <a:effectLst/>
        </p:spPr>
      </p:pic>
      <p:pic>
        <p:nvPicPr>
          <p:cNvPr id="15" name="Picture 14" descr="A purple and black sign with a couple of people&#10;&#10;Description automatically generated">
            <a:extLst>
              <a:ext uri="{FF2B5EF4-FFF2-40B4-BE49-F238E27FC236}">
                <a16:creationId xmlns:a16="http://schemas.microsoft.com/office/drawing/2014/main" id="{A93DEA9A-2528-7BBA-4CF5-C0AF86D862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97089" y="3470968"/>
            <a:ext cx="344995" cy="394874"/>
          </a:xfrm>
          <a:prstGeom prst="rect">
            <a:avLst/>
          </a:prstGeom>
          <a:effectLst/>
        </p:spPr>
      </p:pic>
      <p:pic>
        <p:nvPicPr>
          <p:cNvPr id="17" name="Picture 16" descr="A blue logo with a black background&#10;&#10;Description automatically generated">
            <a:extLst>
              <a:ext uri="{FF2B5EF4-FFF2-40B4-BE49-F238E27FC236}">
                <a16:creationId xmlns:a16="http://schemas.microsoft.com/office/drawing/2014/main" id="{786EECBB-7E73-506E-C2B3-5CDDF4F2AA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38137" y="3470968"/>
            <a:ext cx="344995" cy="394874"/>
          </a:xfrm>
          <a:prstGeom prst="rect">
            <a:avLst/>
          </a:prstGeom>
          <a:effectLst/>
        </p:spPr>
      </p:pic>
      <p:pic>
        <p:nvPicPr>
          <p:cNvPr id="19" name="Picture 18" descr="A blue sign with arrows&#10;&#10;Description automatically generated">
            <a:extLst>
              <a:ext uri="{FF2B5EF4-FFF2-40B4-BE49-F238E27FC236}">
                <a16:creationId xmlns:a16="http://schemas.microsoft.com/office/drawing/2014/main" id="{0A49FD36-D06C-FD9A-D392-F7EED683C4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5250" y="4047754"/>
            <a:ext cx="344995" cy="394874"/>
          </a:xfrm>
          <a:prstGeom prst="rect">
            <a:avLst/>
          </a:prstGeom>
          <a:effectLst/>
        </p:spPr>
      </p:pic>
      <p:pic>
        <p:nvPicPr>
          <p:cNvPr id="21" name="Picture 20" descr="A purple light bulb and a light bulb&#10;&#10;Description automatically generated">
            <a:extLst>
              <a:ext uri="{FF2B5EF4-FFF2-40B4-BE49-F238E27FC236}">
                <a16:creationId xmlns:a16="http://schemas.microsoft.com/office/drawing/2014/main" id="{31973391-2A1E-7E48-179C-D3E0BBC700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4722" y="4054276"/>
            <a:ext cx="344995" cy="394874"/>
          </a:xfrm>
          <a:prstGeom prst="rect">
            <a:avLst/>
          </a:prstGeom>
          <a:effectLst/>
        </p:spPr>
      </p:pic>
      <p:pic>
        <p:nvPicPr>
          <p:cNvPr id="23" name="Picture 22" descr="A purple puzzle piece with a black background&#10;&#10;Description automatically generated">
            <a:extLst>
              <a:ext uri="{FF2B5EF4-FFF2-40B4-BE49-F238E27FC236}">
                <a16:creationId xmlns:a16="http://schemas.microsoft.com/office/drawing/2014/main" id="{C79519CC-08C9-755F-44CC-2F9959A851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48879" y="3470968"/>
            <a:ext cx="340838" cy="394874"/>
          </a:xfrm>
          <a:prstGeom prst="rect">
            <a:avLst/>
          </a:prstGeom>
          <a:effectLst/>
        </p:spPr>
      </p:pic>
      <p:pic>
        <p:nvPicPr>
          <p:cNvPr id="25" name="Picture 24" descr="A black and white sign with a arrow pointing to the left&#10;&#10;Description automatically generated">
            <a:extLst>
              <a:ext uri="{FF2B5EF4-FFF2-40B4-BE49-F238E27FC236}">
                <a16:creationId xmlns:a16="http://schemas.microsoft.com/office/drawing/2014/main" id="{5B2E529C-DBA6-B45A-0768-9998F2CFD09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97089" y="4060837"/>
            <a:ext cx="344995" cy="394874"/>
          </a:xfrm>
          <a:prstGeom prst="rect">
            <a:avLst/>
          </a:prstGeom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E715A0-B804-B93E-162D-C0D257F2DFE6}"/>
              </a:ext>
            </a:extLst>
          </p:cNvPr>
          <p:cNvSpPr txBox="1"/>
          <p:nvPr/>
        </p:nvSpPr>
        <p:spPr>
          <a:xfrm>
            <a:off x="7026261" y="999303"/>
            <a:ext cx="27122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Broad </a:t>
            </a:r>
          </a:p>
          <a:p>
            <a:pPr algn="ctr"/>
            <a:r>
              <a:rPr lang="en-US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Community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8" name="Picture 7" descr="A blue and black sign with a person and a computer&#10;&#10;Description automatically generated">
            <a:extLst>
              <a:ext uri="{FF2B5EF4-FFF2-40B4-BE49-F238E27FC236}">
                <a16:creationId xmlns:a16="http://schemas.microsoft.com/office/drawing/2014/main" id="{1460D058-5885-A160-8270-7F4815C7650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38137" y="4060837"/>
            <a:ext cx="344995" cy="39487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0858997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618735" y="584219"/>
            <a:ext cx="4408066" cy="2107756"/>
            <a:chOff x="1918593" y="1610367"/>
            <a:chExt cx="4408066" cy="2107756"/>
          </a:xfrm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9A76F0D5-2C16-4E9C-85C0-4411F0EE0F06}"/>
                </a:ext>
              </a:extLst>
            </p:cNvPr>
            <p:cNvSpPr/>
            <p:nvPr/>
          </p:nvSpPr>
          <p:spPr>
            <a:xfrm>
              <a:off x="1918593" y="1610367"/>
              <a:ext cx="4408066" cy="21077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757">
                <a:lnSpc>
                  <a:spcPct val="114000"/>
                </a:lnSpc>
                <a:spcBef>
                  <a:spcPts val="181"/>
                </a:spcBef>
                <a:spcAft>
                  <a:spcPts val="600"/>
                </a:spcAft>
              </a:pPr>
              <a:r>
                <a:rPr lang="en-US" sz="2800" b="1" spc="-27" dirty="0">
                  <a:solidFill>
                    <a:srgbClr val="338D9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Learning Health Network</a:t>
              </a:r>
              <a:endParaRPr lang="en-US" sz="2800" dirty="0">
                <a:solidFill>
                  <a:srgbClr val="338D9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757">
                <a:lnSpc>
                  <a:spcPct val="114000"/>
                </a:lnSpc>
              </a:pPr>
              <a:r>
                <a:rPr lang="en-US" sz="2000" spc="36" dirty="0">
                  <a:latin typeface="Arial"/>
                  <a:cs typeface="Arial"/>
                </a:rPr>
                <a:t>	</a:t>
              </a:r>
              <a:r>
                <a:rPr lang="en-US" sz="2200" spc="-45" dirty="0">
                  <a:solidFill>
                    <a:srgbClr val="338D94"/>
                  </a:solidFill>
                  <a:latin typeface="Arial"/>
                  <a:cs typeface="Arial"/>
                </a:rPr>
                <a:t>36</a:t>
              </a:r>
              <a:r>
                <a:rPr lang="en-US" sz="2200" spc="-45" dirty="0">
                  <a:latin typeface="Arial"/>
                  <a:cs typeface="Arial"/>
                </a:rPr>
                <a:t> </a:t>
              </a:r>
              <a:r>
                <a:rPr lang="en-US" sz="2200" spc="-30" dirty="0">
                  <a:latin typeface="Arial"/>
                  <a:cs typeface="Arial"/>
                </a:rPr>
                <a:t>Organizations</a:t>
              </a:r>
              <a:endParaRPr lang="en-US" sz="2200" dirty="0">
                <a:latin typeface="Arial"/>
                <a:cs typeface="Arial"/>
              </a:endParaRPr>
            </a:p>
            <a:p>
              <a:pPr marL="5757">
                <a:lnSpc>
                  <a:spcPct val="114000"/>
                </a:lnSpc>
              </a:pPr>
              <a:r>
                <a:rPr lang="en-US" sz="2200" spc="-30" dirty="0">
                  <a:latin typeface="Arial"/>
                  <a:cs typeface="Arial"/>
                </a:rPr>
                <a:t>	  </a:t>
              </a:r>
              <a:r>
                <a:rPr lang="en-US" sz="2200" spc="-30" dirty="0">
                  <a:solidFill>
                    <a:srgbClr val="338D94"/>
                  </a:solidFill>
                  <a:latin typeface="Arial"/>
                  <a:cs typeface="Arial"/>
                </a:rPr>
                <a:t>4</a:t>
              </a:r>
              <a:r>
                <a:rPr lang="en-US" sz="2200" spc="-30" dirty="0">
                  <a:latin typeface="Arial"/>
                  <a:cs typeface="Arial"/>
                </a:rPr>
                <a:t> Communities</a:t>
              </a:r>
              <a:endParaRPr lang="en-US" sz="2200" dirty="0">
                <a:latin typeface="Arial"/>
                <a:cs typeface="Arial"/>
              </a:endParaRPr>
            </a:p>
            <a:p>
              <a:pPr marL="5757">
                <a:lnSpc>
                  <a:spcPct val="114000"/>
                </a:lnSpc>
              </a:pPr>
              <a:r>
                <a:rPr lang="en-US" sz="2200" spc="36" dirty="0">
                  <a:latin typeface="Arial"/>
                  <a:cs typeface="Arial"/>
                </a:rPr>
                <a:t>	</a:t>
              </a:r>
              <a:r>
                <a:rPr lang="en-US" sz="2200" spc="36" dirty="0">
                  <a:solidFill>
                    <a:srgbClr val="338D94"/>
                  </a:solidFill>
                  <a:latin typeface="Arial"/>
                  <a:cs typeface="Arial"/>
                </a:rPr>
                <a:t>58</a:t>
              </a:r>
              <a:r>
                <a:rPr lang="en-US" sz="2200" spc="36" dirty="0">
                  <a:latin typeface="Arial"/>
                  <a:cs typeface="Arial"/>
                </a:rPr>
                <a:t> Members</a:t>
              </a:r>
              <a:endParaRPr lang="en-US" sz="2200" spc="30" dirty="0">
                <a:latin typeface="Arial"/>
                <a:cs typeface="Arial"/>
              </a:endParaRPr>
            </a:p>
            <a:p>
              <a:pPr marL="5757">
                <a:lnSpc>
                  <a:spcPct val="114000"/>
                </a:lnSpc>
              </a:pPr>
              <a:r>
                <a:rPr lang="en-US" spc="30" dirty="0">
                  <a:latin typeface="Arial"/>
                  <a:cs typeface="Arial"/>
                </a:rPr>
                <a:t>	</a:t>
              </a:r>
              <a:endParaRPr lang="en-US" dirty="0">
                <a:latin typeface="Arial"/>
                <a:cs typeface="Arial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66C5905-8051-4D78-A3D4-B12C8F0EBC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4166" t="1" b="82611"/>
            <a:stretch/>
          </p:blipFill>
          <p:spPr>
            <a:xfrm>
              <a:off x="1918593" y="2306898"/>
              <a:ext cx="829909" cy="83086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395" y="1502949"/>
            <a:ext cx="4235322" cy="3224986"/>
          </a:xfrm>
        </p:spPr>
        <p:txBody>
          <a:bodyPr>
            <a:normAutofit fontScale="90000"/>
          </a:bodyPr>
          <a:lstStyle/>
          <a:p>
            <a:r>
              <a:rPr lang="en-US" dirty="0"/>
              <a:t>Community Engagement: Key Accomplishments</a:t>
            </a:r>
            <a:br>
              <a:rPr lang="en-US" sz="3987" dirty="0"/>
            </a:b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08D183B-0070-5746-A308-6E142AABAE06}"/>
              </a:ext>
            </a:extLst>
          </p:cNvPr>
          <p:cNvGrpSpPr/>
          <p:nvPr/>
        </p:nvGrpSpPr>
        <p:grpSpPr>
          <a:xfrm>
            <a:off x="5724191" y="2808146"/>
            <a:ext cx="6247675" cy="2805695"/>
            <a:chOff x="5825792" y="3333092"/>
            <a:chExt cx="5396758" cy="2805695"/>
          </a:xfrm>
        </p:grpSpPr>
        <p:sp>
          <p:nvSpPr>
            <p:cNvPr id="33" name="object 68">
              <a:extLst>
                <a:ext uri="{FF2B5EF4-FFF2-40B4-BE49-F238E27FC236}">
                  <a16:creationId xmlns:a16="http://schemas.microsoft.com/office/drawing/2014/main" id="{F8A3E08E-DD29-4DAD-BC1D-1948D3E5C770}"/>
                </a:ext>
              </a:extLst>
            </p:cNvPr>
            <p:cNvSpPr txBox="1"/>
            <p:nvPr/>
          </p:nvSpPr>
          <p:spPr>
            <a:xfrm>
              <a:off x="5825792" y="3333092"/>
              <a:ext cx="5396758" cy="2805695"/>
            </a:xfrm>
            <a:prstGeom prst="rect">
              <a:avLst/>
            </a:prstGeom>
          </p:spPr>
          <p:txBody>
            <a:bodyPr vert="horz" wrap="square" lIns="0" tIns="7675" rIns="0" bIns="0" rtlCol="0">
              <a:spAutoFit/>
            </a:bodyPr>
            <a:lstStyle/>
            <a:p>
              <a:pPr>
                <a:lnSpc>
                  <a:spcPct val="114000"/>
                </a:lnSpc>
                <a:spcBef>
                  <a:spcPts val="181"/>
                </a:spcBef>
                <a:spcAft>
                  <a:spcPts val="600"/>
                </a:spcAft>
              </a:pPr>
              <a:r>
                <a:rPr lang="en-US" sz="2800" b="1" spc="-15" dirty="0">
                  <a:solidFill>
                    <a:srgbClr val="474C55"/>
                  </a:solidFill>
                  <a:latin typeface="Arial"/>
                  <a:cs typeface="Arial"/>
                </a:rPr>
                <a:t>Lived Experience Panel</a:t>
              </a:r>
              <a:endParaRPr lang="en-US" sz="2800" b="1" spc="-21" dirty="0">
                <a:solidFill>
                  <a:srgbClr val="474C55"/>
                </a:solidFill>
                <a:latin typeface="Arial"/>
                <a:cs typeface="Arial"/>
              </a:endParaRPr>
            </a:p>
            <a:p>
              <a:pPr>
                <a:lnSpc>
                  <a:spcPct val="114000"/>
                </a:lnSpc>
                <a:spcBef>
                  <a:spcPts val="181"/>
                </a:spcBef>
              </a:pPr>
              <a:r>
                <a:rPr lang="en-US" sz="2000" dirty="0">
                  <a:solidFill>
                    <a:srgbClr val="394B81"/>
                  </a:solidFill>
                  <a:latin typeface="Arial"/>
                  <a:cs typeface="Segoe UI"/>
                </a:rPr>
                <a:t>	</a:t>
              </a:r>
              <a:r>
                <a:rPr lang="en-US" sz="2000" dirty="0">
                  <a:latin typeface="Arial"/>
                  <a:cs typeface="Segoe UI"/>
                </a:rPr>
                <a:t> </a:t>
              </a:r>
              <a:r>
                <a:rPr lang="en-US" sz="2200" dirty="0">
                  <a:latin typeface="Arial"/>
                  <a:cs typeface="Segoe UI"/>
                </a:rPr>
                <a:t>10 PLWD, care partners, and proxies</a:t>
              </a:r>
            </a:p>
            <a:p>
              <a:pPr>
                <a:lnSpc>
                  <a:spcPct val="114000"/>
                </a:lnSpc>
                <a:spcBef>
                  <a:spcPts val="181"/>
                </a:spcBef>
              </a:pPr>
              <a:r>
                <a:rPr lang="en-US" sz="2200" dirty="0">
                  <a:latin typeface="Arial"/>
                  <a:cs typeface="Segoe UI"/>
                </a:rPr>
                <a:t>	 12 Meetings</a:t>
              </a:r>
            </a:p>
            <a:p>
              <a:pPr>
                <a:lnSpc>
                  <a:spcPct val="114000"/>
                </a:lnSpc>
                <a:spcBef>
                  <a:spcPts val="181"/>
                </a:spcBef>
              </a:pPr>
              <a:r>
                <a:rPr lang="en-US" sz="2200" dirty="0">
                  <a:latin typeface="Arial"/>
                  <a:cs typeface="Segoe UI"/>
                </a:rPr>
                <a:t>	   3 Reports (1 pending)</a:t>
              </a:r>
            </a:p>
            <a:p>
              <a:pPr marL="1717675" lvl="4" indent="-285750">
                <a:lnSpc>
                  <a:spcPct val="114000"/>
                </a:lnSpc>
                <a:spcBef>
                  <a:spcPts val="181"/>
                </a:spcBef>
                <a:buFont typeface="Arial" panose="020B0604020202020204" pitchFamily="34" charset="0"/>
                <a:buChar char="•"/>
              </a:pPr>
              <a:r>
                <a:rPr lang="en-US" dirty="0">
                  <a:latin typeface="Arial"/>
                  <a:cs typeface="Segoe UI"/>
                </a:rPr>
                <a:t>2 Patient &amp; Caregiver Relevant Outcomes  </a:t>
              </a:r>
            </a:p>
            <a:p>
              <a:pPr marL="1717675" lvl="4" indent="-285750">
                <a:lnSpc>
                  <a:spcPct val="114000"/>
                </a:lnSpc>
                <a:spcBef>
                  <a:spcPts val="181"/>
                </a:spcBef>
                <a:buFont typeface="Arial" panose="020B0604020202020204" pitchFamily="34" charset="0"/>
                <a:buChar char="•"/>
              </a:pPr>
              <a:r>
                <a:rPr lang="en-US" dirty="0">
                  <a:latin typeface="Arial"/>
                  <a:cs typeface="Segoe UI"/>
                </a:rPr>
                <a:t>1 Ethics &amp; Regulation</a:t>
              </a:r>
            </a:p>
            <a:p>
              <a:pPr marL="1717675" lvl="4" indent="-285750">
                <a:lnSpc>
                  <a:spcPct val="114000"/>
                </a:lnSpc>
                <a:spcBef>
                  <a:spcPts val="181"/>
                </a:spcBef>
                <a:buFont typeface="Arial" panose="020B0604020202020204" pitchFamily="34" charset="0"/>
                <a:buChar char="•"/>
              </a:pPr>
              <a:r>
                <a:rPr lang="en-US" dirty="0">
                  <a:latin typeface="Arial"/>
                  <a:cs typeface="Segoe UI"/>
                </a:rPr>
                <a:t>1 Health Equity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B1E84BE-294F-4599-84FE-7F2F759F6C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5402" t="83557" r="37524"/>
            <a:stretch/>
          </p:blipFill>
          <p:spPr>
            <a:xfrm>
              <a:off x="5917324" y="3877457"/>
              <a:ext cx="722468" cy="850478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55410CE-AA8E-0C30-CCA0-736C4AC7D4F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1720" y="5902481"/>
            <a:ext cx="432618" cy="5012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98C9CF-F74D-016F-1D4C-F9212862C6A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330" y="5902481"/>
            <a:ext cx="437895" cy="5012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C75269-D6E7-EC8D-F205-744AC9CC793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16163" t="15169" r="19778" b="17519"/>
          <a:stretch/>
        </p:blipFill>
        <p:spPr>
          <a:xfrm>
            <a:off x="9767833" y="5856725"/>
            <a:ext cx="587206" cy="592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5061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77F18B7-DA70-B92D-B653-02DB33DC6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Community Engagement: Learning Health Network</a:t>
            </a:r>
          </a:p>
        </p:txBody>
      </p:sp>
      <p:pic>
        <p:nvPicPr>
          <p:cNvPr id="2050" name="Picture 2" descr="NIA_Impact-LHRN_org_chart_14jul2020-9pm">
            <a:extLst>
              <a:ext uri="{FF2B5EF4-FFF2-40B4-BE49-F238E27FC236}">
                <a16:creationId xmlns:a16="http://schemas.microsoft.com/office/drawing/2014/main" id="{3F851F41-9464-145E-CCD0-1BB3407E4F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" t="5787" r="1384" b="37703"/>
          <a:stretch/>
        </p:blipFill>
        <p:spPr bwMode="auto">
          <a:xfrm>
            <a:off x="4418862" y="2103120"/>
            <a:ext cx="7337007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577F30-0BF7-8107-A62F-C1F402295DF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97917" y="3604260"/>
            <a:ext cx="3464790" cy="1295400"/>
          </a:xfrm>
          <a:solidFill>
            <a:schemeClr val="bg2"/>
          </a:solidFill>
        </p:spPr>
        <p:txBody>
          <a:bodyPr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4 Settings | Explored HCS priorities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DEE241-BC7E-C5D1-3849-BE97680271F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409" b="12409"/>
          <a:stretch/>
        </p:blipFill>
        <p:spPr>
          <a:xfrm>
            <a:off x="436130" y="2396637"/>
            <a:ext cx="3543993" cy="72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0041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589" y="246792"/>
            <a:ext cx="11414761" cy="882762"/>
          </a:xfrm>
        </p:spPr>
        <p:txBody>
          <a:bodyPr>
            <a:normAutofit fontScale="90000"/>
          </a:bodyPr>
          <a:lstStyle/>
          <a:p>
            <a:r>
              <a:rPr lang="en-US" dirty="0"/>
              <a:t>Community Engagement: Lived Experience Panels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1"/>
          </p:nvPr>
        </p:nvSpPr>
        <p:spPr>
          <a:xfrm>
            <a:off x="332588" y="1375745"/>
            <a:ext cx="6982611" cy="4814126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en-US" sz="2600" dirty="0"/>
              <a:t>Selected “example” key takeaways </a:t>
            </a:r>
          </a:p>
          <a:p>
            <a:pPr lvl="1">
              <a:lnSpc>
                <a:spcPct val="110000"/>
              </a:lnSpc>
            </a:pPr>
            <a:r>
              <a:rPr lang="en-US" i="1" dirty="0"/>
              <a:t>Research should ensure… </a:t>
            </a:r>
          </a:p>
          <a:p>
            <a:pPr lvl="2">
              <a:lnSpc>
                <a:spcPct val="110000"/>
              </a:lnSpc>
            </a:pPr>
            <a:r>
              <a:rPr lang="en-US" sz="2200" i="1" dirty="0"/>
              <a:t>studies are designed with input from PLWD &amp; CPs</a:t>
            </a:r>
          </a:p>
          <a:p>
            <a:pPr lvl="2">
              <a:lnSpc>
                <a:spcPct val="110000"/>
              </a:lnSpc>
            </a:pPr>
            <a:r>
              <a:rPr lang="en-US" sz="2200" i="1" dirty="0"/>
              <a:t>all PLWD get the same care</a:t>
            </a:r>
          </a:p>
          <a:p>
            <a:pPr lvl="1"/>
            <a:r>
              <a:rPr lang="en-US" i="1" dirty="0"/>
              <a:t>Interacting with HCS overwhelming…don’t where to go for information especially time of diagnosis</a:t>
            </a:r>
          </a:p>
          <a:p>
            <a:pPr lvl="1">
              <a:lnSpc>
                <a:spcPct val="110000"/>
              </a:lnSpc>
            </a:pPr>
            <a:r>
              <a:rPr lang="en-US" i="1" dirty="0"/>
              <a:t>Outcomes important to PLWD are also complex</a:t>
            </a:r>
          </a:p>
          <a:p>
            <a:r>
              <a:rPr lang="en-US" sz="2600" dirty="0"/>
              <a:t>How do we meaningfully integrate what is important to PLWD and CPs into ePCT research?</a:t>
            </a:r>
          </a:p>
          <a:p>
            <a:pPr>
              <a:lnSpc>
                <a:spcPct val="110000"/>
              </a:lnSpc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989481-810D-6062-9A67-D8E0D9F27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8425" y="2647154"/>
            <a:ext cx="2182017" cy="2696694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BD7B593-2796-4C6F-1913-3BD45961A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5041" y="1229160"/>
            <a:ext cx="2285092" cy="2835987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3B7FEC6-0E1D-D7E7-CCBA-8C8D790040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3373" y="3837672"/>
            <a:ext cx="2126970" cy="2696693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7842602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B44DF-2D1D-28C4-9E54-D5B021E83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Engagement:</a:t>
            </a:r>
            <a:br>
              <a:rPr lang="en-US" dirty="0"/>
            </a:br>
            <a:r>
              <a:rPr lang="en-US" dirty="0"/>
              <a:t>Grant Review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7F6363-B9FF-6319-081D-E6CF17F63FB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049080" y="626165"/>
            <a:ext cx="6549886" cy="5754756"/>
          </a:xfrm>
        </p:spPr>
        <p:txBody>
          <a:bodyPr>
            <a:normAutofit fontScale="92500"/>
          </a:bodyPr>
          <a:lstStyle/>
          <a:p>
            <a:r>
              <a:rPr lang="en-US" dirty="0"/>
              <a:t>5 people living with dementia; 3 care partners</a:t>
            </a:r>
          </a:p>
          <a:p>
            <a:r>
              <a:rPr lang="en-US" dirty="0"/>
              <a:t>Help make decisions about pilot grant applications</a:t>
            </a:r>
          </a:p>
          <a:p>
            <a:r>
              <a:rPr lang="en-US" dirty="0"/>
              <a:t>Ensures research matters to people living with dementia</a:t>
            </a:r>
          </a:p>
          <a:p>
            <a:r>
              <a:rPr lang="en-US" dirty="0"/>
              <a:t>Reviews full proposals; focus on 3 questions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i="1" dirty="0">
                <a:solidFill>
                  <a:srgbClr val="652B7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this research important?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i="1" dirty="0">
                <a:solidFill>
                  <a:srgbClr val="652B7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Does this research address an unmet need?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i="1" dirty="0">
                <a:solidFill>
                  <a:srgbClr val="652B7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Will this make a difference in the real-world?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089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8BF14D4-B0B3-AE04-3E51-B7293383C0E5}"/>
              </a:ext>
            </a:extLst>
          </p:cNvPr>
          <p:cNvSpPr/>
          <p:nvPr/>
        </p:nvSpPr>
        <p:spPr>
          <a:xfrm rot="5400000">
            <a:off x="2646240" y="-2687762"/>
            <a:ext cx="6899520" cy="12192003"/>
          </a:xfrm>
          <a:prstGeom prst="rect">
            <a:avLst/>
          </a:prstGeom>
          <a:gradFill flip="none" rotWithShape="1">
            <a:gsLst>
              <a:gs pos="0">
                <a:srgbClr val="59266D">
                  <a:lumMod val="50000"/>
                </a:srgbClr>
              </a:gs>
              <a:gs pos="34000">
                <a:schemeClr val="accent1">
                  <a:lumMod val="45000"/>
                </a:schemeClr>
              </a:gs>
              <a:gs pos="0">
                <a:schemeClr val="accent1">
                  <a:lumMod val="89000"/>
                </a:schemeClr>
              </a:gs>
              <a:gs pos="0">
                <a:schemeClr val="accent1">
                  <a:lumMod val="75000"/>
                </a:schemeClr>
              </a:gs>
              <a:gs pos="12000">
                <a:schemeClr val="accent1">
                  <a:lumMod val="70000"/>
                </a:schemeClr>
              </a:gs>
            </a:gsLst>
            <a:lin ang="5400000" scaled="0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7331" y="3287490"/>
            <a:ext cx="2700169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ln w="0"/>
                <a:solidFill>
                  <a:schemeClr val="bg1"/>
                </a:solidFill>
                <a:latin typeface="Arial" charset="0"/>
                <a:cs typeface="Arial" charset="0"/>
              </a:rPr>
              <a:t>To build the nation’s capacity to conduct </a:t>
            </a:r>
            <a:r>
              <a:rPr lang="en-US" dirty="0" err="1">
                <a:ln w="0"/>
                <a:solidFill>
                  <a:schemeClr val="bg1"/>
                </a:solidFill>
                <a:latin typeface="Arial" charset="0"/>
                <a:cs typeface="Arial" charset="0"/>
              </a:rPr>
              <a:t>ePCTs</a:t>
            </a:r>
            <a:r>
              <a:rPr lang="en-US" dirty="0">
                <a:ln w="0"/>
                <a:solidFill>
                  <a:schemeClr val="bg1"/>
                </a:solidFill>
                <a:latin typeface="Arial" charset="0"/>
                <a:cs typeface="Arial" charset="0"/>
              </a:rPr>
              <a:t> of interventions within health care systems for PLWD and care partners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1AEE110-4A7F-381B-8687-32AF0C786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31" y="1921143"/>
            <a:ext cx="2804668" cy="987648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Achieving </a:t>
            </a:r>
            <a:b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Mission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D6B22A2-7841-AFE7-78DB-DBBC625027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34" t="2352" r="4042" b="196"/>
          <a:stretch/>
        </p:blipFill>
        <p:spPr>
          <a:xfrm>
            <a:off x="2819399" y="165459"/>
            <a:ext cx="9222890" cy="6463941"/>
          </a:xfrm>
          <a:prstGeom prst="roundRect">
            <a:avLst>
              <a:gd name="adj" fmla="val 10494"/>
            </a:avLst>
          </a:prstGeom>
        </p:spPr>
      </p:pic>
      <p:pic>
        <p:nvPicPr>
          <p:cNvPr id="10" name="Picture 9" descr="A close-up of a logo&#10;&#10;Description automatically generated">
            <a:extLst>
              <a:ext uri="{FF2B5EF4-FFF2-40B4-BE49-F238E27FC236}">
                <a16:creationId xmlns:a16="http://schemas.microsoft.com/office/drawing/2014/main" id="{A6C13D1F-D5B5-65EC-B1AC-951807DBD5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9130" y="5753100"/>
            <a:ext cx="1622567" cy="68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9505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6A7158A-50C2-154A-9044-FC7493DB8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Fulfilling the vision…We still have more work </a:t>
            </a:r>
            <a:br>
              <a:rPr lang="en-US" dirty="0"/>
            </a:br>
            <a:r>
              <a:rPr lang="en-US" dirty="0"/>
              <a:t>to do!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F6728-EC72-9135-CD4B-573DB986F8B9}"/>
              </a:ext>
            </a:extLst>
          </p:cNvPr>
          <p:cNvSpPr txBox="1"/>
          <p:nvPr/>
        </p:nvSpPr>
        <p:spPr>
          <a:xfrm>
            <a:off x="4704423" y="5061750"/>
            <a:ext cx="7282416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652B7D"/>
                </a:solidFill>
                <a:latin typeface="Arial" charset="0"/>
                <a:cs typeface="Arial" charset="0"/>
              </a:rPr>
              <a:t>Vision</a:t>
            </a:r>
          </a:p>
          <a:p>
            <a:pPr algn="ctr"/>
            <a:endParaRPr lang="en-US" sz="1200" b="1" dirty="0">
              <a:solidFill>
                <a:srgbClr val="652B7D"/>
              </a:solidFill>
              <a:latin typeface="Arial" charset="0"/>
              <a:cs typeface="Arial" charset="0"/>
            </a:endParaRPr>
          </a:p>
          <a:p>
            <a:pPr algn="ctr"/>
            <a:r>
              <a:rPr lang="en-US" dirty="0">
                <a:solidFill>
                  <a:srgbClr val="474C56"/>
                </a:solidFill>
                <a:latin typeface="Arial" charset="0"/>
                <a:cs typeface="Arial" charset="0"/>
              </a:rPr>
              <a:t>To transform the delivery, quality, and outcomes </a:t>
            </a:r>
          </a:p>
          <a:p>
            <a:pPr algn="ctr"/>
            <a:r>
              <a:rPr lang="en-US" dirty="0">
                <a:solidFill>
                  <a:srgbClr val="474C56"/>
                </a:solidFill>
                <a:latin typeface="Arial" charset="0"/>
                <a:cs typeface="Arial" charset="0"/>
              </a:rPr>
              <a:t>of care provided to PLWD &amp; their CPs by accelerating the testing </a:t>
            </a:r>
          </a:p>
          <a:p>
            <a:pPr algn="ctr"/>
            <a:r>
              <a:rPr lang="en-US" dirty="0">
                <a:solidFill>
                  <a:srgbClr val="474C56"/>
                </a:solidFill>
                <a:latin typeface="Arial" charset="0"/>
                <a:cs typeface="Arial" charset="0"/>
              </a:rPr>
              <a:t>&amp; adoption of evidence-based interventions in HCS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571F7C5-EF14-4E5C-C053-66C7529F8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 l="3849" r="3849"/>
          <a:stretch/>
        </p:blipFill>
        <p:spPr bwMode="auto">
          <a:xfrm>
            <a:off x="5434424" y="621053"/>
            <a:ext cx="5711577" cy="4110275"/>
          </a:xfrm>
          <a:prstGeom prst="roundRect">
            <a:avLst>
              <a:gd name="adj" fmla="val 9661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6859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83E4435-B106-FEAC-C6F5-A2213F24F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486" y="246888"/>
            <a:ext cx="11510681" cy="882762"/>
          </a:xfrm>
        </p:spPr>
        <p:txBody>
          <a:bodyPr>
            <a:normAutofit fontScale="90000"/>
          </a:bodyPr>
          <a:lstStyle/>
          <a:p>
            <a:r>
              <a:rPr lang="en-US" dirty="0"/>
              <a:t>HCS-Data infrastructure for </a:t>
            </a:r>
            <a:r>
              <a:rPr lang="en-US" dirty="0" err="1"/>
              <a:t>ePCTs</a:t>
            </a:r>
            <a:r>
              <a:rPr lang="en-US" dirty="0"/>
              <a:t>: Ingredients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5F71D5-1991-E881-0D27-35B8B026695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40659" y="1576931"/>
            <a:ext cx="11510682" cy="463335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HCS willing to consider conducting a trial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HCS staff and champions have identified unmet need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Researcher has an intervention that might fill that unmet need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EMR able to identify eligible intervention candidates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EMR data linked to Medicare Claims or mortality tracker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EMR or Medicare Claims can be used to track clinical outcomes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857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“Dream” Real World Data Platform for ePCTs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b="3807"/>
          <a:stretch/>
        </p:blipFill>
        <p:spPr>
          <a:xfrm>
            <a:off x="521748" y="2055821"/>
            <a:ext cx="3282307" cy="194609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062" y="5017638"/>
            <a:ext cx="3145434" cy="121063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869" y="3007626"/>
            <a:ext cx="3069549" cy="217879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9263" y="1959075"/>
            <a:ext cx="2379790" cy="25341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497646" y="4645830"/>
            <a:ext cx="4552856" cy="19774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Conduct ePCT </a:t>
            </a:r>
          </a:p>
          <a:p>
            <a:pPr marL="342900" indent="-223838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Randomize sites </a:t>
            </a:r>
          </a:p>
          <a:p>
            <a:pPr marL="342900" indent="-223838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Identify/enroll eligible subjects </a:t>
            </a:r>
          </a:p>
          <a:p>
            <a:pPr marL="342900" indent="-223838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Characterize subjects &amp; sites</a:t>
            </a:r>
          </a:p>
          <a:p>
            <a:pPr marL="342900" indent="-223838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Track outcomes</a:t>
            </a:r>
          </a:p>
          <a:p>
            <a:pPr marL="342900" indent="-223838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(Introduce nudge interventions)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042714" y="3028868"/>
            <a:ext cx="746235" cy="44313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3726612" y="4905494"/>
            <a:ext cx="967744" cy="48742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6931213" y="3028868"/>
            <a:ext cx="977462" cy="54716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21748" y="1580795"/>
            <a:ext cx="352096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HCS System EHR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6491" y="4607789"/>
            <a:ext cx="352096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Claims Data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08675" y="1558965"/>
            <a:ext cx="352096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Any Researcher</a:t>
            </a:r>
          </a:p>
        </p:txBody>
      </p:sp>
    </p:spTree>
    <p:extLst>
      <p:ext uri="{BB962C8B-B14F-4D97-AF65-F5344CB8AC3E}">
        <p14:creationId xmlns:p14="http://schemas.microsoft.com/office/powerpoint/2010/main" val="201705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Putting It All Together : The Fix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95450"/>
            <a:ext cx="11412538" cy="4176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ChangeAspect="1"/>
          </p:cNvPicPr>
          <p:nvPr/>
        </p:nvPicPr>
        <p:blipFill rotWithShape="1">
          <a:blip r:embed="rId2"/>
          <a:srcRect t="2132"/>
          <a:stretch/>
        </p:blipFill>
        <p:spPr>
          <a:xfrm>
            <a:off x="4084117" y="2442048"/>
            <a:ext cx="2664070" cy="1570986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3443588" y="1724457"/>
            <a:ext cx="958381" cy="904199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389409" y="1464758"/>
            <a:ext cx="974188" cy="983481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372304" y="1497588"/>
            <a:ext cx="959813" cy="943573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318917" y="1721353"/>
            <a:ext cx="1026156" cy="955261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98295" y="2030425"/>
            <a:ext cx="6158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HCS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62380" y="1683076"/>
            <a:ext cx="834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Invest-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igator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93424" y="1680824"/>
            <a:ext cx="7609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PLWD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88604" y="1881765"/>
            <a:ext cx="8803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Method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Experts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3713" y="1916078"/>
            <a:ext cx="3419704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Educate each other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200" u="sng" dirty="0">
                <a:latin typeface="Arial" panose="020B0604020202020204" pitchFamily="34" charset="0"/>
                <a:cs typeface="Arial" panose="020B0604020202020204" pitchFamily="34" charset="0"/>
              </a:rPr>
              <a:t>Identify priority amenable to intervention that can be evaluated with ePCT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Design ePCT</a:t>
            </a:r>
          </a:p>
        </p:txBody>
      </p:sp>
      <p:pic>
        <p:nvPicPr>
          <p:cNvPr id="20" name="Picture 6" descr="Provider claims and payment | Wellmark">
            <a:extLst>
              <a:ext uri="{FF2B5EF4-FFF2-40B4-BE49-F238E27FC236}">
                <a16:creationId xmlns:a16="http://schemas.microsoft.com/office/drawing/2014/main" id="{28FE1022-977B-68AE-EA29-EED1EF76C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541" y="5121713"/>
            <a:ext cx="1927466" cy="1563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Electronic Health Record Icons - Free SVG &amp; PNG Electronic ...">
            <a:extLst>
              <a:ext uri="{FF2B5EF4-FFF2-40B4-BE49-F238E27FC236}">
                <a16:creationId xmlns:a16="http://schemas.microsoft.com/office/drawing/2014/main" id="{AFB6BD35-CA47-3AF0-23EC-50C740008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736" y="4141640"/>
            <a:ext cx="1290212" cy="117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B9AF20F9-C097-B067-2B96-5BF15ECC43AE}"/>
              </a:ext>
            </a:extLst>
          </p:cNvPr>
          <p:cNvGrpSpPr/>
          <p:nvPr/>
        </p:nvGrpSpPr>
        <p:grpSpPr>
          <a:xfrm>
            <a:off x="3632916" y="4187231"/>
            <a:ext cx="1317310" cy="1012668"/>
            <a:chOff x="699554" y="3637734"/>
            <a:chExt cx="2070704" cy="1687413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F2F3101-8C46-CA89-30F6-73FC440CB313}"/>
                </a:ext>
              </a:extLst>
            </p:cNvPr>
            <p:cNvGrpSpPr/>
            <p:nvPr/>
          </p:nvGrpSpPr>
          <p:grpSpPr>
            <a:xfrm>
              <a:off x="699554" y="3637734"/>
              <a:ext cx="2070704" cy="1687413"/>
              <a:chOff x="948644" y="2921042"/>
              <a:chExt cx="2070704" cy="1687413"/>
            </a:xfrm>
          </p:grpSpPr>
          <p:pic>
            <p:nvPicPr>
              <p:cNvPr id="27" name="Graphic 20" descr="Home with solid fill">
                <a:extLst>
                  <a:ext uri="{FF2B5EF4-FFF2-40B4-BE49-F238E27FC236}">
                    <a16:creationId xmlns:a16="http://schemas.microsoft.com/office/drawing/2014/main" id="{53F238BC-01B9-6F14-A882-ADFDE83483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825150" y="3810785"/>
                <a:ext cx="781194" cy="781194"/>
              </a:xfrm>
              <a:prstGeom prst="rect">
                <a:avLst/>
              </a:prstGeom>
            </p:spPr>
          </p:pic>
          <p:pic>
            <p:nvPicPr>
              <p:cNvPr id="28" name="Graphic 19" descr="Home with solid fill">
                <a:extLst>
                  <a:ext uri="{FF2B5EF4-FFF2-40B4-BE49-F238E27FC236}">
                    <a16:creationId xmlns:a16="http://schemas.microsoft.com/office/drawing/2014/main" id="{F9E3C5B2-0DA1-5C95-BBCA-479AE2FD93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968124" y="3804678"/>
                <a:ext cx="781194" cy="781194"/>
              </a:xfrm>
              <a:prstGeom prst="rect">
                <a:avLst/>
              </a:prstGeom>
            </p:spPr>
          </p:pic>
          <p:pic>
            <p:nvPicPr>
              <p:cNvPr id="29" name="Graphic 17" descr="Home with solid fill">
                <a:extLst>
                  <a:ext uri="{FF2B5EF4-FFF2-40B4-BE49-F238E27FC236}">
                    <a16:creationId xmlns:a16="http://schemas.microsoft.com/office/drawing/2014/main" id="{C05872EF-F135-7303-E274-D2D51005B4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791204" y="3039903"/>
                <a:ext cx="781194" cy="781194"/>
              </a:xfrm>
              <a:prstGeom prst="rect">
                <a:avLst/>
              </a:prstGeom>
            </p:spPr>
          </p:pic>
          <p:pic>
            <p:nvPicPr>
              <p:cNvPr id="30" name="Graphic 16" descr="Home with solid fill">
                <a:extLst>
                  <a:ext uri="{FF2B5EF4-FFF2-40B4-BE49-F238E27FC236}">
                    <a16:creationId xmlns:a16="http://schemas.microsoft.com/office/drawing/2014/main" id="{E376C82C-2C6A-A8B2-80CB-064BA91736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948644" y="3030993"/>
                <a:ext cx="781194" cy="781194"/>
              </a:xfrm>
              <a:prstGeom prst="rect">
                <a:avLst/>
              </a:prstGeom>
            </p:spPr>
          </p:pic>
          <p:pic>
            <p:nvPicPr>
              <p:cNvPr id="31" name="Graphic 5" descr="Home with solid fill">
                <a:extLst>
                  <a:ext uri="{FF2B5EF4-FFF2-40B4-BE49-F238E27FC236}">
                    <a16:creationId xmlns:a16="http://schemas.microsoft.com/office/drawing/2014/main" id="{2D1BDE8B-6A23-9252-0753-36F7DD1AA0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084078" y="2921042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32" name="Graphic 6" descr="Home with solid fill">
                <a:extLst>
                  <a:ext uri="{FF2B5EF4-FFF2-40B4-BE49-F238E27FC236}">
                    <a16:creationId xmlns:a16="http://schemas.microsoft.com/office/drawing/2014/main" id="{BB976AE9-C964-7C28-C181-0B06F90D5D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250367" y="3694055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33" name="Graphic 7" descr="Home with solid fill">
                <a:extLst>
                  <a:ext uri="{FF2B5EF4-FFF2-40B4-BE49-F238E27FC236}">
                    <a16:creationId xmlns:a16="http://schemas.microsoft.com/office/drawing/2014/main" id="{A491FDFD-D69A-E51A-6AFB-589570D828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104948" y="3694055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26" name="Graphic 2" descr="Home with solid fill">
              <a:extLst>
                <a:ext uri="{FF2B5EF4-FFF2-40B4-BE49-F238E27FC236}">
                  <a16:creationId xmlns:a16="http://schemas.microsoft.com/office/drawing/2014/main" id="{8212C766-DB63-F248-C224-2994F726E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23551" y="3637734"/>
              <a:ext cx="914400" cy="914400"/>
            </a:xfrm>
            <a:prstGeom prst="rect">
              <a:avLst/>
            </a:prstGeom>
          </p:spPr>
        </p:pic>
      </p:grpSp>
      <p:sp>
        <p:nvSpPr>
          <p:cNvPr id="34" name="TextBox 33"/>
          <p:cNvSpPr txBox="1"/>
          <p:nvPr/>
        </p:nvSpPr>
        <p:spPr>
          <a:xfrm>
            <a:off x="8934984" y="4949876"/>
            <a:ext cx="30387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Feasibility ePCT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Full ePCT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12414" y="2191861"/>
            <a:ext cx="2701177" cy="2751332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98840" y="4777829"/>
            <a:ext cx="32177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Leverage real world data platform</a:t>
            </a:r>
          </a:p>
        </p:txBody>
      </p:sp>
      <p:sp>
        <p:nvSpPr>
          <p:cNvPr id="7" name="Plus 6"/>
          <p:cNvSpPr>
            <a:spLocks noChangeAspect="1"/>
          </p:cNvSpPr>
          <p:nvPr/>
        </p:nvSpPr>
        <p:spPr>
          <a:xfrm>
            <a:off x="5064792" y="3867320"/>
            <a:ext cx="548640" cy="54864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259308" y="3876099"/>
            <a:ext cx="1672489" cy="3058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3096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Arrow: Curved Down 48">
            <a:extLst>
              <a:ext uri="{FF2B5EF4-FFF2-40B4-BE49-F238E27FC236}">
                <a16:creationId xmlns:a16="http://schemas.microsoft.com/office/drawing/2014/main" id="{E7F5CBA1-FDCB-1FB1-5C84-5421410E9B28}"/>
              </a:ext>
            </a:extLst>
          </p:cNvPr>
          <p:cNvSpPr/>
          <p:nvPr/>
        </p:nvSpPr>
        <p:spPr>
          <a:xfrm rot="1474639">
            <a:off x="7296237" y="2894736"/>
            <a:ext cx="1933192" cy="528456"/>
          </a:xfrm>
          <a:prstGeom prst="curvedDownArrow">
            <a:avLst>
              <a:gd name="adj1" fmla="val 10227"/>
              <a:gd name="adj2" fmla="val 44086"/>
              <a:gd name="adj3" fmla="val 31318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2F09F3E7-B39A-DF6E-A516-FCB47B04DC15}"/>
              </a:ext>
            </a:extLst>
          </p:cNvPr>
          <p:cNvSpPr/>
          <p:nvPr/>
        </p:nvSpPr>
        <p:spPr>
          <a:xfrm>
            <a:off x="4432056" y="2257197"/>
            <a:ext cx="2985829" cy="1893431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6EC56F9E-43C5-BAB1-645C-8E43C2BAFE32}"/>
              </a:ext>
            </a:extLst>
          </p:cNvPr>
          <p:cNvSpPr/>
          <p:nvPr/>
        </p:nvSpPr>
        <p:spPr>
          <a:xfrm>
            <a:off x="8125837" y="3644952"/>
            <a:ext cx="3338669" cy="2169251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044713D-F88D-858F-DE93-6D437E01C5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3625" y="154825"/>
            <a:ext cx="6273407" cy="1129435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0D63D0F5-96A3-FA65-DCC1-0721F068CCD4}"/>
              </a:ext>
            </a:extLst>
          </p:cNvPr>
          <p:cNvSpPr txBox="1"/>
          <p:nvPr/>
        </p:nvSpPr>
        <p:spPr>
          <a:xfrm>
            <a:off x="600627" y="5718069"/>
            <a:ext cx="2250663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44546A"/>
                </a:solidFill>
                <a:latin typeface="Aptos" panose="020B0004020202020204" pitchFamily="34" charset="0"/>
              </a:rPr>
              <a:t>2500+ nursing homes </a:t>
            </a:r>
          </a:p>
        </p:txBody>
      </p:sp>
      <p:pic>
        <p:nvPicPr>
          <p:cNvPr id="1028" name="Picture 4" descr="Electronic Health Record Icons - Free SVG &amp; PNG Electronic ...">
            <a:extLst>
              <a:ext uri="{FF2B5EF4-FFF2-40B4-BE49-F238E27FC236}">
                <a16:creationId xmlns:a16="http://schemas.microsoft.com/office/drawing/2014/main" id="{AFB6BD35-CA47-3AF0-23EC-50C740008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317" y="2642470"/>
            <a:ext cx="695217" cy="631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E6810B26-819E-A5E9-A3E2-80C5B0A78B79}"/>
              </a:ext>
            </a:extLst>
          </p:cNvPr>
          <p:cNvSpPr txBox="1"/>
          <p:nvPr/>
        </p:nvSpPr>
        <p:spPr>
          <a:xfrm>
            <a:off x="4944453" y="3242603"/>
            <a:ext cx="1894503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44546A"/>
                </a:solidFill>
              </a:rPr>
              <a:t>EHR data curated</a:t>
            </a:r>
          </a:p>
        </p:txBody>
      </p:sp>
      <p:sp>
        <p:nvSpPr>
          <p:cNvPr id="42" name="Arrow: Curved Down 41">
            <a:extLst>
              <a:ext uri="{FF2B5EF4-FFF2-40B4-BE49-F238E27FC236}">
                <a16:creationId xmlns:a16="http://schemas.microsoft.com/office/drawing/2014/main" id="{ADA95F39-5269-00F1-2F26-1CBDC03E537E}"/>
              </a:ext>
            </a:extLst>
          </p:cNvPr>
          <p:cNvSpPr/>
          <p:nvPr/>
        </p:nvSpPr>
        <p:spPr>
          <a:xfrm rot="20443546">
            <a:off x="1322543" y="2619317"/>
            <a:ext cx="3370705" cy="1044239"/>
          </a:xfrm>
          <a:prstGeom prst="curvedDownArrow">
            <a:avLst>
              <a:gd name="adj1" fmla="val 13616"/>
              <a:gd name="adj2" fmla="val 48419"/>
              <a:gd name="adj3" fmla="val 29534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C5B67AF-ED78-173B-6370-E6BDCD6281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3932" y="2061525"/>
            <a:ext cx="1022694" cy="11311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BBAF525A-388C-6163-3DE7-CD503B093C31}"/>
              </a:ext>
            </a:extLst>
          </p:cNvPr>
          <p:cNvSpPr txBox="1"/>
          <p:nvPr/>
        </p:nvSpPr>
        <p:spPr>
          <a:xfrm>
            <a:off x="1772793" y="3289660"/>
            <a:ext cx="1933635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44546A"/>
                </a:solidFill>
                <a:latin typeface="Aptos" panose="020B0004020202020204" pitchFamily="34" charset="0"/>
              </a:rPr>
              <a:t>via 3 data vendors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8674714-9A9C-0685-A5E5-BF3C94C68D4E}"/>
              </a:ext>
            </a:extLst>
          </p:cNvPr>
          <p:cNvSpPr txBox="1"/>
          <p:nvPr/>
        </p:nvSpPr>
        <p:spPr>
          <a:xfrm>
            <a:off x="8824322" y="4790274"/>
            <a:ext cx="1894503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44546A"/>
                </a:solidFill>
                <a:latin typeface="Aptos" panose="020B0004020202020204" pitchFamily="34" charset="0"/>
              </a:rPr>
              <a:t>EHR data linked to Medicare claims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9AF20F9-C097-B067-2B96-5BF15ECC43AE}"/>
              </a:ext>
            </a:extLst>
          </p:cNvPr>
          <p:cNvGrpSpPr/>
          <p:nvPr/>
        </p:nvGrpSpPr>
        <p:grpSpPr>
          <a:xfrm>
            <a:off x="669264" y="4075287"/>
            <a:ext cx="2056035" cy="1675815"/>
            <a:chOff x="699554" y="3637734"/>
            <a:chExt cx="2070704" cy="1687413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F2F3101-8C46-CA89-30F6-73FC440CB313}"/>
                </a:ext>
              </a:extLst>
            </p:cNvPr>
            <p:cNvGrpSpPr/>
            <p:nvPr/>
          </p:nvGrpSpPr>
          <p:grpSpPr>
            <a:xfrm>
              <a:off x="699554" y="3637734"/>
              <a:ext cx="2070704" cy="1687413"/>
              <a:chOff x="948644" y="2921042"/>
              <a:chExt cx="2070704" cy="1687413"/>
            </a:xfrm>
          </p:grpSpPr>
          <p:pic>
            <p:nvPicPr>
              <p:cNvPr id="21" name="Graphic 20" descr="Home with solid fill">
                <a:extLst>
                  <a:ext uri="{FF2B5EF4-FFF2-40B4-BE49-F238E27FC236}">
                    <a16:creationId xmlns:a16="http://schemas.microsoft.com/office/drawing/2014/main" id="{53F238BC-01B9-6F14-A882-ADFDE83483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825150" y="3810785"/>
                <a:ext cx="781194" cy="781194"/>
              </a:xfrm>
              <a:prstGeom prst="rect">
                <a:avLst/>
              </a:prstGeom>
            </p:spPr>
          </p:pic>
          <p:pic>
            <p:nvPicPr>
              <p:cNvPr id="20" name="Graphic 19" descr="Home with solid fill">
                <a:extLst>
                  <a:ext uri="{FF2B5EF4-FFF2-40B4-BE49-F238E27FC236}">
                    <a16:creationId xmlns:a16="http://schemas.microsoft.com/office/drawing/2014/main" id="{F9E3C5B2-0DA1-5C95-BBCA-479AE2FD93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968124" y="3804678"/>
                <a:ext cx="781194" cy="781194"/>
              </a:xfrm>
              <a:prstGeom prst="rect">
                <a:avLst/>
              </a:prstGeom>
            </p:spPr>
          </p:pic>
          <p:pic>
            <p:nvPicPr>
              <p:cNvPr id="18" name="Graphic 17" descr="Home with solid fill">
                <a:extLst>
                  <a:ext uri="{FF2B5EF4-FFF2-40B4-BE49-F238E27FC236}">
                    <a16:creationId xmlns:a16="http://schemas.microsoft.com/office/drawing/2014/main" id="{C05872EF-F135-7303-E274-D2D51005B4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791204" y="3039903"/>
                <a:ext cx="781194" cy="781194"/>
              </a:xfrm>
              <a:prstGeom prst="rect">
                <a:avLst/>
              </a:prstGeom>
            </p:spPr>
          </p:pic>
          <p:pic>
            <p:nvPicPr>
              <p:cNvPr id="17" name="Graphic 16" descr="Home with solid fill">
                <a:extLst>
                  <a:ext uri="{FF2B5EF4-FFF2-40B4-BE49-F238E27FC236}">
                    <a16:creationId xmlns:a16="http://schemas.microsoft.com/office/drawing/2014/main" id="{E376C82C-2C6A-A8B2-80CB-064BA91736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948644" y="3030993"/>
                <a:ext cx="781194" cy="781194"/>
              </a:xfrm>
              <a:prstGeom prst="rect">
                <a:avLst/>
              </a:prstGeom>
            </p:spPr>
          </p:pic>
          <p:pic>
            <p:nvPicPr>
              <p:cNvPr id="6" name="Graphic 5" descr="Home with solid fill">
                <a:extLst>
                  <a:ext uri="{FF2B5EF4-FFF2-40B4-BE49-F238E27FC236}">
                    <a16:creationId xmlns:a16="http://schemas.microsoft.com/office/drawing/2014/main" id="{2D1BDE8B-6A23-9252-0753-36F7DD1AA0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2084078" y="2921042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7" name="Graphic 6" descr="Home with solid fill">
                <a:extLst>
                  <a:ext uri="{FF2B5EF4-FFF2-40B4-BE49-F238E27FC236}">
                    <a16:creationId xmlns:a16="http://schemas.microsoft.com/office/drawing/2014/main" id="{BB976AE9-C964-7C28-C181-0B06F90D5D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250367" y="3694055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8" name="Graphic 7" descr="Home with solid fill">
                <a:extLst>
                  <a:ext uri="{FF2B5EF4-FFF2-40B4-BE49-F238E27FC236}">
                    <a16:creationId xmlns:a16="http://schemas.microsoft.com/office/drawing/2014/main" id="{A491FDFD-D69A-E51A-6AFB-589570D828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2104948" y="3694055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3" name="Graphic 2" descr="Home with solid fill">
              <a:extLst>
                <a:ext uri="{FF2B5EF4-FFF2-40B4-BE49-F238E27FC236}">
                  <a16:creationId xmlns:a16="http://schemas.microsoft.com/office/drawing/2014/main" id="{8212C766-DB63-F248-C224-2994F726E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23551" y="3637734"/>
              <a:ext cx="914400" cy="914400"/>
            </a:xfrm>
            <a:prstGeom prst="rect">
              <a:avLst/>
            </a:prstGeom>
          </p:spPr>
        </p:pic>
      </p:grpSp>
      <p:pic>
        <p:nvPicPr>
          <p:cNvPr id="1030" name="Picture 6" descr="Provider claims and payment | Wellmark">
            <a:extLst>
              <a:ext uri="{FF2B5EF4-FFF2-40B4-BE49-F238E27FC236}">
                <a16:creationId xmlns:a16="http://schemas.microsoft.com/office/drawing/2014/main" id="{28FE1022-977B-68AE-EA29-EED1EF76C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769" y="3977649"/>
            <a:ext cx="1053622" cy="85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Arrow: Left-Right 52">
            <a:extLst>
              <a:ext uri="{FF2B5EF4-FFF2-40B4-BE49-F238E27FC236}">
                <a16:creationId xmlns:a16="http://schemas.microsoft.com/office/drawing/2014/main" id="{373AAC12-30B8-904F-6DDD-913EE3CB170F}"/>
              </a:ext>
            </a:extLst>
          </p:cNvPr>
          <p:cNvSpPr/>
          <p:nvPr/>
        </p:nvSpPr>
        <p:spPr>
          <a:xfrm rot="16200000">
            <a:off x="5549643" y="4331341"/>
            <a:ext cx="483734" cy="216943"/>
          </a:xfrm>
          <a:prstGeom prst="leftRightArrow">
            <a:avLst/>
          </a:prstGeom>
          <a:solidFill>
            <a:srgbClr val="4454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Arrow: Left-Right 53">
            <a:extLst>
              <a:ext uri="{FF2B5EF4-FFF2-40B4-BE49-F238E27FC236}">
                <a16:creationId xmlns:a16="http://schemas.microsoft.com/office/drawing/2014/main" id="{6A2E83B7-E6CB-7D65-1DF1-F565CC72542D}"/>
              </a:ext>
            </a:extLst>
          </p:cNvPr>
          <p:cNvSpPr/>
          <p:nvPr/>
        </p:nvSpPr>
        <p:spPr>
          <a:xfrm rot="20418620">
            <a:off x="6443852" y="5203431"/>
            <a:ext cx="1698874" cy="220731"/>
          </a:xfrm>
          <a:prstGeom prst="leftRightArrow">
            <a:avLst/>
          </a:prstGeom>
          <a:solidFill>
            <a:srgbClr val="4454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273ADC5-4511-F22A-3CAD-041690DF6602}"/>
              </a:ext>
            </a:extLst>
          </p:cNvPr>
          <p:cNvGrpSpPr/>
          <p:nvPr/>
        </p:nvGrpSpPr>
        <p:grpSpPr>
          <a:xfrm>
            <a:off x="8224423" y="2556025"/>
            <a:ext cx="3312769" cy="925633"/>
            <a:chOff x="8529975" y="2368970"/>
            <a:chExt cx="3204519" cy="880019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8A198B07-44C1-9418-F0AD-168904E242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r="334"/>
            <a:stretch/>
          </p:blipFill>
          <p:spPr>
            <a:xfrm>
              <a:off x="8529975" y="2368970"/>
              <a:ext cx="3204519" cy="541799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8B9B292-63C2-C2AB-B273-786C9ED99918}"/>
                </a:ext>
              </a:extLst>
            </p:cNvPr>
            <p:cNvSpPr txBox="1"/>
            <p:nvPr/>
          </p:nvSpPr>
          <p:spPr>
            <a:xfrm>
              <a:off x="8529975" y="2897857"/>
              <a:ext cx="3204519" cy="3511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44546A"/>
                  </a:solidFill>
                  <a:latin typeface="Aptos" panose="020B0004020202020204" pitchFamily="34" charset="0"/>
                </a:rPr>
                <a:t>NIA Data LINKAGE Program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EA17189-FA3A-A943-C031-AA3B6DC1861F}"/>
              </a:ext>
            </a:extLst>
          </p:cNvPr>
          <p:cNvGrpSpPr/>
          <p:nvPr/>
        </p:nvGrpSpPr>
        <p:grpSpPr>
          <a:xfrm>
            <a:off x="5074494" y="4616596"/>
            <a:ext cx="1440877" cy="1466039"/>
            <a:chOff x="5042683" y="4685431"/>
            <a:chExt cx="1393794" cy="1393794"/>
          </a:xfrm>
        </p:grpSpPr>
        <p:pic>
          <p:nvPicPr>
            <p:cNvPr id="23" name="Graphic 22" descr="Programmer female with solid fill">
              <a:extLst>
                <a:ext uri="{FF2B5EF4-FFF2-40B4-BE49-F238E27FC236}">
                  <a16:creationId xmlns:a16="http://schemas.microsoft.com/office/drawing/2014/main" id="{ED4C48AA-36B2-D84B-AAAF-A4A7942679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5042683" y="4685431"/>
              <a:ext cx="1393794" cy="1393794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20E2BD4-FC12-BB31-8E16-09A8A3332215}"/>
                </a:ext>
              </a:extLst>
            </p:cNvPr>
            <p:cNvSpPr txBox="1"/>
            <p:nvPr/>
          </p:nvSpPr>
          <p:spPr>
            <a:xfrm>
              <a:off x="5105704" y="5663429"/>
              <a:ext cx="1252763" cy="30777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44546A"/>
                  </a:solidFill>
                  <a:latin typeface="Aptos" panose="020B0004020202020204" pitchFamily="34" charset="0"/>
                </a:rPr>
                <a:t>Researcher</a:t>
              </a:r>
            </a:p>
          </p:txBody>
        </p:sp>
      </p:grp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A4DD6882-66A1-56CA-D647-65B5CE2BB6AA}"/>
              </a:ext>
            </a:extLst>
          </p:cNvPr>
          <p:cNvCxnSpPr>
            <a:cxnSpLocks/>
          </p:cNvCxnSpPr>
          <p:nvPr/>
        </p:nvCxnSpPr>
        <p:spPr>
          <a:xfrm>
            <a:off x="798319" y="1591842"/>
            <a:ext cx="10772521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C04311E-7291-26F5-1EA5-D1FBA7F9E2B9}"/>
              </a:ext>
            </a:extLst>
          </p:cNvPr>
          <p:cNvGrpSpPr/>
          <p:nvPr/>
        </p:nvGrpSpPr>
        <p:grpSpPr>
          <a:xfrm>
            <a:off x="3395448" y="4792585"/>
            <a:ext cx="1747896" cy="1290050"/>
            <a:chOff x="3459389" y="5280837"/>
            <a:chExt cx="1692049" cy="999461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B931C43B-E4AC-0AB6-2822-FA7B1E278533}"/>
                </a:ext>
              </a:extLst>
            </p:cNvPr>
            <p:cNvGrpSpPr/>
            <p:nvPr/>
          </p:nvGrpSpPr>
          <p:grpSpPr>
            <a:xfrm>
              <a:off x="3459389" y="5280837"/>
              <a:ext cx="1692049" cy="999461"/>
              <a:chOff x="1650559" y="1853370"/>
              <a:chExt cx="1749022" cy="1453939"/>
            </a:xfrm>
            <a:solidFill>
              <a:schemeClr val="bg1">
                <a:lumMod val="95000"/>
              </a:schemeClr>
            </a:solidFill>
          </p:grpSpPr>
          <p:sp>
            <p:nvSpPr>
              <p:cNvPr id="41" name="Freeform 19">
                <a:extLst>
                  <a:ext uri="{FF2B5EF4-FFF2-40B4-BE49-F238E27FC236}">
                    <a16:creationId xmlns:a16="http://schemas.microsoft.com/office/drawing/2014/main" id="{614CD163-FF68-3D1F-8D3C-4B65F2A09C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2701" y="1853370"/>
                <a:ext cx="1746880" cy="1453939"/>
              </a:xfrm>
              <a:custGeom>
                <a:avLst/>
                <a:gdLst>
                  <a:gd name="T0" fmla="*/ 1074 w 1074"/>
                  <a:gd name="T1" fmla="*/ 1000 h 1079"/>
                  <a:gd name="T2" fmla="*/ 1074 w 1074"/>
                  <a:gd name="T3" fmla="*/ 933 h 1079"/>
                  <a:gd name="T4" fmla="*/ 1074 w 1074"/>
                  <a:gd name="T5" fmla="*/ 869 h 1079"/>
                  <a:gd name="T6" fmla="*/ 1074 w 1074"/>
                  <a:gd name="T7" fmla="*/ 804 h 1079"/>
                  <a:gd name="T8" fmla="*/ 1074 w 1074"/>
                  <a:gd name="T9" fmla="*/ 737 h 1079"/>
                  <a:gd name="T10" fmla="*/ 1074 w 1074"/>
                  <a:gd name="T11" fmla="*/ 673 h 1079"/>
                  <a:gd name="T12" fmla="*/ 1074 w 1074"/>
                  <a:gd name="T13" fmla="*/ 606 h 1079"/>
                  <a:gd name="T14" fmla="*/ 1074 w 1074"/>
                  <a:gd name="T15" fmla="*/ 542 h 1079"/>
                  <a:gd name="T16" fmla="*/ 1074 w 1074"/>
                  <a:gd name="T17" fmla="*/ 477 h 1079"/>
                  <a:gd name="T18" fmla="*/ 1072 w 1074"/>
                  <a:gd name="T19" fmla="*/ 410 h 1079"/>
                  <a:gd name="T20" fmla="*/ 1072 w 1074"/>
                  <a:gd name="T21" fmla="*/ 346 h 1079"/>
                  <a:gd name="T22" fmla="*/ 1072 w 1074"/>
                  <a:gd name="T23" fmla="*/ 279 h 1079"/>
                  <a:gd name="T24" fmla="*/ 1072 w 1074"/>
                  <a:gd name="T25" fmla="*/ 215 h 1079"/>
                  <a:gd name="T26" fmla="*/ 1072 w 1074"/>
                  <a:gd name="T27" fmla="*/ 150 h 1079"/>
                  <a:gd name="T28" fmla="*/ 1072 w 1074"/>
                  <a:gd name="T29" fmla="*/ 84 h 1079"/>
                  <a:gd name="T30" fmla="*/ 1070 w 1074"/>
                  <a:gd name="T31" fmla="*/ 21 h 1079"/>
                  <a:gd name="T32" fmla="*/ 1012 w 1074"/>
                  <a:gd name="T33" fmla="*/ 29 h 1079"/>
                  <a:gd name="T34" fmla="*/ 948 w 1074"/>
                  <a:gd name="T35" fmla="*/ 29 h 1079"/>
                  <a:gd name="T36" fmla="*/ 881 w 1074"/>
                  <a:gd name="T37" fmla="*/ 29 h 1079"/>
                  <a:gd name="T38" fmla="*/ 817 w 1074"/>
                  <a:gd name="T39" fmla="*/ 29 h 1079"/>
                  <a:gd name="T40" fmla="*/ 752 w 1074"/>
                  <a:gd name="T41" fmla="*/ 29 h 1079"/>
                  <a:gd name="T42" fmla="*/ 685 w 1074"/>
                  <a:gd name="T43" fmla="*/ 29 h 1079"/>
                  <a:gd name="T44" fmla="*/ 621 w 1074"/>
                  <a:gd name="T45" fmla="*/ 29 h 1079"/>
                  <a:gd name="T46" fmla="*/ 554 w 1074"/>
                  <a:gd name="T47" fmla="*/ 29 h 1079"/>
                  <a:gd name="T48" fmla="*/ 490 w 1074"/>
                  <a:gd name="T49" fmla="*/ 29 h 1079"/>
                  <a:gd name="T50" fmla="*/ 425 w 1074"/>
                  <a:gd name="T51" fmla="*/ 29 h 1079"/>
                  <a:gd name="T52" fmla="*/ 358 w 1074"/>
                  <a:gd name="T53" fmla="*/ 29 h 1079"/>
                  <a:gd name="T54" fmla="*/ 294 w 1074"/>
                  <a:gd name="T55" fmla="*/ 29 h 1079"/>
                  <a:gd name="T56" fmla="*/ 227 w 1074"/>
                  <a:gd name="T57" fmla="*/ 29 h 1079"/>
                  <a:gd name="T58" fmla="*/ 163 w 1074"/>
                  <a:gd name="T59" fmla="*/ 29 h 1079"/>
                  <a:gd name="T60" fmla="*/ 98 w 1074"/>
                  <a:gd name="T61" fmla="*/ 31 h 1079"/>
                  <a:gd name="T62" fmla="*/ 32 w 1074"/>
                  <a:gd name="T63" fmla="*/ 31 h 1079"/>
                  <a:gd name="T64" fmla="*/ 29 w 1074"/>
                  <a:gd name="T65" fmla="*/ 29 h 1079"/>
                  <a:gd name="T66" fmla="*/ 29 w 1074"/>
                  <a:gd name="T67" fmla="*/ 95 h 1079"/>
                  <a:gd name="T68" fmla="*/ 29 w 1074"/>
                  <a:gd name="T69" fmla="*/ 160 h 1079"/>
                  <a:gd name="T70" fmla="*/ 29 w 1074"/>
                  <a:gd name="T71" fmla="*/ 227 h 1079"/>
                  <a:gd name="T72" fmla="*/ 29 w 1074"/>
                  <a:gd name="T73" fmla="*/ 291 h 1079"/>
                  <a:gd name="T74" fmla="*/ 29 w 1074"/>
                  <a:gd name="T75" fmla="*/ 356 h 1079"/>
                  <a:gd name="T76" fmla="*/ 29 w 1074"/>
                  <a:gd name="T77" fmla="*/ 422 h 1079"/>
                  <a:gd name="T78" fmla="*/ 29 w 1074"/>
                  <a:gd name="T79" fmla="*/ 487 h 1079"/>
                  <a:gd name="T80" fmla="*/ 29 w 1074"/>
                  <a:gd name="T81" fmla="*/ 554 h 1079"/>
                  <a:gd name="T82" fmla="*/ 29 w 1074"/>
                  <a:gd name="T83" fmla="*/ 618 h 1079"/>
                  <a:gd name="T84" fmla="*/ 29 w 1074"/>
                  <a:gd name="T85" fmla="*/ 683 h 1079"/>
                  <a:gd name="T86" fmla="*/ 29 w 1074"/>
                  <a:gd name="T87" fmla="*/ 749 h 1079"/>
                  <a:gd name="T88" fmla="*/ 29 w 1074"/>
                  <a:gd name="T89" fmla="*/ 814 h 1079"/>
                  <a:gd name="T90" fmla="*/ 29 w 1074"/>
                  <a:gd name="T91" fmla="*/ 878 h 1079"/>
                  <a:gd name="T92" fmla="*/ 3 w 1074"/>
                  <a:gd name="T93" fmla="*/ 914 h 1079"/>
                  <a:gd name="T94" fmla="*/ 535 w 1074"/>
                  <a:gd name="T95" fmla="*/ 1055 h 1079"/>
                  <a:gd name="T96" fmla="*/ 595 w 1074"/>
                  <a:gd name="T97" fmla="*/ 1050 h 1079"/>
                  <a:gd name="T98" fmla="*/ 659 w 1074"/>
                  <a:gd name="T99" fmla="*/ 1050 h 1079"/>
                  <a:gd name="T100" fmla="*/ 724 w 1074"/>
                  <a:gd name="T101" fmla="*/ 1050 h 1079"/>
                  <a:gd name="T102" fmla="*/ 790 w 1074"/>
                  <a:gd name="T103" fmla="*/ 1050 h 1079"/>
                  <a:gd name="T104" fmla="*/ 855 w 1074"/>
                  <a:gd name="T105" fmla="*/ 1050 h 1079"/>
                  <a:gd name="T106" fmla="*/ 922 w 1074"/>
                  <a:gd name="T107" fmla="*/ 1050 h 1079"/>
                  <a:gd name="T108" fmla="*/ 986 w 1074"/>
                  <a:gd name="T109" fmla="*/ 1050 h 1079"/>
                  <a:gd name="T110" fmla="*/ 1051 w 1074"/>
                  <a:gd name="T111" fmla="*/ 1050 h 1079"/>
                  <a:gd name="T112" fmla="*/ 1074 w 1074"/>
                  <a:gd name="T113" fmla="*/ 1064 h 10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74" h="1079">
                    <a:moveTo>
                      <a:pt x="1046" y="1031"/>
                    </a:moveTo>
                    <a:lnTo>
                      <a:pt x="1074" y="1000"/>
                    </a:lnTo>
                    <a:lnTo>
                      <a:pt x="1046" y="967"/>
                    </a:lnTo>
                    <a:lnTo>
                      <a:pt x="1074" y="933"/>
                    </a:lnTo>
                    <a:lnTo>
                      <a:pt x="1046" y="902"/>
                    </a:lnTo>
                    <a:lnTo>
                      <a:pt x="1074" y="869"/>
                    </a:lnTo>
                    <a:lnTo>
                      <a:pt x="1046" y="835"/>
                    </a:lnTo>
                    <a:lnTo>
                      <a:pt x="1074" y="804"/>
                    </a:lnTo>
                    <a:lnTo>
                      <a:pt x="1046" y="771"/>
                    </a:lnTo>
                    <a:lnTo>
                      <a:pt x="1074" y="737"/>
                    </a:lnTo>
                    <a:lnTo>
                      <a:pt x="1046" y="704"/>
                    </a:lnTo>
                    <a:lnTo>
                      <a:pt x="1074" y="673"/>
                    </a:lnTo>
                    <a:lnTo>
                      <a:pt x="1046" y="640"/>
                    </a:lnTo>
                    <a:lnTo>
                      <a:pt x="1074" y="606"/>
                    </a:lnTo>
                    <a:lnTo>
                      <a:pt x="1046" y="575"/>
                    </a:lnTo>
                    <a:lnTo>
                      <a:pt x="1074" y="542"/>
                    </a:lnTo>
                    <a:lnTo>
                      <a:pt x="1046" y="508"/>
                    </a:lnTo>
                    <a:lnTo>
                      <a:pt x="1074" y="477"/>
                    </a:lnTo>
                    <a:lnTo>
                      <a:pt x="1046" y="444"/>
                    </a:lnTo>
                    <a:lnTo>
                      <a:pt x="1072" y="410"/>
                    </a:lnTo>
                    <a:lnTo>
                      <a:pt x="1046" y="379"/>
                    </a:lnTo>
                    <a:lnTo>
                      <a:pt x="1072" y="346"/>
                    </a:lnTo>
                    <a:lnTo>
                      <a:pt x="1046" y="313"/>
                    </a:lnTo>
                    <a:lnTo>
                      <a:pt x="1072" y="279"/>
                    </a:lnTo>
                    <a:lnTo>
                      <a:pt x="1046" y="248"/>
                    </a:lnTo>
                    <a:lnTo>
                      <a:pt x="1072" y="215"/>
                    </a:lnTo>
                    <a:lnTo>
                      <a:pt x="1046" y="181"/>
                    </a:lnTo>
                    <a:lnTo>
                      <a:pt x="1072" y="150"/>
                    </a:lnTo>
                    <a:lnTo>
                      <a:pt x="1046" y="117"/>
                    </a:lnTo>
                    <a:lnTo>
                      <a:pt x="1072" y="84"/>
                    </a:lnTo>
                    <a:lnTo>
                      <a:pt x="1043" y="52"/>
                    </a:lnTo>
                    <a:lnTo>
                      <a:pt x="1070" y="21"/>
                    </a:lnTo>
                    <a:lnTo>
                      <a:pt x="1046" y="0"/>
                    </a:lnTo>
                    <a:lnTo>
                      <a:pt x="1012" y="29"/>
                    </a:lnTo>
                    <a:lnTo>
                      <a:pt x="979" y="0"/>
                    </a:lnTo>
                    <a:lnTo>
                      <a:pt x="948" y="29"/>
                    </a:lnTo>
                    <a:lnTo>
                      <a:pt x="914" y="0"/>
                    </a:lnTo>
                    <a:lnTo>
                      <a:pt x="881" y="29"/>
                    </a:lnTo>
                    <a:lnTo>
                      <a:pt x="850" y="0"/>
                    </a:lnTo>
                    <a:lnTo>
                      <a:pt x="817" y="29"/>
                    </a:lnTo>
                    <a:lnTo>
                      <a:pt x="783" y="0"/>
                    </a:lnTo>
                    <a:lnTo>
                      <a:pt x="752" y="29"/>
                    </a:lnTo>
                    <a:lnTo>
                      <a:pt x="719" y="0"/>
                    </a:lnTo>
                    <a:lnTo>
                      <a:pt x="685" y="29"/>
                    </a:lnTo>
                    <a:lnTo>
                      <a:pt x="652" y="0"/>
                    </a:lnTo>
                    <a:lnTo>
                      <a:pt x="621" y="29"/>
                    </a:lnTo>
                    <a:lnTo>
                      <a:pt x="588" y="0"/>
                    </a:lnTo>
                    <a:lnTo>
                      <a:pt x="554" y="29"/>
                    </a:lnTo>
                    <a:lnTo>
                      <a:pt x="523" y="0"/>
                    </a:lnTo>
                    <a:lnTo>
                      <a:pt x="490" y="29"/>
                    </a:lnTo>
                    <a:lnTo>
                      <a:pt x="456" y="2"/>
                    </a:lnTo>
                    <a:lnTo>
                      <a:pt x="425" y="29"/>
                    </a:lnTo>
                    <a:lnTo>
                      <a:pt x="392" y="2"/>
                    </a:lnTo>
                    <a:lnTo>
                      <a:pt x="358" y="29"/>
                    </a:lnTo>
                    <a:lnTo>
                      <a:pt x="325" y="2"/>
                    </a:lnTo>
                    <a:lnTo>
                      <a:pt x="294" y="29"/>
                    </a:lnTo>
                    <a:lnTo>
                      <a:pt x="261" y="2"/>
                    </a:lnTo>
                    <a:lnTo>
                      <a:pt x="227" y="29"/>
                    </a:lnTo>
                    <a:lnTo>
                      <a:pt x="196" y="2"/>
                    </a:lnTo>
                    <a:lnTo>
                      <a:pt x="163" y="29"/>
                    </a:lnTo>
                    <a:lnTo>
                      <a:pt x="129" y="2"/>
                    </a:lnTo>
                    <a:lnTo>
                      <a:pt x="98" y="31"/>
                    </a:lnTo>
                    <a:lnTo>
                      <a:pt x="65" y="2"/>
                    </a:lnTo>
                    <a:lnTo>
                      <a:pt x="32" y="31"/>
                    </a:lnTo>
                    <a:lnTo>
                      <a:pt x="20" y="19"/>
                    </a:lnTo>
                    <a:lnTo>
                      <a:pt x="29" y="29"/>
                    </a:lnTo>
                    <a:lnTo>
                      <a:pt x="0" y="62"/>
                    </a:lnTo>
                    <a:lnTo>
                      <a:pt x="29" y="95"/>
                    </a:lnTo>
                    <a:lnTo>
                      <a:pt x="0" y="126"/>
                    </a:lnTo>
                    <a:lnTo>
                      <a:pt x="29" y="160"/>
                    </a:lnTo>
                    <a:lnTo>
                      <a:pt x="0" y="193"/>
                    </a:lnTo>
                    <a:lnTo>
                      <a:pt x="29" y="227"/>
                    </a:lnTo>
                    <a:lnTo>
                      <a:pt x="0" y="258"/>
                    </a:lnTo>
                    <a:lnTo>
                      <a:pt x="29" y="291"/>
                    </a:lnTo>
                    <a:lnTo>
                      <a:pt x="0" y="325"/>
                    </a:lnTo>
                    <a:lnTo>
                      <a:pt x="29" y="356"/>
                    </a:lnTo>
                    <a:lnTo>
                      <a:pt x="0" y="389"/>
                    </a:lnTo>
                    <a:lnTo>
                      <a:pt x="29" y="422"/>
                    </a:lnTo>
                    <a:lnTo>
                      <a:pt x="0" y="453"/>
                    </a:lnTo>
                    <a:lnTo>
                      <a:pt x="29" y="487"/>
                    </a:lnTo>
                    <a:lnTo>
                      <a:pt x="0" y="520"/>
                    </a:lnTo>
                    <a:lnTo>
                      <a:pt x="29" y="554"/>
                    </a:lnTo>
                    <a:lnTo>
                      <a:pt x="0" y="585"/>
                    </a:lnTo>
                    <a:lnTo>
                      <a:pt x="29" y="618"/>
                    </a:lnTo>
                    <a:lnTo>
                      <a:pt x="0" y="652"/>
                    </a:lnTo>
                    <a:lnTo>
                      <a:pt x="29" y="683"/>
                    </a:lnTo>
                    <a:lnTo>
                      <a:pt x="0" y="716"/>
                    </a:lnTo>
                    <a:lnTo>
                      <a:pt x="29" y="749"/>
                    </a:lnTo>
                    <a:lnTo>
                      <a:pt x="0" y="780"/>
                    </a:lnTo>
                    <a:lnTo>
                      <a:pt x="29" y="814"/>
                    </a:lnTo>
                    <a:lnTo>
                      <a:pt x="0" y="847"/>
                    </a:lnTo>
                    <a:lnTo>
                      <a:pt x="29" y="878"/>
                    </a:lnTo>
                    <a:lnTo>
                      <a:pt x="0" y="912"/>
                    </a:lnTo>
                    <a:lnTo>
                      <a:pt x="3" y="914"/>
                    </a:lnTo>
                    <a:lnTo>
                      <a:pt x="526" y="1053"/>
                    </a:lnTo>
                    <a:lnTo>
                      <a:pt x="535" y="1055"/>
                    </a:lnTo>
                    <a:lnTo>
                      <a:pt x="576" y="1067"/>
                    </a:lnTo>
                    <a:lnTo>
                      <a:pt x="595" y="1050"/>
                    </a:lnTo>
                    <a:lnTo>
                      <a:pt x="626" y="1079"/>
                    </a:lnTo>
                    <a:lnTo>
                      <a:pt x="659" y="1050"/>
                    </a:lnTo>
                    <a:lnTo>
                      <a:pt x="693" y="1079"/>
                    </a:lnTo>
                    <a:lnTo>
                      <a:pt x="724" y="1050"/>
                    </a:lnTo>
                    <a:lnTo>
                      <a:pt x="757" y="1079"/>
                    </a:lnTo>
                    <a:lnTo>
                      <a:pt x="790" y="1050"/>
                    </a:lnTo>
                    <a:lnTo>
                      <a:pt x="824" y="1076"/>
                    </a:lnTo>
                    <a:lnTo>
                      <a:pt x="855" y="1050"/>
                    </a:lnTo>
                    <a:lnTo>
                      <a:pt x="888" y="1076"/>
                    </a:lnTo>
                    <a:lnTo>
                      <a:pt x="922" y="1050"/>
                    </a:lnTo>
                    <a:lnTo>
                      <a:pt x="953" y="1076"/>
                    </a:lnTo>
                    <a:lnTo>
                      <a:pt x="986" y="1050"/>
                    </a:lnTo>
                    <a:lnTo>
                      <a:pt x="1019" y="1076"/>
                    </a:lnTo>
                    <a:lnTo>
                      <a:pt x="1051" y="1050"/>
                    </a:lnTo>
                    <a:lnTo>
                      <a:pt x="1072" y="1067"/>
                    </a:lnTo>
                    <a:lnTo>
                      <a:pt x="1074" y="1064"/>
                    </a:lnTo>
                    <a:lnTo>
                      <a:pt x="1046" y="1031"/>
                    </a:lnTo>
                    <a:close/>
                  </a:path>
                </a:pathLst>
              </a:custGeom>
              <a:grpFill/>
              <a:ln w="952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57150">
                  <a:spcBef>
                    <a:spcPts val="1800"/>
                  </a:spcBef>
                </a:pPr>
                <a:endParaRPr lang="en-US" sz="500" i="1" dirty="0">
                  <a:solidFill>
                    <a:srgbClr val="44546A"/>
                  </a:solidFill>
                  <a:latin typeface="Aptos" panose="020B0004020202020204" pitchFamily="34" charset="0"/>
                </a:endParaRPr>
              </a:p>
              <a:p>
                <a:pPr marL="57150"/>
                <a:r>
                  <a:rPr lang="en-US" i="1" dirty="0">
                    <a:solidFill>
                      <a:srgbClr val="44546A"/>
                    </a:solidFill>
                    <a:latin typeface="Aptos" panose="020B0004020202020204" pitchFamily="34" charset="0"/>
                  </a:rPr>
                  <a:t>AHCA approved application</a:t>
                </a:r>
              </a:p>
            </p:txBody>
          </p:sp>
          <p:sp>
            <p:nvSpPr>
              <p:cNvPr id="43" name="Freeform 20">
                <a:extLst>
                  <a:ext uri="{FF2B5EF4-FFF2-40B4-BE49-F238E27FC236}">
                    <a16:creationId xmlns:a16="http://schemas.microsoft.com/office/drawing/2014/main" id="{90F2717F-EBA0-00D9-5431-648B6A343D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0559" y="2909367"/>
                <a:ext cx="790813" cy="357084"/>
              </a:xfrm>
              <a:custGeom>
                <a:avLst/>
                <a:gdLst>
                  <a:gd name="T0" fmla="*/ 38 w 530"/>
                  <a:gd name="T1" fmla="*/ 112 h 265"/>
                  <a:gd name="T2" fmla="*/ 31 w 530"/>
                  <a:gd name="T3" fmla="*/ 69 h 265"/>
                  <a:gd name="T4" fmla="*/ 71 w 530"/>
                  <a:gd name="T5" fmla="*/ 55 h 265"/>
                  <a:gd name="T6" fmla="*/ 62 w 530"/>
                  <a:gd name="T7" fmla="*/ 12 h 265"/>
                  <a:gd name="T8" fmla="*/ 83 w 530"/>
                  <a:gd name="T9" fmla="*/ 5 h 265"/>
                  <a:gd name="T10" fmla="*/ 112 w 530"/>
                  <a:gd name="T11" fmla="*/ 0 h 265"/>
                  <a:gd name="T12" fmla="*/ 129 w 530"/>
                  <a:gd name="T13" fmla="*/ 41 h 265"/>
                  <a:gd name="T14" fmla="*/ 169 w 530"/>
                  <a:gd name="T15" fmla="*/ 31 h 265"/>
                  <a:gd name="T16" fmla="*/ 186 w 530"/>
                  <a:gd name="T17" fmla="*/ 72 h 265"/>
                  <a:gd name="T18" fmla="*/ 229 w 530"/>
                  <a:gd name="T19" fmla="*/ 64 h 265"/>
                  <a:gd name="T20" fmla="*/ 243 w 530"/>
                  <a:gd name="T21" fmla="*/ 105 h 265"/>
                  <a:gd name="T22" fmla="*/ 286 w 530"/>
                  <a:gd name="T23" fmla="*/ 98 h 265"/>
                  <a:gd name="T24" fmla="*/ 301 w 530"/>
                  <a:gd name="T25" fmla="*/ 138 h 265"/>
                  <a:gd name="T26" fmla="*/ 344 w 530"/>
                  <a:gd name="T27" fmla="*/ 129 h 265"/>
                  <a:gd name="T28" fmla="*/ 358 w 530"/>
                  <a:gd name="T29" fmla="*/ 169 h 265"/>
                  <a:gd name="T30" fmla="*/ 401 w 530"/>
                  <a:gd name="T31" fmla="*/ 162 h 265"/>
                  <a:gd name="T32" fmla="*/ 415 w 530"/>
                  <a:gd name="T33" fmla="*/ 203 h 265"/>
                  <a:gd name="T34" fmla="*/ 458 w 530"/>
                  <a:gd name="T35" fmla="*/ 196 h 265"/>
                  <a:gd name="T36" fmla="*/ 472 w 530"/>
                  <a:gd name="T37" fmla="*/ 236 h 265"/>
                  <a:gd name="T38" fmla="*/ 515 w 530"/>
                  <a:gd name="T39" fmla="*/ 227 h 265"/>
                  <a:gd name="T40" fmla="*/ 530 w 530"/>
                  <a:gd name="T41" fmla="*/ 265 h 265"/>
                  <a:gd name="T42" fmla="*/ 0 w 530"/>
                  <a:gd name="T43" fmla="*/ 124 h 265"/>
                  <a:gd name="T44" fmla="*/ 38 w 530"/>
                  <a:gd name="T45" fmla="*/ 112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30" h="265">
                    <a:moveTo>
                      <a:pt x="38" y="112"/>
                    </a:moveTo>
                    <a:lnTo>
                      <a:pt x="31" y="69"/>
                    </a:lnTo>
                    <a:lnTo>
                      <a:pt x="71" y="55"/>
                    </a:lnTo>
                    <a:lnTo>
                      <a:pt x="62" y="12"/>
                    </a:lnTo>
                    <a:lnTo>
                      <a:pt x="83" y="5"/>
                    </a:lnTo>
                    <a:lnTo>
                      <a:pt x="112" y="0"/>
                    </a:lnTo>
                    <a:lnTo>
                      <a:pt x="129" y="41"/>
                    </a:lnTo>
                    <a:lnTo>
                      <a:pt x="169" y="31"/>
                    </a:lnTo>
                    <a:lnTo>
                      <a:pt x="186" y="72"/>
                    </a:lnTo>
                    <a:lnTo>
                      <a:pt x="229" y="64"/>
                    </a:lnTo>
                    <a:lnTo>
                      <a:pt x="243" y="105"/>
                    </a:lnTo>
                    <a:lnTo>
                      <a:pt x="286" y="98"/>
                    </a:lnTo>
                    <a:lnTo>
                      <a:pt x="301" y="138"/>
                    </a:lnTo>
                    <a:lnTo>
                      <a:pt x="344" y="129"/>
                    </a:lnTo>
                    <a:lnTo>
                      <a:pt x="358" y="169"/>
                    </a:lnTo>
                    <a:lnTo>
                      <a:pt x="401" y="162"/>
                    </a:lnTo>
                    <a:lnTo>
                      <a:pt x="415" y="203"/>
                    </a:lnTo>
                    <a:lnTo>
                      <a:pt x="458" y="196"/>
                    </a:lnTo>
                    <a:lnTo>
                      <a:pt x="472" y="236"/>
                    </a:lnTo>
                    <a:lnTo>
                      <a:pt x="515" y="227"/>
                    </a:lnTo>
                    <a:lnTo>
                      <a:pt x="530" y="265"/>
                    </a:lnTo>
                    <a:lnTo>
                      <a:pt x="0" y="124"/>
                    </a:lnTo>
                    <a:lnTo>
                      <a:pt x="38" y="112"/>
                    </a:lnTo>
                    <a:close/>
                  </a:path>
                </a:pathLst>
              </a:custGeom>
              <a:grpFill/>
              <a:ln w="952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</p:grpSp>
        <p:pic>
          <p:nvPicPr>
            <p:cNvPr id="37" name="Google Shape;142;p5">
              <a:extLst>
                <a:ext uri="{FF2B5EF4-FFF2-40B4-BE49-F238E27FC236}">
                  <a16:creationId xmlns:a16="http://schemas.microsoft.com/office/drawing/2014/main" id="{D294BB41-DAE0-5468-CC4C-21199E26E35B}"/>
                </a:ext>
              </a:extLst>
            </p:cNvPr>
            <p:cNvPicPr preferRelativeResize="0"/>
            <p:nvPr/>
          </p:nvPicPr>
          <p:blipFill rotWithShape="1">
            <a:blip r:embed="rId14">
              <a:alphaModFix/>
            </a:blip>
            <a:srcRect l="502" t="35081" r="78903" b="35986"/>
            <a:stretch/>
          </p:blipFill>
          <p:spPr>
            <a:xfrm>
              <a:off x="4492546" y="5830501"/>
              <a:ext cx="560827" cy="3358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</p:grpSp>
      <p:pic>
        <p:nvPicPr>
          <p:cNvPr id="2" name="Picture 4" descr="Acumen LLC logo">
            <a:extLst>
              <a:ext uri="{FF2B5EF4-FFF2-40B4-BE49-F238E27FC236}">
                <a16:creationId xmlns:a16="http://schemas.microsoft.com/office/drawing/2014/main" id="{E621E23E-A16E-CF20-A67A-633571F85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449" y="1443128"/>
            <a:ext cx="1302510" cy="814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34382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Arrow: Curved Down 48">
            <a:extLst>
              <a:ext uri="{FF2B5EF4-FFF2-40B4-BE49-F238E27FC236}">
                <a16:creationId xmlns:a16="http://schemas.microsoft.com/office/drawing/2014/main" id="{E7F5CBA1-FDCB-1FB1-5C84-5421410E9B28}"/>
              </a:ext>
            </a:extLst>
          </p:cNvPr>
          <p:cNvSpPr/>
          <p:nvPr/>
        </p:nvSpPr>
        <p:spPr>
          <a:xfrm rot="1474639">
            <a:off x="7296237" y="2894736"/>
            <a:ext cx="1933192" cy="528456"/>
          </a:xfrm>
          <a:prstGeom prst="curvedDownArrow">
            <a:avLst>
              <a:gd name="adj1" fmla="val 10227"/>
              <a:gd name="adj2" fmla="val 44086"/>
              <a:gd name="adj3" fmla="val 31318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2F09F3E7-B39A-DF6E-A516-FCB47B04DC15}"/>
              </a:ext>
            </a:extLst>
          </p:cNvPr>
          <p:cNvSpPr/>
          <p:nvPr/>
        </p:nvSpPr>
        <p:spPr>
          <a:xfrm>
            <a:off x="4432056" y="2257197"/>
            <a:ext cx="2985829" cy="1893431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6EC56F9E-43C5-BAB1-645C-8E43C2BAFE32}"/>
              </a:ext>
            </a:extLst>
          </p:cNvPr>
          <p:cNvSpPr/>
          <p:nvPr/>
        </p:nvSpPr>
        <p:spPr>
          <a:xfrm>
            <a:off x="8125837" y="3644952"/>
            <a:ext cx="3338669" cy="2169251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D63D0F5-96A3-FA65-DCC1-0721F068CCD4}"/>
              </a:ext>
            </a:extLst>
          </p:cNvPr>
          <p:cNvSpPr txBox="1"/>
          <p:nvPr/>
        </p:nvSpPr>
        <p:spPr>
          <a:xfrm>
            <a:off x="40627" y="2284544"/>
            <a:ext cx="2354274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44546A"/>
                </a:solidFill>
                <a:latin typeface="Aptos" panose="020B0004020202020204" pitchFamily="34" charset="0"/>
              </a:rPr>
              <a:t>50+ Geriatric Emergency Departments</a:t>
            </a:r>
          </a:p>
        </p:txBody>
      </p:sp>
      <p:pic>
        <p:nvPicPr>
          <p:cNvPr id="1028" name="Picture 4" descr="Electronic Health Record Icons - Free SVG &amp; PNG Electronic ...">
            <a:extLst>
              <a:ext uri="{FF2B5EF4-FFF2-40B4-BE49-F238E27FC236}">
                <a16:creationId xmlns:a16="http://schemas.microsoft.com/office/drawing/2014/main" id="{AFB6BD35-CA47-3AF0-23EC-50C740008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317" y="2642470"/>
            <a:ext cx="695217" cy="631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E6810B26-819E-A5E9-A3E2-80C5B0A78B79}"/>
              </a:ext>
            </a:extLst>
          </p:cNvPr>
          <p:cNvSpPr txBox="1"/>
          <p:nvPr/>
        </p:nvSpPr>
        <p:spPr>
          <a:xfrm>
            <a:off x="5082654" y="3293400"/>
            <a:ext cx="1894503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44546A"/>
                </a:solidFill>
                <a:latin typeface="Aptos" panose="020B0004020202020204" pitchFamily="34" charset="0"/>
              </a:rPr>
              <a:t>EHR data curated</a:t>
            </a:r>
          </a:p>
        </p:txBody>
      </p:sp>
      <p:sp>
        <p:nvSpPr>
          <p:cNvPr id="42" name="Arrow: Curved Down 41">
            <a:extLst>
              <a:ext uri="{FF2B5EF4-FFF2-40B4-BE49-F238E27FC236}">
                <a16:creationId xmlns:a16="http://schemas.microsoft.com/office/drawing/2014/main" id="{ADA95F39-5269-00F1-2F26-1CBDC03E537E}"/>
              </a:ext>
            </a:extLst>
          </p:cNvPr>
          <p:cNvSpPr/>
          <p:nvPr/>
        </p:nvSpPr>
        <p:spPr>
          <a:xfrm rot="20443546">
            <a:off x="1322543" y="2619317"/>
            <a:ext cx="3370705" cy="1044239"/>
          </a:xfrm>
          <a:prstGeom prst="curvedDownArrow">
            <a:avLst>
              <a:gd name="adj1" fmla="val 13616"/>
              <a:gd name="adj2" fmla="val 48419"/>
              <a:gd name="adj3" fmla="val 29534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8674714-9A9C-0685-A5E5-BF3C94C68D4E}"/>
              </a:ext>
            </a:extLst>
          </p:cNvPr>
          <p:cNvSpPr txBox="1"/>
          <p:nvPr/>
        </p:nvSpPr>
        <p:spPr>
          <a:xfrm>
            <a:off x="8824322" y="4790274"/>
            <a:ext cx="1894503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44546A"/>
                </a:solidFill>
                <a:latin typeface="Aptos" panose="020B0004020202020204" pitchFamily="34" charset="0"/>
              </a:rPr>
              <a:t>EHR data linked to Medicare claims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9AF20F9-C097-B067-2B96-5BF15ECC43AE}"/>
              </a:ext>
            </a:extLst>
          </p:cNvPr>
          <p:cNvGrpSpPr/>
          <p:nvPr/>
        </p:nvGrpSpPr>
        <p:grpSpPr>
          <a:xfrm>
            <a:off x="669264" y="4075287"/>
            <a:ext cx="2056035" cy="1675815"/>
            <a:chOff x="699554" y="3637734"/>
            <a:chExt cx="2070704" cy="1687413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F2F3101-8C46-CA89-30F6-73FC440CB313}"/>
                </a:ext>
              </a:extLst>
            </p:cNvPr>
            <p:cNvGrpSpPr/>
            <p:nvPr/>
          </p:nvGrpSpPr>
          <p:grpSpPr>
            <a:xfrm>
              <a:off x="699554" y="3637734"/>
              <a:ext cx="2070704" cy="1687413"/>
              <a:chOff x="948644" y="2921042"/>
              <a:chExt cx="2070704" cy="1687413"/>
            </a:xfrm>
          </p:grpSpPr>
          <p:pic>
            <p:nvPicPr>
              <p:cNvPr id="21" name="Graphic 20" descr="Home with solid fill">
                <a:extLst>
                  <a:ext uri="{FF2B5EF4-FFF2-40B4-BE49-F238E27FC236}">
                    <a16:creationId xmlns:a16="http://schemas.microsoft.com/office/drawing/2014/main" id="{53F238BC-01B9-6F14-A882-ADFDE83483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825150" y="3810785"/>
                <a:ext cx="781194" cy="781194"/>
              </a:xfrm>
              <a:prstGeom prst="rect">
                <a:avLst/>
              </a:prstGeom>
            </p:spPr>
          </p:pic>
          <p:pic>
            <p:nvPicPr>
              <p:cNvPr id="20" name="Graphic 19" descr="Home with solid fill">
                <a:extLst>
                  <a:ext uri="{FF2B5EF4-FFF2-40B4-BE49-F238E27FC236}">
                    <a16:creationId xmlns:a16="http://schemas.microsoft.com/office/drawing/2014/main" id="{F9E3C5B2-0DA1-5C95-BBCA-479AE2FD93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968124" y="3804678"/>
                <a:ext cx="781194" cy="781194"/>
              </a:xfrm>
              <a:prstGeom prst="rect">
                <a:avLst/>
              </a:prstGeom>
            </p:spPr>
          </p:pic>
          <p:pic>
            <p:nvPicPr>
              <p:cNvPr id="18" name="Graphic 17" descr="Home with solid fill">
                <a:extLst>
                  <a:ext uri="{FF2B5EF4-FFF2-40B4-BE49-F238E27FC236}">
                    <a16:creationId xmlns:a16="http://schemas.microsoft.com/office/drawing/2014/main" id="{C05872EF-F135-7303-E274-D2D51005B4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791204" y="3039903"/>
                <a:ext cx="781194" cy="781194"/>
              </a:xfrm>
              <a:prstGeom prst="rect">
                <a:avLst/>
              </a:prstGeom>
            </p:spPr>
          </p:pic>
          <p:pic>
            <p:nvPicPr>
              <p:cNvPr id="17" name="Graphic 16" descr="Home with solid fill">
                <a:extLst>
                  <a:ext uri="{FF2B5EF4-FFF2-40B4-BE49-F238E27FC236}">
                    <a16:creationId xmlns:a16="http://schemas.microsoft.com/office/drawing/2014/main" id="{E376C82C-2C6A-A8B2-80CB-064BA91736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948644" y="3030993"/>
                <a:ext cx="781194" cy="781194"/>
              </a:xfrm>
              <a:prstGeom prst="rect">
                <a:avLst/>
              </a:prstGeom>
            </p:spPr>
          </p:pic>
          <p:pic>
            <p:nvPicPr>
              <p:cNvPr id="6" name="Graphic 5" descr="Home with solid fill">
                <a:extLst>
                  <a:ext uri="{FF2B5EF4-FFF2-40B4-BE49-F238E27FC236}">
                    <a16:creationId xmlns:a16="http://schemas.microsoft.com/office/drawing/2014/main" id="{2D1BDE8B-6A23-9252-0753-36F7DD1AA0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084078" y="2921042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7" name="Graphic 6" descr="Home with solid fill">
                <a:extLst>
                  <a:ext uri="{FF2B5EF4-FFF2-40B4-BE49-F238E27FC236}">
                    <a16:creationId xmlns:a16="http://schemas.microsoft.com/office/drawing/2014/main" id="{BB976AE9-C964-7C28-C181-0B06F90D5D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250367" y="3694055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8" name="Graphic 7" descr="Home with solid fill">
                <a:extLst>
                  <a:ext uri="{FF2B5EF4-FFF2-40B4-BE49-F238E27FC236}">
                    <a16:creationId xmlns:a16="http://schemas.microsoft.com/office/drawing/2014/main" id="{A491FDFD-D69A-E51A-6AFB-589570D828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104948" y="3694055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3" name="Graphic 2" descr="Home with solid fill">
              <a:extLst>
                <a:ext uri="{FF2B5EF4-FFF2-40B4-BE49-F238E27FC236}">
                  <a16:creationId xmlns:a16="http://schemas.microsoft.com/office/drawing/2014/main" id="{8212C766-DB63-F248-C224-2994F726E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23551" y="3637734"/>
              <a:ext cx="914400" cy="914400"/>
            </a:xfrm>
            <a:prstGeom prst="rect">
              <a:avLst/>
            </a:prstGeom>
          </p:spPr>
        </p:pic>
      </p:grpSp>
      <p:pic>
        <p:nvPicPr>
          <p:cNvPr id="1030" name="Picture 6" descr="Provider claims and payment | Wellmark">
            <a:extLst>
              <a:ext uri="{FF2B5EF4-FFF2-40B4-BE49-F238E27FC236}">
                <a16:creationId xmlns:a16="http://schemas.microsoft.com/office/drawing/2014/main" id="{28FE1022-977B-68AE-EA29-EED1EF76C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769" y="3977649"/>
            <a:ext cx="1053622" cy="85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Arrow: Left-Right 52">
            <a:extLst>
              <a:ext uri="{FF2B5EF4-FFF2-40B4-BE49-F238E27FC236}">
                <a16:creationId xmlns:a16="http://schemas.microsoft.com/office/drawing/2014/main" id="{373AAC12-30B8-904F-6DDD-913EE3CB170F}"/>
              </a:ext>
            </a:extLst>
          </p:cNvPr>
          <p:cNvSpPr/>
          <p:nvPr/>
        </p:nvSpPr>
        <p:spPr>
          <a:xfrm rot="16200000">
            <a:off x="5549643" y="4331341"/>
            <a:ext cx="483734" cy="216943"/>
          </a:xfrm>
          <a:prstGeom prst="leftRightArrow">
            <a:avLst/>
          </a:prstGeom>
          <a:solidFill>
            <a:srgbClr val="4454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Arrow: Left-Right 53">
            <a:extLst>
              <a:ext uri="{FF2B5EF4-FFF2-40B4-BE49-F238E27FC236}">
                <a16:creationId xmlns:a16="http://schemas.microsoft.com/office/drawing/2014/main" id="{6A2E83B7-E6CB-7D65-1DF1-F565CC72542D}"/>
              </a:ext>
            </a:extLst>
          </p:cNvPr>
          <p:cNvSpPr/>
          <p:nvPr/>
        </p:nvSpPr>
        <p:spPr>
          <a:xfrm rot="20418620">
            <a:off x="6443852" y="5203431"/>
            <a:ext cx="1698874" cy="220731"/>
          </a:xfrm>
          <a:prstGeom prst="leftRightArrow">
            <a:avLst/>
          </a:prstGeom>
          <a:solidFill>
            <a:srgbClr val="4454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273ADC5-4511-F22A-3CAD-041690DF6602}"/>
              </a:ext>
            </a:extLst>
          </p:cNvPr>
          <p:cNvGrpSpPr/>
          <p:nvPr/>
        </p:nvGrpSpPr>
        <p:grpSpPr>
          <a:xfrm>
            <a:off x="8224423" y="2556025"/>
            <a:ext cx="3312769" cy="925633"/>
            <a:chOff x="8529975" y="2368970"/>
            <a:chExt cx="3204519" cy="880019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8A198B07-44C1-9418-F0AD-168904E242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r="334"/>
            <a:stretch/>
          </p:blipFill>
          <p:spPr>
            <a:xfrm>
              <a:off x="8529975" y="2368970"/>
              <a:ext cx="3204519" cy="541799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8B9B292-63C2-C2AB-B273-786C9ED99918}"/>
                </a:ext>
              </a:extLst>
            </p:cNvPr>
            <p:cNvSpPr txBox="1"/>
            <p:nvPr/>
          </p:nvSpPr>
          <p:spPr>
            <a:xfrm>
              <a:off x="8529975" y="2897857"/>
              <a:ext cx="3204519" cy="3511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44546A"/>
                  </a:solidFill>
                  <a:latin typeface="Aptos" panose="020B0004020202020204" pitchFamily="34" charset="0"/>
                </a:rPr>
                <a:t>NIA Data LINKAGE Program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EA17189-FA3A-A943-C031-AA3B6DC1861F}"/>
              </a:ext>
            </a:extLst>
          </p:cNvPr>
          <p:cNvGrpSpPr/>
          <p:nvPr/>
        </p:nvGrpSpPr>
        <p:grpSpPr>
          <a:xfrm>
            <a:off x="5075058" y="4607929"/>
            <a:ext cx="1480729" cy="1899826"/>
            <a:chOff x="5042683" y="4685431"/>
            <a:chExt cx="1432344" cy="1806204"/>
          </a:xfrm>
        </p:grpSpPr>
        <p:pic>
          <p:nvPicPr>
            <p:cNvPr id="23" name="Graphic 22" descr="Programmer female with solid fill">
              <a:extLst>
                <a:ext uri="{FF2B5EF4-FFF2-40B4-BE49-F238E27FC236}">
                  <a16:creationId xmlns:a16="http://schemas.microsoft.com/office/drawing/2014/main" id="{ED4C48AA-36B2-D84B-AAAF-A4A7942679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042683" y="4685431"/>
              <a:ext cx="1393794" cy="1393794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20E2BD4-FC12-BB31-8E16-09A8A3332215}"/>
                </a:ext>
              </a:extLst>
            </p:cNvPr>
            <p:cNvSpPr txBox="1"/>
            <p:nvPr/>
          </p:nvSpPr>
          <p:spPr>
            <a:xfrm>
              <a:off x="5144254" y="6140503"/>
              <a:ext cx="1330773" cy="3511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44546A"/>
                  </a:solidFill>
                  <a:latin typeface="Aptos" panose="020B0004020202020204" pitchFamily="34" charset="0"/>
                </a:rPr>
                <a:t>Researcher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931C43B-E4AC-0AB6-2822-FA7B1E278533}"/>
              </a:ext>
            </a:extLst>
          </p:cNvPr>
          <p:cNvGrpSpPr/>
          <p:nvPr/>
        </p:nvGrpSpPr>
        <p:grpSpPr>
          <a:xfrm>
            <a:off x="3403062" y="4787419"/>
            <a:ext cx="1822764" cy="1399069"/>
            <a:chOff x="1425746" y="1853370"/>
            <a:chExt cx="1973836" cy="1934961"/>
          </a:xfrm>
          <a:solidFill>
            <a:schemeClr val="bg1">
              <a:lumMod val="95000"/>
            </a:schemeClr>
          </a:solidFill>
        </p:grpSpPr>
        <p:sp>
          <p:nvSpPr>
            <p:cNvPr id="41" name="Freeform 19">
              <a:extLst>
                <a:ext uri="{FF2B5EF4-FFF2-40B4-BE49-F238E27FC236}">
                  <a16:creationId xmlns:a16="http://schemas.microsoft.com/office/drawing/2014/main" id="{614CD163-FF68-3D1F-8D3C-4B65F2A09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5746" y="1853370"/>
              <a:ext cx="1973836" cy="1934961"/>
            </a:xfrm>
            <a:custGeom>
              <a:avLst/>
              <a:gdLst>
                <a:gd name="T0" fmla="*/ 1074 w 1074"/>
                <a:gd name="T1" fmla="*/ 1000 h 1079"/>
                <a:gd name="T2" fmla="*/ 1074 w 1074"/>
                <a:gd name="T3" fmla="*/ 933 h 1079"/>
                <a:gd name="T4" fmla="*/ 1074 w 1074"/>
                <a:gd name="T5" fmla="*/ 869 h 1079"/>
                <a:gd name="T6" fmla="*/ 1074 w 1074"/>
                <a:gd name="T7" fmla="*/ 804 h 1079"/>
                <a:gd name="T8" fmla="*/ 1074 w 1074"/>
                <a:gd name="T9" fmla="*/ 737 h 1079"/>
                <a:gd name="T10" fmla="*/ 1074 w 1074"/>
                <a:gd name="T11" fmla="*/ 673 h 1079"/>
                <a:gd name="T12" fmla="*/ 1074 w 1074"/>
                <a:gd name="T13" fmla="*/ 606 h 1079"/>
                <a:gd name="T14" fmla="*/ 1074 w 1074"/>
                <a:gd name="T15" fmla="*/ 542 h 1079"/>
                <a:gd name="T16" fmla="*/ 1074 w 1074"/>
                <a:gd name="T17" fmla="*/ 477 h 1079"/>
                <a:gd name="T18" fmla="*/ 1072 w 1074"/>
                <a:gd name="T19" fmla="*/ 410 h 1079"/>
                <a:gd name="T20" fmla="*/ 1072 w 1074"/>
                <a:gd name="T21" fmla="*/ 346 h 1079"/>
                <a:gd name="T22" fmla="*/ 1072 w 1074"/>
                <a:gd name="T23" fmla="*/ 279 h 1079"/>
                <a:gd name="T24" fmla="*/ 1072 w 1074"/>
                <a:gd name="T25" fmla="*/ 215 h 1079"/>
                <a:gd name="T26" fmla="*/ 1072 w 1074"/>
                <a:gd name="T27" fmla="*/ 150 h 1079"/>
                <a:gd name="T28" fmla="*/ 1072 w 1074"/>
                <a:gd name="T29" fmla="*/ 84 h 1079"/>
                <a:gd name="T30" fmla="*/ 1070 w 1074"/>
                <a:gd name="T31" fmla="*/ 21 h 1079"/>
                <a:gd name="T32" fmla="*/ 1012 w 1074"/>
                <a:gd name="T33" fmla="*/ 29 h 1079"/>
                <a:gd name="T34" fmla="*/ 948 w 1074"/>
                <a:gd name="T35" fmla="*/ 29 h 1079"/>
                <a:gd name="T36" fmla="*/ 881 w 1074"/>
                <a:gd name="T37" fmla="*/ 29 h 1079"/>
                <a:gd name="T38" fmla="*/ 817 w 1074"/>
                <a:gd name="T39" fmla="*/ 29 h 1079"/>
                <a:gd name="T40" fmla="*/ 752 w 1074"/>
                <a:gd name="T41" fmla="*/ 29 h 1079"/>
                <a:gd name="T42" fmla="*/ 685 w 1074"/>
                <a:gd name="T43" fmla="*/ 29 h 1079"/>
                <a:gd name="T44" fmla="*/ 621 w 1074"/>
                <a:gd name="T45" fmla="*/ 29 h 1079"/>
                <a:gd name="T46" fmla="*/ 554 w 1074"/>
                <a:gd name="T47" fmla="*/ 29 h 1079"/>
                <a:gd name="T48" fmla="*/ 490 w 1074"/>
                <a:gd name="T49" fmla="*/ 29 h 1079"/>
                <a:gd name="T50" fmla="*/ 425 w 1074"/>
                <a:gd name="T51" fmla="*/ 29 h 1079"/>
                <a:gd name="T52" fmla="*/ 358 w 1074"/>
                <a:gd name="T53" fmla="*/ 29 h 1079"/>
                <a:gd name="T54" fmla="*/ 294 w 1074"/>
                <a:gd name="T55" fmla="*/ 29 h 1079"/>
                <a:gd name="T56" fmla="*/ 227 w 1074"/>
                <a:gd name="T57" fmla="*/ 29 h 1079"/>
                <a:gd name="T58" fmla="*/ 163 w 1074"/>
                <a:gd name="T59" fmla="*/ 29 h 1079"/>
                <a:gd name="T60" fmla="*/ 98 w 1074"/>
                <a:gd name="T61" fmla="*/ 31 h 1079"/>
                <a:gd name="T62" fmla="*/ 32 w 1074"/>
                <a:gd name="T63" fmla="*/ 31 h 1079"/>
                <a:gd name="T64" fmla="*/ 29 w 1074"/>
                <a:gd name="T65" fmla="*/ 29 h 1079"/>
                <a:gd name="T66" fmla="*/ 29 w 1074"/>
                <a:gd name="T67" fmla="*/ 95 h 1079"/>
                <a:gd name="T68" fmla="*/ 29 w 1074"/>
                <a:gd name="T69" fmla="*/ 160 h 1079"/>
                <a:gd name="T70" fmla="*/ 29 w 1074"/>
                <a:gd name="T71" fmla="*/ 227 h 1079"/>
                <a:gd name="T72" fmla="*/ 29 w 1074"/>
                <a:gd name="T73" fmla="*/ 291 h 1079"/>
                <a:gd name="T74" fmla="*/ 29 w 1074"/>
                <a:gd name="T75" fmla="*/ 356 h 1079"/>
                <a:gd name="T76" fmla="*/ 29 w 1074"/>
                <a:gd name="T77" fmla="*/ 422 h 1079"/>
                <a:gd name="T78" fmla="*/ 29 w 1074"/>
                <a:gd name="T79" fmla="*/ 487 h 1079"/>
                <a:gd name="T80" fmla="*/ 29 w 1074"/>
                <a:gd name="T81" fmla="*/ 554 h 1079"/>
                <a:gd name="T82" fmla="*/ 29 w 1074"/>
                <a:gd name="T83" fmla="*/ 618 h 1079"/>
                <a:gd name="T84" fmla="*/ 29 w 1074"/>
                <a:gd name="T85" fmla="*/ 683 h 1079"/>
                <a:gd name="T86" fmla="*/ 29 w 1074"/>
                <a:gd name="T87" fmla="*/ 749 h 1079"/>
                <a:gd name="T88" fmla="*/ 29 w 1074"/>
                <a:gd name="T89" fmla="*/ 814 h 1079"/>
                <a:gd name="T90" fmla="*/ 29 w 1074"/>
                <a:gd name="T91" fmla="*/ 878 h 1079"/>
                <a:gd name="T92" fmla="*/ 3 w 1074"/>
                <a:gd name="T93" fmla="*/ 914 h 1079"/>
                <a:gd name="T94" fmla="*/ 535 w 1074"/>
                <a:gd name="T95" fmla="*/ 1055 h 1079"/>
                <a:gd name="T96" fmla="*/ 595 w 1074"/>
                <a:gd name="T97" fmla="*/ 1050 h 1079"/>
                <a:gd name="T98" fmla="*/ 659 w 1074"/>
                <a:gd name="T99" fmla="*/ 1050 h 1079"/>
                <a:gd name="T100" fmla="*/ 724 w 1074"/>
                <a:gd name="T101" fmla="*/ 1050 h 1079"/>
                <a:gd name="T102" fmla="*/ 790 w 1074"/>
                <a:gd name="T103" fmla="*/ 1050 h 1079"/>
                <a:gd name="T104" fmla="*/ 855 w 1074"/>
                <a:gd name="T105" fmla="*/ 1050 h 1079"/>
                <a:gd name="T106" fmla="*/ 922 w 1074"/>
                <a:gd name="T107" fmla="*/ 1050 h 1079"/>
                <a:gd name="T108" fmla="*/ 986 w 1074"/>
                <a:gd name="T109" fmla="*/ 1050 h 1079"/>
                <a:gd name="T110" fmla="*/ 1051 w 1074"/>
                <a:gd name="T111" fmla="*/ 1050 h 1079"/>
                <a:gd name="T112" fmla="*/ 1074 w 1074"/>
                <a:gd name="T113" fmla="*/ 1064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74" h="1079">
                  <a:moveTo>
                    <a:pt x="1046" y="1031"/>
                  </a:moveTo>
                  <a:lnTo>
                    <a:pt x="1074" y="1000"/>
                  </a:lnTo>
                  <a:lnTo>
                    <a:pt x="1046" y="967"/>
                  </a:lnTo>
                  <a:lnTo>
                    <a:pt x="1074" y="933"/>
                  </a:lnTo>
                  <a:lnTo>
                    <a:pt x="1046" y="902"/>
                  </a:lnTo>
                  <a:lnTo>
                    <a:pt x="1074" y="869"/>
                  </a:lnTo>
                  <a:lnTo>
                    <a:pt x="1046" y="835"/>
                  </a:lnTo>
                  <a:lnTo>
                    <a:pt x="1074" y="804"/>
                  </a:lnTo>
                  <a:lnTo>
                    <a:pt x="1046" y="771"/>
                  </a:lnTo>
                  <a:lnTo>
                    <a:pt x="1074" y="737"/>
                  </a:lnTo>
                  <a:lnTo>
                    <a:pt x="1046" y="704"/>
                  </a:lnTo>
                  <a:lnTo>
                    <a:pt x="1074" y="673"/>
                  </a:lnTo>
                  <a:lnTo>
                    <a:pt x="1046" y="640"/>
                  </a:lnTo>
                  <a:lnTo>
                    <a:pt x="1074" y="606"/>
                  </a:lnTo>
                  <a:lnTo>
                    <a:pt x="1046" y="575"/>
                  </a:lnTo>
                  <a:lnTo>
                    <a:pt x="1074" y="542"/>
                  </a:lnTo>
                  <a:lnTo>
                    <a:pt x="1046" y="508"/>
                  </a:lnTo>
                  <a:lnTo>
                    <a:pt x="1074" y="477"/>
                  </a:lnTo>
                  <a:lnTo>
                    <a:pt x="1046" y="444"/>
                  </a:lnTo>
                  <a:lnTo>
                    <a:pt x="1072" y="410"/>
                  </a:lnTo>
                  <a:lnTo>
                    <a:pt x="1046" y="379"/>
                  </a:lnTo>
                  <a:lnTo>
                    <a:pt x="1072" y="346"/>
                  </a:lnTo>
                  <a:lnTo>
                    <a:pt x="1046" y="313"/>
                  </a:lnTo>
                  <a:lnTo>
                    <a:pt x="1072" y="279"/>
                  </a:lnTo>
                  <a:lnTo>
                    <a:pt x="1046" y="248"/>
                  </a:lnTo>
                  <a:lnTo>
                    <a:pt x="1072" y="215"/>
                  </a:lnTo>
                  <a:lnTo>
                    <a:pt x="1046" y="181"/>
                  </a:lnTo>
                  <a:lnTo>
                    <a:pt x="1072" y="150"/>
                  </a:lnTo>
                  <a:lnTo>
                    <a:pt x="1046" y="117"/>
                  </a:lnTo>
                  <a:lnTo>
                    <a:pt x="1072" y="84"/>
                  </a:lnTo>
                  <a:lnTo>
                    <a:pt x="1043" y="52"/>
                  </a:lnTo>
                  <a:lnTo>
                    <a:pt x="1070" y="21"/>
                  </a:lnTo>
                  <a:lnTo>
                    <a:pt x="1046" y="0"/>
                  </a:lnTo>
                  <a:lnTo>
                    <a:pt x="1012" y="29"/>
                  </a:lnTo>
                  <a:lnTo>
                    <a:pt x="979" y="0"/>
                  </a:lnTo>
                  <a:lnTo>
                    <a:pt x="948" y="29"/>
                  </a:lnTo>
                  <a:lnTo>
                    <a:pt x="914" y="0"/>
                  </a:lnTo>
                  <a:lnTo>
                    <a:pt x="881" y="29"/>
                  </a:lnTo>
                  <a:lnTo>
                    <a:pt x="850" y="0"/>
                  </a:lnTo>
                  <a:lnTo>
                    <a:pt x="817" y="29"/>
                  </a:lnTo>
                  <a:lnTo>
                    <a:pt x="783" y="0"/>
                  </a:lnTo>
                  <a:lnTo>
                    <a:pt x="752" y="29"/>
                  </a:lnTo>
                  <a:lnTo>
                    <a:pt x="719" y="0"/>
                  </a:lnTo>
                  <a:lnTo>
                    <a:pt x="685" y="29"/>
                  </a:lnTo>
                  <a:lnTo>
                    <a:pt x="652" y="0"/>
                  </a:lnTo>
                  <a:lnTo>
                    <a:pt x="621" y="29"/>
                  </a:lnTo>
                  <a:lnTo>
                    <a:pt x="588" y="0"/>
                  </a:lnTo>
                  <a:lnTo>
                    <a:pt x="554" y="29"/>
                  </a:lnTo>
                  <a:lnTo>
                    <a:pt x="523" y="0"/>
                  </a:lnTo>
                  <a:lnTo>
                    <a:pt x="490" y="29"/>
                  </a:lnTo>
                  <a:lnTo>
                    <a:pt x="456" y="2"/>
                  </a:lnTo>
                  <a:lnTo>
                    <a:pt x="425" y="29"/>
                  </a:lnTo>
                  <a:lnTo>
                    <a:pt x="392" y="2"/>
                  </a:lnTo>
                  <a:lnTo>
                    <a:pt x="358" y="29"/>
                  </a:lnTo>
                  <a:lnTo>
                    <a:pt x="325" y="2"/>
                  </a:lnTo>
                  <a:lnTo>
                    <a:pt x="294" y="29"/>
                  </a:lnTo>
                  <a:lnTo>
                    <a:pt x="261" y="2"/>
                  </a:lnTo>
                  <a:lnTo>
                    <a:pt x="227" y="29"/>
                  </a:lnTo>
                  <a:lnTo>
                    <a:pt x="196" y="2"/>
                  </a:lnTo>
                  <a:lnTo>
                    <a:pt x="163" y="29"/>
                  </a:lnTo>
                  <a:lnTo>
                    <a:pt x="129" y="2"/>
                  </a:lnTo>
                  <a:lnTo>
                    <a:pt x="98" y="31"/>
                  </a:lnTo>
                  <a:lnTo>
                    <a:pt x="65" y="2"/>
                  </a:lnTo>
                  <a:lnTo>
                    <a:pt x="32" y="31"/>
                  </a:lnTo>
                  <a:lnTo>
                    <a:pt x="20" y="19"/>
                  </a:lnTo>
                  <a:lnTo>
                    <a:pt x="29" y="29"/>
                  </a:lnTo>
                  <a:lnTo>
                    <a:pt x="0" y="62"/>
                  </a:lnTo>
                  <a:lnTo>
                    <a:pt x="29" y="95"/>
                  </a:lnTo>
                  <a:lnTo>
                    <a:pt x="0" y="126"/>
                  </a:lnTo>
                  <a:lnTo>
                    <a:pt x="29" y="160"/>
                  </a:lnTo>
                  <a:lnTo>
                    <a:pt x="0" y="193"/>
                  </a:lnTo>
                  <a:lnTo>
                    <a:pt x="29" y="227"/>
                  </a:lnTo>
                  <a:lnTo>
                    <a:pt x="0" y="258"/>
                  </a:lnTo>
                  <a:lnTo>
                    <a:pt x="29" y="291"/>
                  </a:lnTo>
                  <a:lnTo>
                    <a:pt x="0" y="325"/>
                  </a:lnTo>
                  <a:lnTo>
                    <a:pt x="29" y="356"/>
                  </a:lnTo>
                  <a:lnTo>
                    <a:pt x="0" y="389"/>
                  </a:lnTo>
                  <a:lnTo>
                    <a:pt x="29" y="422"/>
                  </a:lnTo>
                  <a:lnTo>
                    <a:pt x="0" y="453"/>
                  </a:lnTo>
                  <a:lnTo>
                    <a:pt x="29" y="487"/>
                  </a:lnTo>
                  <a:lnTo>
                    <a:pt x="0" y="520"/>
                  </a:lnTo>
                  <a:lnTo>
                    <a:pt x="29" y="554"/>
                  </a:lnTo>
                  <a:lnTo>
                    <a:pt x="0" y="585"/>
                  </a:lnTo>
                  <a:lnTo>
                    <a:pt x="29" y="618"/>
                  </a:lnTo>
                  <a:lnTo>
                    <a:pt x="0" y="652"/>
                  </a:lnTo>
                  <a:lnTo>
                    <a:pt x="29" y="683"/>
                  </a:lnTo>
                  <a:lnTo>
                    <a:pt x="0" y="716"/>
                  </a:lnTo>
                  <a:lnTo>
                    <a:pt x="29" y="749"/>
                  </a:lnTo>
                  <a:lnTo>
                    <a:pt x="0" y="780"/>
                  </a:lnTo>
                  <a:lnTo>
                    <a:pt x="29" y="814"/>
                  </a:lnTo>
                  <a:lnTo>
                    <a:pt x="0" y="847"/>
                  </a:lnTo>
                  <a:lnTo>
                    <a:pt x="29" y="878"/>
                  </a:lnTo>
                  <a:lnTo>
                    <a:pt x="0" y="912"/>
                  </a:lnTo>
                  <a:lnTo>
                    <a:pt x="3" y="914"/>
                  </a:lnTo>
                  <a:lnTo>
                    <a:pt x="526" y="1053"/>
                  </a:lnTo>
                  <a:lnTo>
                    <a:pt x="535" y="1055"/>
                  </a:lnTo>
                  <a:lnTo>
                    <a:pt x="576" y="1067"/>
                  </a:lnTo>
                  <a:lnTo>
                    <a:pt x="595" y="1050"/>
                  </a:lnTo>
                  <a:lnTo>
                    <a:pt x="626" y="1079"/>
                  </a:lnTo>
                  <a:lnTo>
                    <a:pt x="659" y="1050"/>
                  </a:lnTo>
                  <a:lnTo>
                    <a:pt x="693" y="1079"/>
                  </a:lnTo>
                  <a:lnTo>
                    <a:pt x="724" y="1050"/>
                  </a:lnTo>
                  <a:lnTo>
                    <a:pt x="757" y="1079"/>
                  </a:lnTo>
                  <a:lnTo>
                    <a:pt x="790" y="1050"/>
                  </a:lnTo>
                  <a:lnTo>
                    <a:pt x="824" y="1076"/>
                  </a:lnTo>
                  <a:lnTo>
                    <a:pt x="855" y="1050"/>
                  </a:lnTo>
                  <a:lnTo>
                    <a:pt x="888" y="1076"/>
                  </a:lnTo>
                  <a:lnTo>
                    <a:pt x="922" y="1050"/>
                  </a:lnTo>
                  <a:lnTo>
                    <a:pt x="953" y="1076"/>
                  </a:lnTo>
                  <a:lnTo>
                    <a:pt x="986" y="1050"/>
                  </a:lnTo>
                  <a:lnTo>
                    <a:pt x="1019" y="1076"/>
                  </a:lnTo>
                  <a:lnTo>
                    <a:pt x="1051" y="1050"/>
                  </a:lnTo>
                  <a:lnTo>
                    <a:pt x="1072" y="1067"/>
                  </a:lnTo>
                  <a:lnTo>
                    <a:pt x="1074" y="1064"/>
                  </a:lnTo>
                  <a:lnTo>
                    <a:pt x="1046" y="1031"/>
                  </a:lnTo>
                  <a:close/>
                </a:path>
              </a:pathLst>
            </a:custGeom>
            <a:grpFill/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57150">
                <a:spcBef>
                  <a:spcPts val="1800"/>
                </a:spcBef>
              </a:pPr>
              <a:endParaRPr lang="en-US" sz="500" i="1" dirty="0">
                <a:solidFill>
                  <a:srgbClr val="44546A"/>
                </a:solidFill>
                <a:latin typeface="Aptos" panose="020B0004020202020204" pitchFamily="34" charset="0"/>
              </a:endParaRPr>
            </a:p>
            <a:p>
              <a:pPr marL="57150"/>
              <a:r>
                <a:rPr lang="en-US" sz="2000" i="1" dirty="0">
                  <a:solidFill>
                    <a:srgbClr val="44546A"/>
                  </a:solidFill>
                  <a:latin typeface="Aptos" panose="020B0004020202020204" pitchFamily="34" charset="0"/>
                </a:rPr>
                <a:t>GEAR approved application</a:t>
              </a:r>
            </a:p>
          </p:txBody>
        </p:sp>
        <p:sp>
          <p:nvSpPr>
            <p:cNvPr id="43" name="Freeform 20">
              <a:extLst>
                <a:ext uri="{FF2B5EF4-FFF2-40B4-BE49-F238E27FC236}">
                  <a16:creationId xmlns:a16="http://schemas.microsoft.com/office/drawing/2014/main" id="{90F2717F-EBA0-00D9-5431-648B6A343D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9650" y="3364771"/>
              <a:ext cx="790813" cy="357084"/>
            </a:xfrm>
            <a:custGeom>
              <a:avLst/>
              <a:gdLst>
                <a:gd name="T0" fmla="*/ 38 w 530"/>
                <a:gd name="T1" fmla="*/ 112 h 265"/>
                <a:gd name="T2" fmla="*/ 31 w 530"/>
                <a:gd name="T3" fmla="*/ 69 h 265"/>
                <a:gd name="T4" fmla="*/ 71 w 530"/>
                <a:gd name="T5" fmla="*/ 55 h 265"/>
                <a:gd name="T6" fmla="*/ 62 w 530"/>
                <a:gd name="T7" fmla="*/ 12 h 265"/>
                <a:gd name="T8" fmla="*/ 83 w 530"/>
                <a:gd name="T9" fmla="*/ 5 h 265"/>
                <a:gd name="T10" fmla="*/ 112 w 530"/>
                <a:gd name="T11" fmla="*/ 0 h 265"/>
                <a:gd name="T12" fmla="*/ 129 w 530"/>
                <a:gd name="T13" fmla="*/ 41 h 265"/>
                <a:gd name="T14" fmla="*/ 169 w 530"/>
                <a:gd name="T15" fmla="*/ 31 h 265"/>
                <a:gd name="T16" fmla="*/ 186 w 530"/>
                <a:gd name="T17" fmla="*/ 72 h 265"/>
                <a:gd name="T18" fmla="*/ 229 w 530"/>
                <a:gd name="T19" fmla="*/ 64 h 265"/>
                <a:gd name="T20" fmla="*/ 243 w 530"/>
                <a:gd name="T21" fmla="*/ 105 h 265"/>
                <a:gd name="T22" fmla="*/ 286 w 530"/>
                <a:gd name="T23" fmla="*/ 98 h 265"/>
                <a:gd name="T24" fmla="*/ 301 w 530"/>
                <a:gd name="T25" fmla="*/ 138 h 265"/>
                <a:gd name="T26" fmla="*/ 344 w 530"/>
                <a:gd name="T27" fmla="*/ 129 h 265"/>
                <a:gd name="T28" fmla="*/ 358 w 530"/>
                <a:gd name="T29" fmla="*/ 169 h 265"/>
                <a:gd name="T30" fmla="*/ 401 w 530"/>
                <a:gd name="T31" fmla="*/ 162 h 265"/>
                <a:gd name="T32" fmla="*/ 415 w 530"/>
                <a:gd name="T33" fmla="*/ 203 h 265"/>
                <a:gd name="T34" fmla="*/ 458 w 530"/>
                <a:gd name="T35" fmla="*/ 196 h 265"/>
                <a:gd name="T36" fmla="*/ 472 w 530"/>
                <a:gd name="T37" fmla="*/ 236 h 265"/>
                <a:gd name="T38" fmla="*/ 515 w 530"/>
                <a:gd name="T39" fmla="*/ 227 h 265"/>
                <a:gd name="T40" fmla="*/ 530 w 530"/>
                <a:gd name="T41" fmla="*/ 265 h 265"/>
                <a:gd name="T42" fmla="*/ 0 w 530"/>
                <a:gd name="T43" fmla="*/ 124 h 265"/>
                <a:gd name="T44" fmla="*/ 38 w 530"/>
                <a:gd name="T45" fmla="*/ 11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0" h="265">
                  <a:moveTo>
                    <a:pt x="38" y="112"/>
                  </a:moveTo>
                  <a:lnTo>
                    <a:pt x="31" y="69"/>
                  </a:lnTo>
                  <a:lnTo>
                    <a:pt x="71" y="55"/>
                  </a:lnTo>
                  <a:lnTo>
                    <a:pt x="62" y="12"/>
                  </a:lnTo>
                  <a:lnTo>
                    <a:pt x="83" y="5"/>
                  </a:lnTo>
                  <a:lnTo>
                    <a:pt x="112" y="0"/>
                  </a:lnTo>
                  <a:lnTo>
                    <a:pt x="129" y="41"/>
                  </a:lnTo>
                  <a:lnTo>
                    <a:pt x="169" y="31"/>
                  </a:lnTo>
                  <a:lnTo>
                    <a:pt x="186" y="72"/>
                  </a:lnTo>
                  <a:lnTo>
                    <a:pt x="229" y="64"/>
                  </a:lnTo>
                  <a:lnTo>
                    <a:pt x="243" y="105"/>
                  </a:lnTo>
                  <a:lnTo>
                    <a:pt x="286" y="98"/>
                  </a:lnTo>
                  <a:lnTo>
                    <a:pt x="301" y="138"/>
                  </a:lnTo>
                  <a:lnTo>
                    <a:pt x="344" y="129"/>
                  </a:lnTo>
                  <a:lnTo>
                    <a:pt x="358" y="169"/>
                  </a:lnTo>
                  <a:lnTo>
                    <a:pt x="401" y="162"/>
                  </a:lnTo>
                  <a:lnTo>
                    <a:pt x="415" y="203"/>
                  </a:lnTo>
                  <a:lnTo>
                    <a:pt x="458" y="196"/>
                  </a:lnTo>
                  <a:lnTo>
                    <a:pt x="472" y="236"/>
                  </a:lnTo>
                  <a:lnTo>
                    <a:pt x="515" y="227"/>
                  </a:lnTo>
                  <a:lnTo>
                    <a:pt x="530" y="265"/>
                  </a:lnTo>
                  <a:lnTo>
                    <a:pt x="0" y="124"/>
                  </a:lnTo>
                  <a:lnTo>
                    <a:pt x="38" y="112"/>
                  </a:lnTo>
                  <a:close/>
                </a:path>
              </a:pathLst>
            </a:custGeom>
            <a:grpFill/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CA2E5147-EEF7-085C-19D8-FBAECC679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25" y="5374585"/>
            <a:ext cx="2088508" cy="910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rrow: Curved Down 41">
            <a:extLst>
              <a:ext uri="{FF2B5EF4-FFF2-40B4-BE49-F238E27FC236}">
                <a16:creationId xmlns:a16="http://schemas.microsoft.com/office/drawing/2014/main" id="{8ADE4A19-3A9D-80FB-F736-EA4F3E1051C1}"/>
              </a:ext>
            </a:extLst>
          </p:cNvPr>
          <p:cNvSpPr/>
          <p:nvPr/>
        </p:nvSpPr>
        <p:spPr>
          <a:xfrm rot="20443546">
            <a:off x="1474943" y="2771717"/>
            <a:ext cx="3370705" cy="1044239"/>
          </a:xfrm>
          <a:prstGeom prst="curvedDownArrow">
            <a:avLst>
              <a:gd name="adj1" fmla="val 13616"/>
              <a:gd name="adj2" fmla="val 48419"/>
              <a:gd name="adj3" fmla="val 29534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Arrow: Curved Down 41">
            <a:extLst>
              <a:ext uri="{FF2B5EF4-FFF2-40B4-BE49-F238E27FC236}">
                <a16:creationId xmlns:a16="http://schemas.microsoft.com/office/drawing/2014/main" id="{272A5897-5496-6DC8-AF46-E33C19C0F403}"/>
              </a:ext>
            </a:extLst>
          </p:cNvPr>
          <p:cNvSpPr/>
          <p:nvPr/>
        </p:nvSpPr>
        <p:spPr>
          <a:xfrm rot="20443546">
            <a:off x="1627343" y="2924117"/>
            <a:ext cx="3370705" cy="1044239"/>
          </a:xfrm>
          <a:prstGeom prst="curvedDownArrow">
            <a:avLst>
              <a:gd name="adj1" fmla="val 13616"/>
              <a:gd name="adj2" fmla="val 48419"/>
              <a:gd name="adj3" fmla="val 29534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Arrow: Curved Down 41">
            <a:extLst>
              <a:ext uri="{FF2B5EF4-FFF2-40B4-BE49-F238E27FC236}">
                <a16:creationId xmlns:a16="http://schemas.microsoft.com/office/drawing/2014/main" id="{FD1ADCAC-898E-9052-4583-B49D5C9EF720}"/>
              </a:ext>
            </a:extLst>
          </p:cNvPr>
          <p:cNvSpPr/>
          <p:nvPr/>
        </p:nvSpPr>
        <p:spPr>
          <a:xfrm rot="20443546">
            <a:off x="1785594" y="3110971"/>
            <a:ext cx="3161947" cy="1044239"/>
          </a:xfrm>
          <a:prstGeom prst="curvedDownArrow">
            <a:avLst>
              <a:gd name="adj1" fmla="val 13616"/>
              <a:gd name="adj2" fmla="val 48419"/>
              <a:gd name="adj3" fmla="val 29534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Arrow: Curved Down 41">
            <a:extLst>
              <a:ext uri="{FF2B5EF4-FFF2-40B4-BE49-F238E27FC236}">
                <a16:creationId xmlns:a16="http://schemas.microsoft.com/office/drawing/2014/main" id="{AD41AA68-CEB3-1BA9-7D88-1B2A5E0D0B58}"/>
              </a:ext>
            </a:extLst>
          </p:cNvPr>
          <p:cNvSpPr/>
          <p:nvPr/>
        </p:nvSpPr>
        <p:spPr>
          <a:xfrm rot="20443546">
            <a:off x="1932143" y="3228917"/>
            <a:ext cx="3370705" cy="1044239"/>
          </a:xfrm>
          <a:prstGeom prst="curvedDownArrow">
            <a:avLst>
              <a:gd name="adj1" fmla="val 13616"/>
              <a:gd name="adj2" fmla="val 48419"/>
              <a:gd name="adj3" fmla="val 29534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640B1B-1936-436E-A90A-4ECEECCF6378}"/>
              </a:ext>
            </a:extLst>
          </p:cNvPr>
          <p:cNvSpPr txBox="1"/>
          <p:nvPr/>
        </p:nvSpPr>
        <p:spPr>
          <a:xfrm>
            <a:off x="2665121" y="3472649"/>
            <a:ext cx="17495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De-identified Data Streams</a:t>
            </a:r>
          </a:p>
        </p:txBody>
      </p:sp>
      <p:pic>
        <p:nvPicPr>
          <p:cNvPr id="13" name="Picture 4" descr="Acumen LLC logo">
            <a:extLst>
              <a:ext uri="{FF2B5EF4-FFF2-40B4-BE49-F238E27FC236}">
                <a16:creationId xmlns:a16="http://schemas.microsoft.com/office/drawing/2014/main" id="{FC9195EA-22F1-7C7D-8301-D3F6AFE3B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198" y="1323284"/>
            <a:ext cx="1302510" cy="814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80EF0FC-B0C9-FED7-EE9B-2AD2044B2A40}"/>
              </a:ext>
            </a:extLst>
          </p:cNvPr>
          <p:cNvSpPr txBox="1"/>
          <p:nvPr/>
        </p:nvSpPr>
        <p:spPr>
          <a:xfrm>
            <a:off x="5754817" y="1758793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8A67616-291B-5507-F232-74382C6C1836}"/>
              </a:ext>
            </a:extLst>
          </p:cNvPr>
          <p:cNvSpPr txBox="1"/>
          <p:nvPr/>
        </p:nvSpPr>
        <p:spPr>
          <a:xfrm>
            <a:off x="6375912" y="1406510"/>
            <a:ext cx="26087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Charter Roman" panose="02040503050506020203" pitchFamily="18" charset="0"/>
              </a:rPr>
              <a:t>Yale</a:t>
            </a:r>
            <a:r>
              <a:rPr lang="en-US" sz="2400" dirty="0">
                <a:latin typeface="Charter Roman" panose="02040503050506020203" pitchFamily="18" charset="0"/>
              </a:rPr>
              <a:t> School Medicine</a:t>
            </a:r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98AB29DA-984D-9D9A-8EE7-37738E775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Model for GEAR</a:t>
            </a:r>
          </a:p>
        </p:txBody>
      </p:sp>
    </p:spTree>
    <p:extLst>
      <p:ext uri="{BB962C8B-B14F-4D97-AF65-F5344CB8AC3E}">
        <p14:creationId xmlns:p14="http://schemas.microsoft.com/office/powerpoint/2010/main" val="18127270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CD60ACB-55FC-4574-E84E-65F788666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Outstanding Questions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6EA4B7-6E08-1555-F7EA-56698FB3772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33488" y="1664210"/>
            <a:ext cx="11722524" cy="4208275"/>
          </a:xfrm>
        </p:spPr>
        <p:txBody>
          <a:bodyPr/>
          <a:lstStyle/>
          <a:p>
            <a:r>
              <a:rPr lang="en-US" dirty="0"/>
              <a:t>How will ED members of GEAR work with their HCS leadership to get buy-in on a shared data model?</a:t>
            </a:r>
          </a:p>
          <a:p>
            <a:r>
              <a:rPr lang="en-US" dirty="0"/>
              <a:t>In analyzing combined data from different EDs, how can one keep users blind to HCS identify?</a:t>
            </a:r>
          </a:p>
          <a:p>
            <a:r>
              <a:rPr lang="en-US" dirty="0"/>
              <a:t>How to recruit EDs to participate in intervention trials?</a:t>
            </a:r>
          </a:p>
          <a:p>
            <a:r>
              <a:rPr lang="en-US" dirty="0"/>
              <a:t>Is it desirable to link ED EMR data to Medicare claims?</a:t>
            </a:r>
          </a:p>
        </p:txBody>
      </p:sp>
    </p:spTree>
    <p:extLst>
      <p:ext uri="{BB962C8B-B14F-4D97-AF65-F5344CB8AC3E}">
        <p14:creationId xmlns:p14="http://schemas.microsoft.com/office/powerpoint/2010/main" val="1192257846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IMPACT Theme">
      <a:dk1>
        <a:srgbClr val="000000"/>
      </a:dk1>
      <a:lt1>
        <a:sysClr val="window" lastClr="FFFFFF"/>
      </a:lt1>
      <a:dk2>
        <a:srgbClr val="23314C"/>
      </a:dk2>
      <a:lt2>
        <a:srgbClr val="E7E6E6"/>
      </a:lt2>
      <a:accent1>
        <a:srgbClr val="652B7C"/>
      </a:accent1>
      <a:accent2>
        <a:srgbClr val="FDB71A"/>
      </a:accent2>
      <a:accent3>
        <a:srgbClr val="1C4970"/>
      </a:accent3>
      <a:accent4>
        <a:srgbClr val="2970B5"/>
      </a:accent4>
      <a:accent5>
        <a:srgbClr val="484682"/>
      </a:accent5>
      <a:accent6>
        <a:srgbClr val="338D94"/>
      </a:accent6>
      <a:hlink>
        <a:srgbClr val="2970B5"/>
      </a:hlink>
      <a:folHlink>
        <a:srgbClr val="66507A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0f6758b-7ddb-4961-91b2-11209971b35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43932513796249B1B15B49CDE0816C" ma:contentTypeVersion="16" ma:contentTypeDescription="Create a new document." ma:contentTypeScope="" ma:versionID="4b0daffd85d4dfbf383d94363e189489">
  <xsd:schema xmlns:xsd="http://www.w3.org/2001/XMLSchema" xmlns:xs="http://www.w3.org/2001/XMLSchema" xmlns:p="http://schemas.microsoft.com/office/2006/metadata/properties" xmlns:ns3="d334a851-dc86-4429-91ed-0693a2d3ffe4" xmlns:ns4="e0f6758b-7ddb-4961-91b2-11209971b355" targetNamespace="http://schemas.microsoft.com/office/2006/metadata/properties" ma:root="true" ma:fieldsID="6e08d14b03d5863318e1d74a79161ca2" ns3:_="" ns4:_="">
    <xsd:import namespace="d334a851-dc86-4429-91ed-0693a2d3ffe4"/>
    <xsd:import namespace="e0f6758b-7ddb-4961-91b2-11209971b35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LengthInSeconds" minOccurs="0"/>
                <xsd:element ref="ns4:MediaServiceLocation" minOccurs="0"/>
                <xsd:element ref="ns4:_activity" minOccurs="0"/>
                <xsd:element ref="ns4:MediaServiceOCR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34a851-dc86-4429-91ed-0693a2d3ffe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f6758b-7ddb-4961-91b2-11209971b3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E6E7F8C-2908-4746-B3CF-0694DE5D85F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DE495E0-EF19-4FD0-98EB-41F3FB8CB58F}">
  <ds:schemaRefs>
    <ds:schemaRef ds:uri="http://schemas.openxmlformats.org/package/2006/metadata/core-properties"/>
    <ds:schemaRef ds:uri="http://purl.org/dc/dcmitype/"/>
    <ds:schemaRef ds:uri="http://purl.org/dc/terms/"/>
    <ds:schemaRef ds:uri="d334a851-dc86-4429-91ed-0693a2d3ffe4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e0f6758b-7ddb-4961-91b2-11209971b355"/>
  </ds:schemaRefs>
</ds:datastoreItem>
</file>

<file path=customXml/itemProps3.xml><?xml version="1.0" encoding="utf-8"?>
<ds:datastoreItem xmlns:ds="http://schemas.openxmlformats.org/officeDocument/2006/customXml" ds:itemID="{A671BFA7-5F6A-4A32-9B5B-0D13AB2C86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34a851-dc86-4429-91ed-0693a2d3ffe4"/>
    <ds:schemaRef ds:uri="e0f6758b-7ddb-4961-91b2-11209971b3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Annual meeting 2024</Template>
  <TotalTime>10290</TotalTime>
  <Words>4295</Words>
  <Application>Microsoft Office PowerPoint</Application>
  <PresentationFormat>Widescreen</PresentationFormat>
  <Paragraphs>896</Paragraphs>
  <Slides>54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6" baseType="lpstr">
      <vt:lpstr>Aptos</vt:lpstr>
      <vt:lpstr>Arial</vt:lpstr>
      <vt:lpstr>Calibri</vt:lpstr>
      <vt:lpstr>Calibri (Body)</vt:lpstr>
      <vt:lpstr>Charter Roman</vt:lpstr>
      <vt:lpstr>Frutiger 55 Roman</vt:lpstr>
      <vt:lpstr>inherit</vt:lpstr>
      <vt:lpstr>Lato</vt:lpstr>
      <vt:lpstr>Open Sans</vt:lpstr>
      <vt:lpstr>Tahoma</vt:lpstr>
      <vt:lpstr>Wingdings</vt:lpstr>
      <vt:lpstr>2_Office Theme</vt:lpstr>
      <vt:lpstr>The First 5 Years of the IMPACT Collaboratory: Building an infrastructure to Conduct ePCTs in Dementia Care</vt:lpstr>
      <vt:lpstr>Background</vt:lpstr>
      <vt:lpstr>Dementia Stages </vt:lpstr>
      <vt:lpstr>Background</vt:lpstr>
      <vt:lpstr>Pragmatic Trials: Key Attributes</vt:lpstr>
      <vt:lpstr>PRECIS-2</vt:lpstr>
      <vt:lpstr>Stage of Intervention Development</vt:lpstr>
      <vt:lpstr>Background</vt:lpstr>
      <vt:lpstr>ePCTs in Dementia Require Special Focus</vt:lpstr>
      <vt:lpstr>Background</vt:lpstr>
      <vt:lpstr>Governance Structure</vt:lpstr>
      <vt:lpstr>Who are we?</vt:lpstr>
      <vt:lpstr>PowerPoint Presentation</vt:lpstr>
      <vt:lpstr>Fulfilling the Mission</vt:lpstr>
      <vt:lpstr>PowerPoint Presentation</vt:lpstr>
      <vt:lpstr>Support Research: Grant Mechanisms</vt:lpstr>
      <vt:lpstr>Support Research: Grant Mechanisms</vt:lpstr>
      <vt:lpstr>PowerPoint Presentation</vt:lpstr>
      <vt:lpstr>PowerPoint Presentation</vt:lpstr>
      <vt:lpstr>Support Research: Consultation Process</vt:lpstr>
      <vt:lpstr>Support Research: Consultation Process</vt:lpstr>
      <vt:lpstr>PowerPoint Presentation</vt:lpstr>
      <vt:lpstr>Knowledge Generation to Advance Field</vt:lpstr>
      <vt:lpstr>Knowledge Generation: Key Accomplishments</vt:lpstr>
      <vt:lpstr>Best Practices for Integrating Health Equity in ePCTs</vt:lpstr>
      <vt:lpstr>Generate Knowledge: Grand Rounds &amp; Podcasts</vt:lpstr>
      <vt:lpstr>Generate Knowledge: Algorithms to Identify PLWD</vt:lpstr>
      <vt:lpstr>Generate Knowledge: Waivers of Consent</vt:lpstr>
      <vt:lpstr>Generate Knowledge: Outcomes</vt:lpstr>
      <vt:lpstr>Generate Knowledge: Practical Data Tools</vt:lpstr>
      <vt:lpstr>Build Investigator Capacity</vt:lpstr>
      <vt:lpstr>Build Investigator Capacity: Key Accomplishments</vt:lpstr>
      <vt:lpstr>Investigator Capacity: Diverse Mechanisms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Investigator Capacity: Training Modalities </vt:lpstr>
      <vt:lpstr>Training Workshop</vt:lpstr>
      <vt:lpstr>Investigator Capacity: Created a Community &amp; Network for Trainees</vt:lpstr>
      <vt:lpstr>Community Engagement: Key Accomplishments </vt:lpstr>
      <vt:lpstr>Community Engagement: Learning Health Network</vt:lpstr>
      <vt:lpstr>Community Engagement: Lived Experience Panels</vt:lpstr>
      <vt:lpstr>Community Engagement: Grant Review</vt:lpstr>
      <vt:lpstr>Achieving  the Mission</vt:lpstr>
      <vt:lpstr>Fulfilling the vision…We still have more work  to do!</vt:lpstr>
      <vt:lpstr>HCS-Data infrastructure for ePCTs: Ingredients</vt:lpstr>
      <vt:lpstr>“Dream” Real World Data Platform for ePCTs</vt:lpstr>
      <vt:lpstr>Putting It All Together : The Fix</vt:lpstr>
      <vt:lpstr>PowerPoint Presentation</vt:lpstr>
      <vt:lpstr>Possible Model for GEAR</vt:lpstr>
      <vt:lpstr>Outstanding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Jonathon Cook</dc:creator>
  <cp:lastModifiedBy>Tomasino, Debra</cp:lastModifiedBy>
  <cp:revision>53</cp:revision>
  <dcterms:created xsi:type="dcterms:W3CDTF">2019-09-20T13:27:07Z</dcterms:created>
  <dcterms:modified xsi:type="dcterms:W3CDTF">2024-10-07T18:53:12Z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0x0101009943932513796249B1B15B49CDE0816C</vt:lpwstr>
  </property>
</Properties>
</file>