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50" d="100"/>
          <a:sy n="50" d="100"/>
        </p:scale>
        <p:origin x="1284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84;p1">
            <a:extLst>
              <a:ext uri="{FF2B5EF4-FFF2-40B4-BE49-F238E27FC236}">
                <a16:creationId xmlns:a16="http://schemas.microsoft.com/office/drawing/2014/main" id="{A7EBCECA-84FA-B103-1D53-7D172E997E4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77789" y="1384196"/>
            <a:ext cx="8839199" cy="3848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55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67531-1327-6C73-8ECE-88DF381D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BF581-C46A-105D-F04C-53C128EF3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DD74-0B6B-053D-9097-4F63B8BF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C29D-4481-4CFE-BA10-31EE4980E2F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B0B62-B2DA-FFBD-F41C-50A303C5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FA3AA-CFEE-B24F-CD99-E947CBCE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E2D-7394-464B-B9AD-7BABBCDC83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0;p2">
            <a:extLst>
              <a:ext uri="{FF2B5EF4-FFF2-40B4-BE49-F238E27FC236}">
                <a16:creationId xmlns:a16="http://schemas.microsoft.com/office/drawing/2014/main" id="{C9437C71-5B5F-826A-4B0B-27472A0BAD6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43275" y="261249"/>
            <a:ext cx="5705449" cy="24843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oogle Shape;91;p2">
            <a:extLst>
              <a:ext uri="{FF2B5EF4-FFF2-40B4-BE49-F238E27FC236}">
                <a16:creationId xmlns:a16="http://schemas.microsoft.com/office/drawing/2014/main" id="{71FD6DB3-0817-FECD-DD5C-A8A53E69663A}"/>
              </a:ext>
            </a:extLst>
          </p:cNvPr>
          <p:cNvGrpSpPr/>
          <p:nvPr/>
        </p:nvGrpSpPr>
        <p:grpSpPr>
          <a:xfrm>
            <a:off x="0" y="5768160"/>
            <a:ext cx="12192000" cy="1089840"/>
            <a:chOff x="44140" y="5768160"/>
            <a:chExt cx="12005079" cy="1089840"/>
          </a:xfrm>
        </p:grpSpPr>
        <p:grpSp>
          <p:nvGrpSpPr>
            <p:cNvPr id="9" name="Google Shape;92;p2">
              <a:extLst>
                <a:ext uri="{FF2B5EF4-FFF2-40B4-BE49-F238E27FC236}">
                  <a16:creationId xmlns:a16="http://schemas.microsoft.com/office/drawing/2014/main" id="{A524A5D2-6B4C-B344-DC2D-BA554330341F}"/>
                </a:ext>
              </a:extLst>
            </p:cNvPr>
            <p:cNvGrpSpPr/>
            <p:nvPr/>
          </p:nvGrpSpPr>
          <p:grpSpPr>
            <a:xfrm>
              <a:off x="44140" y="5768160"/>
              <a:ext cx="10114274" cy="1089840"/>
              <a:chOff x="44139" y="5768160"/>
              <a:chExt cx="11274543" cy="1089840"/>
            </a:xfrm>
          </p:grpSpPr>
          <p:grpSp>
            <p:nvGrpSpPr>
              <p:cNvPr id="12" name="Google Shape;93;p2">
                <a:extLst>
                  <a:ext uri="{FF2B5EF4-FFF2-40B4-BE49-F238E27FC236}">
                    <a16:creationId xmlns:a16="http://schemas.microsoft.com/office/drawing/2014/main" id="{61DAE70D-2491-963F-B6C8-A67EFCDCA8B4}"/>
                  </a:ext>
                </a:extLst>
              </p:cNvPr>
              <p:cNvGrpSpPr/>
              <p:nvPr/>
            </p:nvGrpSpPr>
            <p:grpSpPr>
              <a:xfrm>
                <a:off x="1075820" y="5790586"/>
                <a:ext cx="9211180" cy="1067414"/>
                <a:chOff x="105272" y="5325488"/>
                <a:chExt cx="11349824" cy="1532512"/>
              </a:xfrm>
            </p:grpSpPr>
            <p:pic>
              <p:nvPicPr>
                <p:cNvPr id="15" name="Google Shape;94;p2">
                  <a:extLst>
                    <a:ext uri="{FF2B5EF4-FFF2-40B4-BE49-F238E27FC236}">
                      <a16:creationId xmlns:a16="http://schemas.microsoft.com/office/drawing/2014/main" id="{DA29FFD7-9A35-9A35-2B53-56D313D2D7A3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05272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6" name="Google Shape;95;p2">
                  <a:extLst>
                    <a:ext uri="{FF2B5EF4-FFF2-40B4-BE49-F238E27FC236}">
                      <a16:creationId xmlns:a16="http://schemas.microsoft.com/office/drawing/2014/main" id="{23436F29-4B50-3F72-E5B5-DD0EE380B185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24000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" name="Google Shape;96;p2">
                  <a:extLst>
                    <a:ext uri="{FF2B5EF4-FFF2-40B4-BE49-F238E27FC236}">
                      <a16:creationId xmlns:a16="http://schemas.microsoft.com/office/drawing/2014/main" id="{57FC0F21-84BD-BE0D-F0A7-E759970ADC5A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2728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" name="Google Shape;97;p2">
                  <a:extLst>
                    <a:ext uri="{FF2B5EF4-FFF2-40B4-BE49-F238E27FC236}">
                      <a16:creationId xmlns:a16="http://schemas.microsoft.com/office/drawing/2014/main" id="{A9473B6F-F402-6277-4937-5F097576B6AD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4361456" y="5355431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" name="Google Shape;98;p2">
                  <a:extLst>
                    <a:ext uri="{FF2B5EF4-FFF2-40B4-BE49-F238E27FC236}">
                      <a16:creationId xmlns:a16="http://schemas.microsoft.com/office/drawing/2014/main" id="{67FFD18B-26B8-1672-E051-B1620ADF19F1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5780184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" name="Google Shape;99;p2">
                  <a:extLst>
                    <a:ext uri="{FF2B5EF4-FFF2-40B4-BE49-F238E27FC236}">
                      <a16:creationId xmlns:a16="http://schemas.microsoft.com/office/drawing/2014/main" id="{0B306B81-84B4-FF2C-A51A-CB9363BD83AD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7198912" y="5390136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" name="Google Shape;100;p2">
                  <a:extLst>
                    <a:ext uri="{FF2B5EF4-FFF2-40B4-BE49-F238E27FC236}">
                      <a16:creationId xmlns:a16="http://schemas.microsoft.com/office/drawing/2014/main" id="{C940FA48-5525-E1B7-3E0B-F51BD28DC931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8617640" y="53578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" name="Google Shape;101;p2">
                  <a:extLst>
                    <a:ext uri="{FF2B5EF4-FFF2-40B4-BE49-F238E27FC236}">
                      <a16:creationId xmlns:a16="http://schemas.microsoft.com/office/drawing/2014/main" id="{D814FC8A-520A-E9D6-A15C-90EB6861AFDF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0036368" y="5325488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3" name="Google Shape;102;p2">
                <a:extLst>
                  <a:ext uri="{FF2B5EF4-FFF2-40B4-BE49-F238E27FC236}">
                    <a16:creationId xmlns:a16="http://schemas.microsoft.com/office/drawing/2014/main" id="{1EEBAC2F-ECAF-1411-C5DA-B3188BA849C2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10287000" y="5768160"/>
                <a:ext cx="1031682" cy="106321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Google Shape;103;p2">
                <a:extLst>
                  <a:ext uri="{FF2B5EF4-FFF2-40B4-BE49-F238E27FC236}">
                    <a16:creationId xmlns:a16="http://schemas.microsoft.com/office/drawing/2014/main" id="{43F557A1-054E-4041-338A-E5175791C48E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4139" y="5768160"/>
                <a:ext cx="1031682" cy="10632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" name="Google Shape;104;p2">
              <a:extLst>
                <a:ext uri="{FF2B5EF4-FFF2-40B4-BE49-F238E27FC236}">
                  <a16:creationId xmlns:a16="http://schemas.microsoft.com/office/drawing/2014/main" id="{C97E5696-E35B-F672-FD9D-92CFB424BB39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152159" y="5835614"/>
              <a:ext cx="944469" cy="973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05;p2">
              <a:extLst>
                <a:ext uri="{FF2B5EF4-FFF2-40B4-BE49-F238E27FC236}">
                  <a16:creationId xmlns:a16="http://schemas.microsoft.com/office/drawing/2014/main" id="{22B68DAF-0274-140C-FF63-3D788311C855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1096628" y="5835614"/>
              <a:ext cx="952591" cy="98170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Google Shape;106;p2">
            <a:extLst>
              <a:ext uri="{FF2B5EF4-FFF2-40B4-BE49-F238E27FC236}">
                <a16:creationId xmlns:a16="http://schemas.microsoft.com/office/drawing/2014/main" id="{547F2428-9D4A-4C54-D38A-E6CD4596768B}"/>
              </a:ext>
            </a:extLst>
          </p:cNvPr>
          <p:cNvSpPr/>
          <p:nvPr/>
        </p:nvSpPr>
        <p:spPr>
          <a:xfrm>
            <a:off x="-1" y="2876481"/>
            <a:ext cx="12187325" cy="396316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829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3211-42F7-B0D1-63BF-F02B8717F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5987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Google Shape;233;p9">
            <a:extLst>
              <a:ext uri="{FF2B5EF4-FFF2-40B4-BE49-F238E27FC236}">
                <a16:creationId xmlns:a16="http://schemas.microsoft.com/office/drawing/2014/main" id="{43E65EED-C8A6-3676-EAA4-58C5F34DE8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19829" y="261249"/>
            <a:ext cx="5705449" cy="24843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234;p9">
            <a:extLst>
              <a:ext uri="{FF2B5EF4-FFF2-40B4-BE49-F238E27FC236}">
                <a16:creationId xmlns:a16="http://schemas.microsoft.com/office/drawing/2014/main" id="{D45FE813-4AB0-D26D-0C21-9FD2CCC79811}"/>
              </a:ext>
            </a:extLst>
          </p:cNvPr>
          <p:cNvGrpSpPr/>
          <p:nvPr/>
        </p:nvGrpSpPr>
        <p:grpSpPr>
          <a:xfrm>
            <a:off x="0" y="5768160"/>
            <a:ext cx="12192000" cy="1089840"/>
            <a:chOff x="44140" y="5768160"/>
            <a:chExt cx="12005079" cy="1089840"/>
          </a:xfrm>
        </p:grpSpPr>
        <p:grpSp>
          <p:nvGrpSpPr>
            <p:cNvPr id="8" name="Google Shape;235;p9">
              <a:extLst>
                <a:ext uri="{FF2B5EF4-FFF2-40B4-BE49-F238E27FC236}">
                  <a16:creationId xmlns:a16="http://schemas.microsoft.com/office/drawing/2014/main" id="{D12F089E-913F-D4B4-C20D-69FF1D1C99A6}"/>
                </a:ext>
              </a:extLst>
            </p:cNvPr>
            <p:cNvGrpSpPr/>
            <p:nvPr/>
          </p:nvGrpSpPr>
          <p:grpSpPr>
            <a:xfrm>
              <a:off x="44140" y="5768160"/>
              <a:ext cx="10114274" cy="1089840"/>
              <a:chOff x="44139" y="5768160"/>
              <a:chExt cx="11274543" cy="1089840"/>
            </a:xfrm>
          </p:grpSpPr>
          <p:grpSp>
            <p:nvGrpSpPr>
              <p:cNvPr id="11" name="Google Shape;236;p9">
                <a:extLst>
                  <a:ext uri="{FF2B5EF4-FFF2-40B4-BE49-F238E27FC236}">
                    <a16:creationId xmlns:a16="http://schemas.microsoft.com/office/drawing/2014/main" id="{1853A501-8F8D-F68E-204A-0AF85FFD031C}"/>
                  </a:ext>
                </a:extLst>
              </p:cNvPr>
              <p:cNvGrpSpPr/>
              <p:nvPr/>
            </p:nvGrpSpPr>
            <p:grpSpPr>
              <a:xfrm>
                <a:off x="1075820" y="5790586"/>
                <a:ext cx="9211180" cy="1067414"/>
                <a:chOff x="105272" y="5325488"/>
                <a:chExt cx="11349824" cy="1532512"/>
              </a:xfrm>
            </p:grpSpPr>
            <p:pic>
              <p:nvPicPr>
                <p:cNvPr id="14" name="Google Shape;237;p9">
                  <a:extLst>
                    <a:ext uri="{FF2B5EF4-FFF2-40B4-BE49-F238E27FC236}">
                      <a16:creationId xmlns:a16="http://schemas.microsoft.com/office/drawing/2014/main" id="{F7799EF4-65CF-2D5F-355D-858F7E110F51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05272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" name="Google Shape;238;p9">
                  <a:extLst>
                    <a:ext uri="{FF2B5EF4-FFF2-40B4-BE49-F238E27FC236}">
                      <a16:creationId xmlns:a16="http://schemas.microsoft.com/office/drawing/2014/main" id="{A19CA521-763B-90CE-F335-2110F9006FB2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524000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6" name="Google Shape;239;p9">
                  <a:extLst>
                    <a:ext uri="{FF2B5EF4-FFF2-40B4-BE49-F238E27FC236}">
                      <a16:creationId xmlns:a16="http://schemas.microsoft.com/office/drawing/2014/main" id="{06401B3A-63BF-2975-8235-BC07DB61ED95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2942728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" name="Google Shape;240;p9">
                  <a:extLst>
                    <a:ext uri="{FF2B5EF4-FFF2-40B4-BE49-F238E27FC236}">
                      <a16:creationId xmlns:a16="http://schemas.microsoft.com/office/drawing/2014/main" id="{E5306A7E-0D47-5D4F-A1BF-ED90630A31BF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4361456" y="5355431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" name="Google Shape;241;p9">
                  <a:extLst>
                    <a:ext uri="{FF2B5EF4-FFF2-40B4-BE49-F238E27FC236}">
                      <a16:creationId xmlns:a16="http://schemas.microsoft.com/office/drawing/2014/main" id="{9DB818BB-BE68-ACD2-4C47-B07FFD045745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5780184" y="53959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" name="Google Shape;242;p9">
                  <a:extLst>
                    <a:ext uri="{FF2B5EF4-FFF2-40B4-BE49-F238E27FC236}">
                      <a16:creationId xmlns:a16="http://schemas.microsoft.com/office/drawing/2014/main" id="{EF50179A-544E-9797-00B6-0A09882DE81B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7198912" y="5390136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" name="Google Shape;243;p9">
                  <a:extLst>
                    <a:ext uri="{FF2B5EF4-FFF2-40B4-BE49-F238E27FC236}">
                      <a16:creationId xmlns:a16="http://schemas.microsoft.com/office/drawing/2014/main" id="{42934672-33B4-C6BE-4CB9-3E5E8609317D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8617640" y="5357812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" name="Google Shape;244;p9">
                  <a:extLst>
                    <a:ext uri="{FF2B5EF4-FFF2-40B4-BE49-F238E27FC236}">
                      <a16:creationId xmlns:a16="http://schemas.microsoft.com/office/drawing/2014/main" id="{143AD33C-388E-968F-2648-23018D0566BD}"/>
                    </a:ext>
                  </a:extLst>
                </p:cNvPr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>
                  <a:off x="10036368" y="5325488"/>
                  <a:ext cx="1418728" cy="14620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12" name="Google Shape;245;p9">
                <a:extLst>
                  <a:ext uri="{FF2B5EF4-FFF2-40B4-BE49-F238E27FC236}">
                    <a16:creationId xmlns:a16="http://schemas.microsoft.com/office/drawing/2014/main" id="{CBD81FDB-2B6A-C0EE-F860-59BEC233B421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10287000" y="5768160"/>
                <a:ext cx="1031682" cy="106321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" name="Google Shape;246;p9">
                <a:extLst>
                  <a:ext uri="{FF2B5EF4-FFF2-40B4-BE49-F238E27FC236}">
                    <a16:creationId xmlns:a16="http://schemas.microsoft.com/office/drawing/2014/main" id="{F71E5F00-F754-7D54-F2CF-FB703C0CE628}"/>
                  </a:ext>
                </a:extLst>
              </p:cNvPr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4139" y="5768160"/>
                <a:ext cx="1031682" cy="10632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9" name="Google Shape;247;p9">
              <a:extLst>
                <a:ext uri="{FF2B5EF4-FFF2-40B4-BE49-F238E27FC236}">
                  <a16:creationId xmlns:a16="http://schemas.microsoft.com/office/drawing/2014/main" id="{0E5A8F53-B08C-F13D-0B4E-86C715917754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152159" y="5835614"/>
              <a:ext cx="944469" cy="9733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248;p9">
              <a:extLst>
                <a:ext uri="{FF2B5EF4-FFF2-40B4-BE49-F238E27FC236}">
                  <a16:creationId xmlns:a16="http://schemas.microsoft.com/office/drawing/2014/main" id="{9ADB00B2-9E96-2465-3F31-0FFCC75A75F0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1096628" y="5835614"/>
              <a:ext cx="952591" cy="98170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22" name="Google Shape;249;p9">
            <a:extLst>
              <a:ext uri="{FF2B5EF4-FFF2-40B4-BE49-F238E27FC236}">
                <a16:creationId xmlns:a16="http://schemas.microsoft.com/office/drawing/2014/main" id="{27DE3311-4D8B-A74A-0CFC-DCAC84304473}"/>
              </a:ext>
            </a:extLst>
          </p:cNvPr>
          <p:cNvCxnSpPr/>
          <p:nvPr/>
        </p:nvCxnSpPr>
        <p:spPr>
          <a:xfrm rot="10800000" flipH="1">
            <a:off x="612045" y="3022024"/>
            <a:ext cx="10997384" cy="505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6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tx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•"/>
              <a:defRPr>
                <a:solidFill>
                  <a:schemeClr val="accent4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7" name="Google Shape;113;p3">
            <a:extLst>
              <a:ext uri="{FF2B5EF4-FFF2-40B4-BE49-F238E27FC236}">
                <a16:creationId xmlns:a16="http://schemas.microsoft.com/office/drawing/2014/main" id="{0263F9E7-56E6-BA3D-6A7A-5DF1EC8CBC3D}"/>
              </a:ext>
            </a:extLst>
          </p:cNvPr>
          <p:cNvGrpSpPr/>
          <p:nvPr/>
        </p:nvGrpSpPr>
        <p:grpSpPr>
          <a:xfrm>
            <a:off x="299804" y="5561351"/>
            <a:ext cx="11173175" cy="1207207"/>
            <a:chOff x="264149" y="5585368"/>
            <a:chExt cx="10925525" cy="1183190"/>
          </a:xfrm>
        </p:grpSpPr>
        <p:grpSp>
          <p:nvGrpSpPr>
            <p:cNvPr id="8" name="Google Shape;114;p3">
              <a:extLst>
                <a:ext uri="{FF2B5EF4-FFF2-40B4-BE49-F238E27FC236}">
                  <a16:creationId xmlns:a16="http://schemas.microsoft.com/office/drawing/2014/main" id="{E3DE1EE5-3AF5-58DA-E419-97E88CC4CA0A}"/>
                </a:ext>
              </a:extLst>
            </p:cNvPr>
            <p:cNvGrpSpPr/>
            <p:nvPr/>
          </p:nvGrpSpPr>
          <p:grpSpPr>
            <a:xfrm>
              <a:off x="674074" y="6188733"/>
              <a:ext cx="10515600" cy="0"/>
              <a:chOff x="674074" y="6188733"/>
              <a:chExt cx="10515600" cy="0"/>
            </a:xfrm>
          </p:grpSpPr>
          <p:cxnSp>
            <p:nvCxnSpPr>
              <p:cNvPr id="10" name="Google Shape;115;p3">
                <a:extLst>
                  <a:ext uri="{FF2B5EF4-FFF2-40B4-BE49-F238E27FC236}">
                    <a16:creationId xmlns:a16="http://schemas.microsoft.com/office/drawing/2014/main" id="{29ADA228-8005-71BC-F895-79D51D80230B}"/>
                  </a:ext>
                </a:extLst>
              </p:cNvPr>
              <p:cNvCxnSpPr/>
              <p:nvPr/>
            </p:nvCxnSpPr>
            <p:spPr>
              <a:xfrm rot="10800000">
                <a:off x="674074" y="6188733"/>
                <a:ext cx="5257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85C44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" name="Google Shape;116;p3">
                <a:extLst>
                  <a:ext uri="{FF2B5EF4-FFF2-40B4-BE49-F238E27FC236}">
                    <a16:creationId xmlns:a16="http://schemas.microsoft.com/office/drawing/2014/main" id="{22EB2B48-8DAC-D2E2-1B3D-0EE3EC5C5AD6}"/>
                  </a:ext>
                </a:extLst>
              </p:cNvPr>
              <p:cNvCxnSpPr/>
              <p:nvPr/>
            </p:nvCxnSpPr>
            <p:spPr>
              <a:xfrm>
                <a:off x="5931874" y="6188733"/>
                <a:ext cx="5257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85C44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pic>
          <p:nvPicPr>
            <p:cNvPr id="9" name="Google Shape;117;p3">
              <a:extLst>
                <a:ext uri="{FF2B5EF4-FFF2-40B4-BE49-F238E27FC236}">
                  <a16:creationId xmlns:a16="http://schemas.microsoft.com/office/drawing/2014/main" id="{5DD34639-38B1-A727-F696-972B72EFE7B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64149" y="5585368"/>
              <a:ext cx="1148101" cy="118319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0484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tx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oogle Shape;113;p3">
            <a:extLst>
              <a:ext uri="{FF2B5EF4-FFF2-40B4-BE49-F238E27FC236}">
                <a16:creationId xmlns:a16="http://schemas.microsoft.com/office/drawing/2014/main" id="{0263F9E7-56E6-BA3D-6A7A-5DF1EC8CBC3D}"/>
              </a:ext>
            </a:extLst>
          </p:cNvPr>
          <p:cNvGrpSpPr/>
          <p:nvPr/>
        </p:nvGrpSpPr>
        <p:grpSpPr>
          <a:xfrm>
            <a:off x="299804" y="5559552"/>
            <a:ext cx="11173175" cy="1207207"/>
            <a:chOff x="264149" y="5585368"/>
            <a:chExt cx="10925525" cy="1183190"/>
          </a:xfrm>
        </p:grpSpPr>
        <p:grpSp>
          <p:nvGrpSpPr>
            <p:cNvPr id="8" name="Google Shape;114;p3">
              <a:extLst>
                <a:ext uri="{FF2B5EF4-FFF2-40B4-BE49-F238E27FC236}">
                  <a16:creationId xmlns:a16="http://schemas.microsoft.com/office/drawing/2014/main" id="{E3DE1EE5-3AF5-58DA-E419-97E88CC4CA0A}"/>
                </a:ext>
              </a:extLst>
            </p:cNvPr>
            <p:cNvGrpSpPr/>
            <p:nvPr/>
          </p:nvGrpSpPr>
          <p:grpSpPr>
            <a:xfrm>
              <a:off x="674074" y="6188733"/>
              <a:ext cx="10515600" cy="0"/>
              <a:chOff x="674074" y="6188733"/>
              <a:chExt cx="10515600" cy="0"/>
            </a:xfrm>
          </p:grpSpPr>
          <p:cxnSp>
            <p:nvCxnSpPr>
              <p:cNvPr id="10" name="Google Shape;115;p3">
                <a:extLst>
                  <a:ext uri="{FF2B5EF4-FFF2-40B4-BE49-F238E27FC236}">
                    <a16:creationId xmlns:a16="http://schemas.microsoft.com/office/drawing/2014/main" id="{29ADA228-8005-71BC-F895-79D51D80230B}"/>
                  </a:ext>
                </a:extLst>
              </p:cNvPr>
              <p:cNvCxnSpPr/>
              <p:nvPr/>
            </p:nvCxnSpPr>
            <p:spPr>
              <a:xfrm rot="10800000">
                <a:off x="674074" y="6188733"/>
                <a:ext cx="5257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85C44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" name="Google Shape;116;p3">
                <a:extLst>
                  <a:ext uri="{FF2B5EF4-FFF2-40B4-BE49-F238E27FC236}">
                    <a16:creationId xmlns:a16="http://schemas.microsoft.com/office/drawing/2014/main" id="{22EB2B48-8DAC-D2E2-1B3D-0EE3EC5C5AD6}"/>
                  </a:ext>
                </a:extLst>
              </p:cNvPr>
              <p:cNvCxnSpPr/>
              <p:nvPr/>
            </p:nvCxnSpPr>
            <p:spPr>
              <a:xfrm>
                <a:off x="5931874" y="6188733"/>
                <a:ext cx="52578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85C44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pic>
          <p:nvPicPr>
            <p:cNvPr id="9" name="Google Shape;117;p3">
              <a:extLst>
                <a:ext uri="{FF2B5EF4-FFF2-40B4-BE49-F238E27FC236}">
                  <a16:creationId xmlns:a16="http://schemas.microsoft.com/office/drawing/2014/main" id="{5DD34639-38B1-A727-F696-972B72EFE7B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64149" y="5585368"/>
              <a:ext cx="1148101" cy="118319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6C0730B-D19D-FD9C-1B6D-B2A71C840E8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804" y="5559552"/>
            <a:ext cx="1174126" cy="121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22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88AA-E10D-495D-8CAB-43C236FB7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DC64F-9E17-FD81-0706-AACAB9677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F3418-BB9E-16ED-6538-B475739A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0C29D-4481-4CFE-BA10-31EE4980E2F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A8684-A4F8-69F1-5405-11B40040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ACD21-17EC-438B-B71C-4DA7D453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3E2D-7394-464B-B9AD-7BABBCD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4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B21067-E407-E768-778F-FF508C914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39ABB-A8EA-0D97-71B9-DD0235432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ABBB-31D7-6F58-3A9B-4E9A7C8D5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C29D-4481-4CFE-BA10-31EE4980E2FE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F9C59-7EE0-B481-7C83-4FC1F7C1B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58E9-FF65-9AC1-C5D0-6EEA04FE0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3E2D-7394-464B-B9AD-7BABBCD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Wingdings" panose="05000000000000000000" pitchFamily="2" charset="2"/>
        <a:buChar char="Ø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anose="05000000000000000000" pitchFamily="2" charset="2"/>
        <a:buChar char="§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DDB6376-A680-102E-FECB-79B9EE62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48720"/>
            <a:ext cx="10515600" cy="2852737"/>
          </a:xfrm>
        </p:spPr>
        <p:txBody>
          <a:bodyPr/>
          <a:lstStyle/>
          <a:p>
            <a:r>
              <a:rPr lang="en-US" dirty="0"/>
              <a:t>GEAR 2.0 Pilot Award Round 3 – Budget Template Guidance</a:t>
            </a:r>
          </a:p>
        </p:txBody>
      </p:sp>
    </p:spTree>
    <p:extLst>
      <p:ext uri="{BB962C8B-B14F-4D97-AF65-F5344CB8AC3E}">
        <p14:creationId xmlns:p14="http://schemas.microsoft.com/office/powerpoint/2010/main" val="241725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5420BAB8-796F-3CFF-A1EF-C84CDB5BE2CA}"/>
              </a:ext>
            </a:extLst>
          </p:cNvPr>
          <p:cNvGrpSpPr/>
          <p:nvPr/>
        </p:nvGrpSpPr>
        <p:grpSpPr>
          <a:xfrm>
            <a:off x="1307757" y="206603"/>
            <a:ext cx="10875684" cy="5922407"/>
            <a:chOff x="1307757" y="206603"/>
            <a:chExt cx="10875684" cy="592240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501B4B5-CE57-41D9-BB72-80575807AE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8160"/>
            <a:stretch/>
          </p:blipFill>
          <p:spPr>
            <a:xfrm>
              <a:off x="1307757" y="2244725"/>
              <a:ext cx="9576486" cy="2174875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0E2A34-D091-37A3-3BD8-1EBDE693A114}"/>
                </a:ext>
              </a:extLst>
            </p:cNvPr>
            <p:cNvSpPr/>
            <p:nvPr/>
          </p:nvSpPr>
          <p:spPr>
            <a:xfrm>
              <a:off x="5948362" y="2366962"/>
              <a:ext cx="438150" cy="1447800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0AD70C5-5225-FB54-9194-277B0C620A1B}"/>
                </a:ext>
              </a:extLst>
            </p:cNvPr>
            <p:cNvSpPr/>
            <p:nvPr/>
          </p:nvSpPr>
          <p:spPr>
            <a:xfrm>
              <a:off x="7148512" y="2366962"/>
              <a:ext cx="438150" cy="1447800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BE580AD-1125-C84F-26AE-7474B31F65B1}"/>
                </a:ext>
              </a:extLst>
            </p:cNvPr>
            <p:cNvSpPr/>
            <p:nvPr/>
          </p:nvSpPr>
          <p:spPr>
            <a:xfrm>
              <a:off x="8305799" y="2366962"/>
              <a:ext cx="438150" cy="1447800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AB732B5-02DB-E502-93D0-202323A99643}"/>
                </a:ext>
              </a:extLst>
            </p:cNvPr>
            <p:cNvSpPr/>
            <p:nvPr/>
          </p:nvSpPr>
          <p:spPr>
            <a:xfrm>
              <a:off x="10382249" y="2366962"/>
              <a:ext cx="438150" cy="1447800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58740A9-FE64-C226-511F-F2BACDA4D2C2}"/>
                </a:ext>
              </a:extLst>
            </p:cNvPr>
            <p:cNvCxnSpPr>
              <a:cxnSpLocks/>
              <a:stCxn id="25" idx="0"/>
              <a:endCxn id="9" idx="4"/>
            </p:cNvCxnSpPr>
            <p:nvPr/>
          </p:nvCxnSpPr>
          <p:spPr>
            <a:xfrm flipV="1">
              <a:off x="6165506" y="3814762"/>
              <a:ext cx="1931" cy="84034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2602120-33CF-E3CA-42ED-A7569A15923F}"/>
                </a:ext>
              </a:extLst>
            </p:cNvPr>
            <p:cNvCxnSpPr>
              <a:cxnSpLocks/>
              <a:stCxn id="27" idx="0"/>
              <a:endCxn id="11" idx="4"/>
            </p:cNvCxnSpPr>
            <p:nvPr/>
          </p:nvCxnSpPr>
          <p:spPr>
            <a:xfrm flipV="1">
              <a:off x="8524874" y="3814762"/>
              <a:ext cx="0" cy="1791028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9F35472-76E7-BEDB-861B-33A1FCC167B1}"/>
                </a:ext>
              </a:extLst>
            </p:cNvPr>
            <p:cNvCxnSpPr>
              <a:cxnSpLocks/>
              <a:stCxn id="29" idx="2"/>
              <a:endCxn id="10" idx="0"/>
            </p:cNvCxnSpPr>
            <p:nvPr/>
          </p:nvCxnSpPr>
          <p:spPr>
            <a:xfrm flipH="1">
              <a:off x="7367587" y="945267"/>
              <a:ext cx="5147" cy="142169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D16ADA8-E8EB-75E0-D929-D691D4E9C4CD}"/>
                </a:ext>
              </a:extLst>
            </p:cNvPr>
            <p:cNvCxnSpPr>
              <a:cxnSpLocks/>
              <a:stCxn id="32" idx="2"/>
              <a:endCxn id="12" idx="0"/>
            </p:cNvCxnSpPr>
            <p:nvPr/>
          </p:nvCxnSpPr>
          <p:spPr>
            <a:xfrm>
              <a:off x="10601324" y="1615306"/>
              <a:ext cx="0" cy="751656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77CFD7C-F421-3618-C2BD-DCABBBBF68F2}"/>
                </a:ext>
              </a:extLst>
            </p:cNvPr>
            <p:cNvSpPr txBox="1"/>
            <p:nvPr/>
          </p:nvSpPr>
          <p:spPr>
            <a:xfrm>
              <a:off x="4725425" y="4655105"/>
              <a:ext cx="288016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expensed charged to GEAR INCLUDING  indirect costs: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21A0B2-2DAF-5584-8A3E-1C44D84A22C4}"/>
                </a:ext>
              </a:extLst>
            </p:cNvPr>
            <p:cNvSpPr txBox="1"/>
            <p:nvPr/>
          </p:nvSpPr>
          <p:spPr>
            <a:xfrm>
              <a:off x="6908005" y="5605790"/>
              <a:ext cx="32337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expensed charged to your institution: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4A8678-E62D-B14C-522C-08B624259144}"/>
                </a:ext>
              </a:extLst>
            </p:cNvPr>
            <p:cNvSpPr txBox="1"/>
            <p:nvPr/>
          </p:nvSpPr>
          <p:spPr>
            <a:xfrm>
              <a:off x="6175029" y="206603"/>
              <a:ext cx="239541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expensed charged to EMF  (NO indirect costs):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9D3C44-869D-FCE6-6DF3-A6A75B4BB9A6}"/>
                </a:ext>
              </a:extLst>
            </p:cNvPr>
            <p:cNvSpPr txBox="1"/>
            <p:nvPr/>
          </p:nvSpPr>
          <p:spPr>
            <a:xfrm>
              <a:off x="9019207" y="1092086"/>
              <a:ext cx="31642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expensed across all funding sources: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0F3A2075-A159-359C-74E4-20EFA69F4A63}"/>
              </a:ext>
            </a:extLst>
          </p:cNvPr>
          <p:cNvSpPr txBox="1"/>
          <p:nvPr/>
        </p:nvSpPr>
        <p:spPr>
          <a:xfrm>
            <a:off x="135340" y="676587"/>
            <a:ext cx="3607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  <a:latin typeface="+mn-lt"/>
              </a:rPr>
              <a:t>* GEAR 2.0 funding MAXIMUM $105,000</a:t>
            </a:r>
            <a:br>
              <a:rPr lang="en-US" sz="1600" b="1" dirty="0">
                <a:solidFill>
                  <a:schemeClr val="accent3"/>
                </a:solidFill>
                <a:latin typeface="+mn-lt"/>
              </a:rPr>
            </a:br>
            <a:r>
              <a:rPr lang="en-US" sz="1600" b="1" dirty="0">
                <a:solidFill>
                  <a:schemeClr val="accent3"/>
                </a:solidFill>
                <a:latin typeface="+mn-lt"/>
              </a:rPr>
              <a:t>* EMF  funding MAXIMUM $15,000</a:t>
            </a:r>
            <a:br>
              <a:rPr lang="en-US" sz="1600" b="1" dirty="0">
                <a:solidFill>
                  <a:schemeClr val="accent3"/>
                </a:solidFill>
                <a:latin typeface="+mn-lt"/>
              </a:rPr>
            </a:br>
            <a:r>
              <a:rPr lang="en-US" sz="1600" b="1" dirty="0">
                <a:solidFill>
                  <a:schemeClr val="accent3"/>
                </a:solidFill>
                <a:latin typeface="+mn-lt"/>
              </a:rPr>
              <a:t>* Institution funding MINIMUM $30,000</a:t>
            </a:r>
          </a:p>
        </p:txBody>
      </p:sp>
    </p:spTree>
    <p:extLst>
      <p:ext uri="{BB962C8B-B14F-4D97-AF65-F5344CB8AC3E}">
        <p14:creationId xmlns:p14="http://schemas.microsoft.com/office/powerpoint/2010/main" val="20668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9E7A-F00A-82B8-106D-4C6D3FE2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for GEAR 2.0 Pilot Awards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42132-987F-BFA4-2D75-01DC862412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GEAR 2.0 Pilot Award  funding comes from four sources totaling $150,000 in </a:t>
            </a:r>
            <a:r>
              <a:rPr lang="en-US" u="sng" dirty="0"/>
              <a:t>direct and indirect costs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59FFFE-4794-D528-21EE-1619277A8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948150"/>
              </p:ext>
            </p:extLst>
          </p:nvPr>
        </p:nvGraphicFramePr>
        <p:xfrm>
          <a:off x="2032000" y="2944138"/>
          <a:ext cx="8127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712778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993792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36059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Indirect 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492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GEAR 2.0-ADC (NIA funded)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$105,000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807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Emergency Medicine Foundation (EMF)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48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Institutional Commitment (Required)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514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4759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4EB4C8-A8BA-9F95-AB85-B24D54EFF117}"/>
              </a:ext>
            </a:extLst>
          </p:cNvPr>
          <p:cNvSpPr txBox="1"/>
          <p:nvPr/>
        </p:nvSpPr>
        <p:spPr>
          <a:xfrm>
            <a:off x="7575547" y="5869186"/>
            <a:ext cx="2584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n-lt"/>
              </a:rPr>
              <a:t>** includes direct and indirect costs</a:t>
            </a:r>
          </a:p>
        </p:txBody>
      </p:sp>
    </p:spTree>
    <p:extLst>
      <p:ext uri="{BB962C8B-B14F-4D97-AF65-F5344CB8AC3E}">
        <p14:creationId xmlns:p14="http://schemas.microsoft.com/office/powerpoint/2010/main" val="24213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7922-5256-2C09-F2B4-31A40F8B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2.0 Pilot Award Budget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7B90-0F00-615A-C079-460A1E5E80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Structured Excel spreadsheet that automatically calculates based on populated fields</a:t>
            </a:r>
          </a:p>
          <a:p>
            <a:r>
              <a:rPr lang="en-US" dirty="0"/>
              <a:t>Populate light blue cells with grant specific information</a:t>
            </a:r>
          </a:p>
          <a:p>
            <a:r>
              <a:rPr lang="en-US" dirty="0"/>
              <a:t>Do NOT change automatically populated fields</a:t>
            </a:r>
          </a:p>
        </p:txBody>
      </p:sp>
    </p:spTree>
    <p:extLst>
      <p:ext uri="{BB962C8B-B14F-4D97-AF65-F5344CB8AC3E}">
        <p14:creationId xmlns:p14="http://schemas.microsoft.com/office/powerpoint/2010/main" val="227811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5CE7CD3B-0E5C-B066-F416-E5EAA287457D}"/>
              </a:ext>
            </a:extLst>
          </p:cNvPr>
          <p:cNvGrpSpPr/>
          <p:nvPr/>
        </p:nvGrpSpPr>
        <p:grpSpPr>
          <a:xfrm>
            <a:off x="342900" y="1130080"/>
            <a:ext cx="11686074" cy="4593759"/>
            <a:chOff x="342900" y="1130080"/>
            <a:chExt cx="11686074" cy="459375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D5EA88D-DEAD-4169-7E23-3427CFBC8ECA}"/>
                </a:ext>
              </a:extLst>
            </p:cNvPr>
            <p:cNvGrpSpPr/>
            <p:nvPr/>
          </p:nvGrpSpPr>
          <p:grpSpPr>
            <a:xfrm>
              <a:off x="342900" y="1130080"/>
              <a:ext cx="11686074" cy="4593759"/>
              <a:chOff x="342900" y="1130080"/>
              <a:chExt cx="11686074" cy="4593759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4F9AE22A-AF6B-939C-7662-FBC118351A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1048"/>
              <a:stretch/>
            </p:blipFill>
            <p:spPr>
              <a:xfrm>
                <a:off x="1956288" y="2031101"/>
                <a:ext cx="8279423" cy="3192298"/>
              </a:xfrm>
              <a:prstGeom prst="rect">
                <a:avLst/>
              </a:prstGeom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906B97B-78FA-D2E3-B7F2-31DE8A7F1C2A}"/>
                  </a:ext>
                </a:extLst>
              </p:cNvPr>
              <p:cNvSpPr/>
              <p:nvPr/>
            </p:nvSpPr>
            <p:spPr>
              <a:xfrm>
                <a:off x="2606919" y="1978269"/>
                <a:ext cx="2883877" cy="888023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3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B72AEB61-A2EF-E2BF-90B7-D26F13D7792C}"/>
                  </a:ext>
                </a:extLst>
              </p:cNvPr>
              <p:cNvCxnSpPr>
                <a:cxnSpLocks/>
                <a:endCxn id="6" idx="1"/>
              </p:cNvCxnSpPr>
              <p:nvPr/>
            </p:nvCxnSpPr>
            <p:spPr>
              <a:xfrm>
                <a:off x="2444262" y="1507881"/>
                <a:ext cx="584991" cy="600436"/>
              </a:xfrm>
              <a:prstGeom prst="straightConnector1">
                <a:avLst/>
              </a:prstGeom>
              <a:ln w="28575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9E11B4-9836-5512-415A-B7CA755C9ABA}"/>
                  </a:ext>
                </a:extLst>
              </p:cNvPr>
              <p:cNvSpPr txBox="1"/>
              <p:nvPr/>
            </p:nvSpPr>
            <p:spPr>
              <a:xfrm>
                <a:off x="342900" y="1130080"/>
                <a:ext cx="25629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3"/>
                    </a:solidFill>
                    <a:latin typeface="+mn-lt"/>
                  </a:rPr>
                  <a:t>Enter the Principal Investigator’s name and institution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06D24274-676F-F1A8-093A-6301F1921865}"/>
                  </a:ext>
                </a:extLst>
              </p:cNvPr>
              <p:cNvSpPr/>
              <p:nvPr/>
            </p:nvSpPr>
            <p:spPr>
              <a:xfrm>
                <a:off x="7511562" y="4207118"/>
                <a:ext cx="1065334" cy="281355"/>
              </a:xfrm>
              <a:prstGeom prst="ellipse">
                <a:avLst/>
              </a:pr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51E817ED-CA43-6C79-4A81-D15D8A44E3C5}"/>
                  </a:ext>
                </a:extLst>
              </p:cNvPr>
              <p:cNvSpPr/>
              <p:nvPr/>
            </p:nvSpPr>
            <p:spPr>
              <a:xfrm>
                <a:off x="7511562" y="3916201"/>
                <a:ext cx="1065334" cy="281355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4862F50-D538-475A-4870-06D7FB82F622}"/>
                  </a:ext>
                </a:extLst>
              </p:cNvPr>
              <p:cNvCxnSpPr>
                <a:cxnSpLocks/>
                <a:endCxn id="14" idx="4"/>
              </p:cNvCxnSpPr>
              <p:nvPr/>
            </p:nvCxnSpPr>
            <p:spPr>
              <a:xfrm flipV="1">
                <a:off x="7614138" y="4488473"/>
                <a:ext cx="430091" cy="927589"/>
              </a:xfrm>
              <a:prstGeom prst="straightConnector1">
                <a:avLst/>
              </a:prstGeom>
              <a:ln w="28575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15AE96-92A1-3EE5-1DB9-150455608AB8}"/>
                  </a:ext>
                </a:extLst>
              </p:cNvPr>
              <p:cNvSpPr txBox="1"/>
              <p:nvPr/>
            </p:nvSpPr>
            <p:spPr>
              <a:xfrm>
                <a:off x="6280638" y="5416062"/>
                <a:ext cx="27915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accent3"/>
                    </a:solidFill>
                    <a:latin typeface="+mn-lt"/>
                  </a:rPr>
                  <a:t>Enter the current NIH Salary Cap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29797926-0EE5-DBD4-D07B-6FE9150E6429}"/>
                  </a:ext>
                </a:extLst>
              </p:cNvPr>
              <p:cNvCxnSpPr>
                <a:cxnSpLocks/>
                <a:endCxn id="15" idx="0"/>
              </p:cNvCxnSpPr>
              <p:nvPr/>
            </p:nvCxnSpPr>
            <p:spPr>
              <a:xfrm flipH="1">
                <a:off x="8044229" y="2224454"/>
                <a:ext cx="1728421" cy="1691747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516F59E-1B9E-84D3-FDE2-EBD735CF5BD1}"/>
                  </a:ext>
                </a:extLst>
              </p:cNvPr>
              <p:cNvSpPr txBox="1"/>
              <p:nvPr/>
            </p:nvSpPr>
            <p:spPr>
              <a:xfrm>
                <a:off x="8767761" y="1846707"/>
                <a:ext cx="32612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Overheard rate on GEAR 2.0 fund: Do NOT change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77C242D2-6880-8A88-CF8D-E54E715549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92469" y="2993781"/>
                <a:ext cx="751743" cy="360484"/>
              </a:xfrm>
              <a:prstGeom prst="straightConnector1">
                <a:avLst/>
              </a:prstGeom>
              <a:ln w="28575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175E4B3-6A63-54C8-0C8A-8E93DE608C1B}"/>
                  </a:ext>
                </a:extLst>
              </p:cNvPr>
              <p:cNvSpPr txBox="1"/>
              <p:nvPr/>
            </p:nvSpPr>
            <p:spPr>
              <a:xfrm>
                <a:off x="428258" y="3354265"/>
                <a:ext cx="17284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3"/>
                    </a:solidFill>
                    <a:latin typeface="+mn-lt"/>
                  </a:rPr>
                  <a:t>Proposed study title</a:t>
                </a:r>
              </a:p>
            </p:txBody>
          </p:sp>
        </p:grp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F24E318-C546-6C96-9CA8-D1D4BA3DC9E3}"/>
                </a:ext>
              </a:extLst>
            </p:cNvPr>
            <p:cNvCxnSpPr>
              <a:cxnSpLocks/>
              <a:stCxn id="10" idx="0"/>
              <a:endCxn id="4" idx="4"/>
            </p:cNvCxnSpPr>
            <p:nvPr/>
          </p:nvCxnSpPr>
          <p:spPr>
            <a:xfrm flipV="1">
              <a:off x="4210600" y="4711580"/>
              <a:ext cx="0" cy="48780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98CF119-D79C-270A-EED6-A57A090BA713}"/>
                </a:ext>
              </a:extLst>
            </p:cNvPr>
            <p:cNvSpPr/>
            <p:nvPr/>
          </p:nvSpPr>
          <p:spPr>
            <a:xfrm>
              <a:off x="2044212" y="3297869"/>
              <a:ext cx="4332776" cy="1413711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CBD53DB-D8D4-E408-4EE4-D2AB9E310FCE}"/>
                </a:ext>
              </a:extLst>
            </p:cNvPr>
            <p:cNvSpPr txBox="1"/>
            <p:nvPr/>
          </p:nvSpPr>
          <p:spPr>
            <a:xfrm>
              <a:off x="3183640" y="5199389"/>
              <a:ext cx="2053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Overall Cost Summary: Automatically calculated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0254C23-9147-2C66-19DE-8E7A8E067D63}"/>
              </a:ext>
            </a:extLst>
          </p:cNvPr>
          <p:cNvSpPr txBox="1"/>
          <p:nvPr/>
        </p:nvSpPr>
        <p:spPr>
          <a:xfrm>
            <a:off x="2922436" y="1738713"/>
            <a:ext cx="643798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Detailed Budget Worksheet Gear 2.0-ADC/EMF/WHI Pilot Project Grant Funding- Round 3 </a:t>
            </a:r>
          </a:p>
        </p:txBody>
      </p:sp>
    </p:spTree>
    <p:extLst>
      <p:ext uri="{BB962C8B-B14F-4D97-AF65-F5344CB8AC3E}">
        <p14:creationId xmlns:p14="http://schemas.microsoft.com/office/powerpoint/2010/main" val="168816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FD254AB-C16D-0144-549F-FF6ED3CC831D}"/>
              </a:ext>
            </a:extLst>
          </p:cNvPr>
          <p:cNvGrpSpPr/>
          <p:nvPr/>
        </p:nvGrpSpPr>
        <p:grpSpPr>
          <a:xfrm>
            <a:off x="1251284" y="87926"/>
            <a:ext cx="10176536" cy="6072241"/>
            <a:chOff x="1251284" y="99958"/>
            <a:chExt cx="10176536" cy="607224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4B85C3-70AE-9D71-DD23-BF40038A13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463"/>
            <a:stretch/>
          </p:blipFill>
          <p:spPr>
            <a:xfrm>
              <a:off x="4036393" y="930664"/>
              <a:ext cx="4855221" cy="5241535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33D72E7-68CC-10F4-A847-6642DB997896}"/>
                </a:ext>
              </a:extLst>
            </p:cNvPr>
            <p:cNvCxnSpPr/>
            <p:nvPr/>
          </p:nvCxnSpPr>
          <p:spPr>
            <a:xfrm>
              <a:off x="3279727" y="1445515"/>
              <a:ext cx="727910" cy="0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FA8891B7-4ABA-33AD-F8F6-954651B4A7E5}"/>
                </a:ext>
              </a:extLst>
            </p:cNvPr>
            <p:cNvSpPr/>
            <p:nvPr/>
          </p:nvSpPr>
          <p:spPr>
            <a:xfrm>
              <a:off x="3279727" y="1833205"/>
              <a:ext cx="727910" cy="896767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E9691C5F-E3BD-502F-DC18-6B1325DC2B52}"/>
                </a:ext>
              </a:extLst>
            </p:cNvPr>
            <p:cNvSpPr/>
            <p:nvPr/>
          </p:nvSpPr>
          <p:spPr>
            <a:xfrm>
              <a:off x="3308483" y="3468813"/>
              <a:ext cx="727910" cy="1552064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>
              <a:extLst>
                <a:ext uri="{FF2B5EF4-FFF2-40B4-BE49-F238E27FC236}">
                  <a16:creationId xmlns:a16="http://schemas.microsoft.com/office/drawing/2014/main" id="{C9C236A5-8479-CBCC-9709-B0CDB8F67D5C}"/>
                </a:ext>
              </a:extLst>
            </p:cNvPr>
            <p:cNvSpPr/>
            <p:nvPr/>
          </p:nvSpPr>
          <p:spPr>
            <a:xfrm>
              <a:off x="8891614" y="5224513"/>
              <a:ext cx="555774" cy="920274"/>
            </a:xfrm>
            <a:prstGeom prst="rightBrac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B0E600-5328-57AB-6BA3-2C9309A02FF6}"/>
                </a:ext>
              </a:extLst>
            </p:cNvPr>
            <p:cNvSpPr txBox="1"/>
            <p:nvPr/>
          </p:nvSpPr>
          <p:spPr>
            <a:xfrm>
              <a:off x="1251284" y="1183905"/>
              <a:ext cx="2057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Principal Investigator (PI):</a:t>
              </a:r>
              <a:br>
                <a:rPr lang="en-US" b="1" dirty="0">
                  <a:solidFill>
                    <a:schemeClr val="accent3"/>
                  </a:solidFill>
                  <a:latin typeface="+mn-lt"/>
                </a:rPr>
              </a:br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Information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642EC33-3FAE-5CA6-809B-B7957B968B0A}"/>
                </a:ext>
              </a:extLst>
            </p:cNvPr>
            <p:cNvSpPr txBox="1"/>
            <p:nvPr/>
          </p:nvSpPr>
          <p:spPr>
            <a:xfrm>
              <a:off x="1761350" y="2048548"/>
              <a:ext cx="15471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n-lt"/>
                </a:rPr>
                <a:t>Co-PI/Multiple PI Information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C8ADAE-2C86-ACA5-0869-29F9D19418AA}"/>
                </a:ext>
              </a:extLst>
            </p:cNvPr>
            <p:cNvSpPr txBox="1"/>
            <p:nvPr/>
          </p:nvSpPr>
          <p:spPr>
            <a:xfrm>
              <a:off x="1479884" y="4071875"/>
              <a:ext cx="1828599" cy="313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n-lt"/>
                </a:rPr>
                <a:t>Other staff/personnel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8A522C-C868-DC90-C292-E2A3A538B971}"/>
                </a:ext>
              </a:extLst>
            </p:cNvPr>
            <p:cNvSpPr txBox="1"/>
            <p:nvPr/>
          </p:nvSpPr>
          <p:spPr>
            <a:xfrm>
              <a:off x="9486522" y="5451610"/>
              <a:ext cx="1875923" cy="466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personnel costs: Automatically populated</a:t>
              </a:r>
            </a:p>
          </p:txBody>
        </p:sp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EDEF78D2-D588-BEA7-EC7A-6EFBE0F3A51B}"/>
                </a:ext>
              </a:extLst>
            </p:cNvPr>
            <p:cNvSpPr/>
            <p:nvPr/>
          </p:nvSpPr>
          <p:spPr>
            <a:xfrm>
              <a:off x="8891614" y="2827884"/>
              <a:ext cx="555774" cy="419020"/>
            </a:xfrm>
            <a:prstGeom prst="rightBrac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CB8C5DC-3C39-923D-F16B-520529C102EC}"/>
                </a:ext>
              </a:extLst>
            </p:cNvPr>
            <p:cNvSpPr txBox="1"/>
            <p:nvPr/>
          </p:nvSpPr>
          <p:spPr>
            <a:xfrm>
              <a:off x="9421145" y="2668062"/>
              <a:ext cx="20066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senior/key personnel costs: Automatically populated</a:t>
              </a:r>
            </a:p>
          </p:txBody>
        </p:sp>
        <p:sp>
          <p:nvSpPr>
            <p:cNvPr id="12" name="Right Brace 11">
              <a:extLst>
                <a:ext uri="{FF2B5EF4-FFF2-40B4-BE49-F238E27FC236}">
                  <a16:creationId xmlns:a16="http://schemas.microsoft.com/office/drawing/2014/main" id="{4037BCAB-A861-68B8-C618-86F70664ED43}"/>
                </a:ext>
              </a:extLst>
            </p:cNvPr>
            <p:cNvSpPr/>
            <p:nvPr/>
          </p:nvSpPr>
          <p:spPr>
            <a:xfrm rot="-5400000">
              <a:off x="8404184" y="476257"/>
              <a:ext cx="305300" cy="669559"/>
            </a:xfrm>
            <a:prstGeom prst="rightBrac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4ED285-A829-DC1C-2676-6CF6A48C538D}"/>
                </a:ext>
              </a:extLst>
            </p:cNvPr>
            <p:cNvSpPr txBox="1"/>
            <p:nvPr/>
          </p:nvSpPr>
          <p:spPr>
            <a:xfrm>
              <a:off x="7553496" y="99958"/>
              <a:ext cx="2006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per person: Automatically populated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E317C16-1AD1-4EA6-1174-8EC038661F78}"/>
              </a:ext>
            </a:extLst>
          </p:cNvPr>
          <p:cNvSpPr txBox="1"/>
          <p:nvPr/>
        </p:nvSpPr>
        <p:spPr>
          <a:xfrm>
            <a:off x="5764773" y="756434"/>
            <a:ext cx="6992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Gear 2.0 ADC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8E49E-B3B6-0F87-F250-E52F5706A436}"/>
              </a:ext>
            </a:extLst>
          </p:cNvPr>
          <p:cNvSpPr txBox="1"/>
          <p:nvPr/>
        </p:nvSpPr>
        <p:spPr>
          <a:xfrm>
            <a:off x="7191913" y="768813"/>
            <a:ext cx="6399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</a:t>
            </a:r>
          </a:p>
        </p:txBody>
      </p:sp>
    </p:spTree>
    <p:extLst>
      <p:ext uri="{BB962C8B-B14F-4D97-AF65-F5344CB8AC3E}">
        <p14:creationId xmlns:p14="http://schemas.microsoft.com/office/powerpoint/2010/main" val="413278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22011F23-C5CF-AF3E-D641-955F140867EE}"/>
              </a:ext>
            </a:extLst>
          </p:cNvPr>
          <p:cNvSpPr txBox="1"/>
          <p:nvPr/>
        </p:nvSpPr>
        <p:spPr>
          <a:xfrm>
            <a:off x="1511984" y="5863004"/>
            <a:ext cx="7212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+mn-lt"/>
              </a:rPr>
              <a:t>*If base salary is greater than NIH salary cap, calculations will automatically adjust to NIH salary cap 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6D69C96-0F3E-E9D6-AD4A-BB8AF822557C}"/>
              </a:ext>
            </a:extLst>
          </p:cNvPr>
          <p:cNvGrpSpPr/>
          <p:nvPr/>
        </p:nvGrpSpPr>
        <p:grpSpPr>
          <a:xfrm>
            <a:off x="871924" y="687219"/>
            <a:ext cx="10598570" cy="4811285"/>
            <a:chOff x="1452949" y="713319"/>
            <a:chExt cx="10598570" cy="481128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3D428BC-EFB5-BF95-BE59-9C89CC1F39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9595"/>
            <a:stretch/>
          </p:blipFill>
          <p:spPr>
            <a:xfrm>
              <a:off x="1452949" y="1679691"/>
              <a:ext cx="9286102" cy="1817433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BEB6DA8-E0C8-F954-322E-051DBA3B0CB8}"/>
                </a:ext>
              </a:extLst>
            </p:cNvPr>
            <p:cNvSpPr/>
            <p:nvPr/>
          </p:nvSpPr>
          <p:spPr>
            <a:xfrm>
              <a:off x="4510454" y="2960428"/>
              <a:ext cx="439614" cy="268577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C43FBF6-CC05-4DE1-C05E-3DCADC83211A}"/>
                </a:ext>
              </a:extLst>
            </p:cNvPr>
            <p:cNvCxnSpPr>
              <a:cxnSpLocks/>
              <a:stCxn id="8" idx="0"/>
              <a:endCxn id="6" idx="4"/>
            </p:cNvCxnSpPr>
            <p:nvPr/>
          </p:nvCxnSpPr>
          <p:spPr>
            <a:xfrm flipV="1">
              <a:off x="4730261" y="3229005"/>
              <a:ext cx="0" cy="676596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3CB513-71E2-4979-1F7D-0BDE70A4295D}"/>
                </a:ext>
              </a:extLst>
            </p:cNvPr>
            <p:cNvSpPr txBox="1"/>
            <p:nvPr/>
          </p:nvSpPr>
          <p:spPr>
            <a:xfrm>
              <a:off x="3778494" y="3905601"/>
              <a:ext cx="1903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Institutional fringe rate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3825D5F-98FA-70D6-FAE3-5B4A19E64B49}"/>
                </a:ext>
              </a:extLst>
            </p:cNvPr>
            <p:cNvSpPr/>
            <p:nvPr/>
          </p:nvSpPr>
          <p:spPr>
            <a:xfrm>
              <a:off x="6267450" y="2960427"/>
              <a:ext cx="439614" cy="26857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92C4411-B1D7-8676-F22B-81AEB0EF7A63}"/>
                </a:ext>
              </a:extLst>
            </p:cNvPr>
            <p:cNvSpPr/>
            <p:nvPr/>
          </p:nvSpPr>
          <p:spPr>
            <a:xfrm>
              <a:off x="7404945" y="2960427"/>
              <a:ext cx="439614" cy="26857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D63F26D-E78E-0990-8E93-9200063F14ED}"/>
                </a:ext>
              </a:extLst>
            </p:cNvPr>
            <p:cNvCxnSpPr>
              <a:cxnSpLocks/>
              <a:stCxn id="21" idx="0"/>
              <a:endCxn id="12" idx="4"/>
            </p:cNvCxnSpPr>
            <p:nvPr/>
          </p:nvCxnSpPr>
          <p:spPr>
            <a:xfrm flipH="1" flipV="1">
              <a:off x="6487257" y="3229004"/>
              <a:ext cx="558228" cy="61294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5781F8A-68C2-3EF7-07D6-AE462A8FCF56}"/>
                </a:ext>
              </a:extLst>
            </p:cNvPr>
            <p:cNvCxnSpPr>
              <a:cxnSpLocks/>
              <a:stCxn id="21" idx="0"/>
              <a:endCxn id="13" idx="4"/>
            </p:cNvCxnSpPr>
            <p:nvPr/>
          </p:nvCxnSpPr>
          <p:spPr>
            <a:xfrm flipV="1">
              <a:off x="7045485" y="3229004"/>
              <a:ext cx="579267" cy="612943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5C49D3-862E-FCFA-3B29-D331926C4BFC}"/>
                </a:ext>
              </a:extLst>
            </p:cNvPr>
            <p:cNvSpPr txBox="1"/>
            <p:nvPr/>
          </p:nvSpPr>
          <p:spPr>
            <a:xfrm>
              <a:off x="6040915" y="3841947"/>
              <a:ext cx="20091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Institutional fringe rate: Automatically populated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F54F9F4-F2AE-CE5D-E87F-A2E26CAF15FE}"/>
                </a:ext>
              </a:extLst>
            </p:cNvPr>
            <p:cNvSpPr/>
            <p:nvPr/>
          </p:nvSpPr>
          <p:spPr>
            <a:xfrm>
              <a:off x="1511984" y="2510848"/>
              <a:ext cx="892126" cy="355209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B6384EC-6C72-85F2-7EE2-27395AF4D1B8}"/>
                </a:ext>
              </a:extLst>
            </p:cNvPr>
            <p:cNvSpPr/>
            <p:nvPr/>
          </p:nvSpPr>
          <p:spPr>
            <a:xfrm>
              <a:off x="2404110" y="2510848"/>
              <a:ext cx="892126" cy="355209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929F00E-3F6B-CFF4-000C-2E68F2850404}"/>
                </a:ext>
              </a:extLst>
            </p:cNvPr>
            <p:cNvCxnSpPr>
              <a:cxnSpLocks/>
              <a:stCxn id="27" idx="0"/>
              <a:endCxn id="22" idx="4"/>
            </p:cNvCxnSpPr>
            <p:nvPr/>
          </p:nvCxnSpPr>
          <p:spPr>
            <a:xfrm flipV="1">
              <a:off x="1958047" y="2866057"/>
              <a:ext cx="0" cy="362947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8978BE2-5A65-E471-9AC5-3ED9D9E1E957}"/>
                </a:ext>
              </a:extLst>
            </p:cNvPr>
            <p:cNvSpPr txBox="1"/>
            <p:nvPr/>
          </p:nvSpPr>
          <p:spPr>
            <a:xfrm>
              <a:off x="1621617" y="3229004"/>
              <a:ext cx="6728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Name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6EFE8AE-571E-8456-0CC6-3275D6BBB000}"/>
                </a:ext>
              </a:extLst>
            </p:cNvPr>
            <p:cNvCxnSpPr>
              <a:cxnSpLocks/>
              <a:stCxn id="31" idx="0"/>
              <a:endCxn id="23" idx="4"/>
            </p:cNvCxnSpPr>
            <p:nvPr/>
          </p:nvCxnSpPr>
          <p:spPr>
            <a:xfrm flipV="1">
              <a:off x="2848260" y="2866057"/>
              <a:ext cx="1913" cy="70542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DAE9A81-6760-836F-18E1-04D0E4AEF1B9}"/>
                </a:ext>
              </a:extLst>
            </p:cNvPr>
            <p:cNvSpPr txBox="1"/>
            <p:nvPr/>
          </p:nvSpPr>
          <p:spPr>
            <a:xfrm>
              <a:off x="2582938" y="3571482"/>
              <a:ext cx="5306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Title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72D27C5-03AF-11B8-6975-9B695182ECF8}"/>
                </a:ext>
              </a:extLst>
            </p:cNvPr>
            <p:cNvSpPr/>
            <p:nvPr/>
          </p:nvSpPr>
          <p:spPr>
            <a:xfrm>
              <a:off x="4857750" y="2502725"/>
              <a:ext cx="1497330" cy="178107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B7683C-445D-11DA-6BE4-C15F8E930B55}"/>
                </a:ext>
              </a:extLst>
            </p:cNvPr>
            <p:cNvSpPr/>
            <p:nvPr/>
          </p:nvSpPr>
          <p:spPr>
            <a:xfrm>
              <a:off x="4857750" y="2661280"/>
              <a:ext cx="1497330" cy="178107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881B1D7-8147-4FFC-D08E-EB670D813AE8}"/>
                </a:ext>
              </a:extLst>
            </p:cNvPr>
            <p:cNvSpPr/>
            <p:nvPr/>
          </p:nvSpPr>
          <p:spPr>
            <a:xfrm>
              <a:off x="6610350" y="2502725"/>
              <a:ext cx="880110" cy="185727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EBA39F4-9A2F-29AC-F6D7-A8418BC07C70}"/>
                </a:ext>
              </a:extLst>
            </p:cNvPr>
            <p:cNvSpPr/>
            <p:nvPr/>
          </p:nvSpPr>
          <p:spPr>
            <a:xfrm>
              <a:off x="7744035" y="2498914"/>
              <a:ext cx="880110" cy="185727"/>
            </a:xfrm>
            <a:prstGeom prst="ellipse">
              <a:avLst/>
            </a:prstGeom>
            <a:noFill/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A848549-19C1-02E4-FB18-6E9121716EE8}"/>
                </a:ext>
              </a:extLst>
            </p:cNvPr>
            <p:cNvSpPr/>
            <p:nvPr/>
          </p:nvSpPr>
          <p:spPr>
            <a:xfrm>
              <a:off x="4857750" y="2829948"/>
              <a:ext cx="1493504" cy="203749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40DFCF3-986A-191F-7FB6-6B670A5B875B}"/>
                </a:ext>
              </a:extLst>
            </p:cNvPr>
            <p:cNvSpPr/>
            <p:nvPr/>
          </p:nvSpPr>
          <p:spPr>
            <a:xfrm>
              <a:off x="6605430" y="2705098"/>
              <a:ext cx="880110" cy="26857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63E3173-4690-8BAD-F8B3-DFF4FFE5131F}"/>
                </a:ext>
              </a:extLst>
            </p:cNvPr>
            <p:cNvSpPr/>
            <p:nvPr/>
          </p:nvSpPr>
          <p:spPr>
            <a:xfrm>
              <a:off x="7744035" y="2731768"/>
              <a:ext cx="880110" cy="26857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7F95F27-5D12-93AA-4E2E-FBFC29CE6C84}"/>
                </a:ext>
              </a:extLst>
            </p:cNvPr>
            <p:cNvCxnSpPr>
              <a:cxnSpLocks/>
              <a:stCxn id="46" idx="2"/>
              <a:endCxn id="32" idx="0"/>
            </p:cNvCxnSpPr>
            <p:nvPr/>
          </p:nvCxnSpPr>
          <p:spPr>
            <a:xfrm>
              <a:off x="4322078" y="1271287"/>
              <a:ext cx="1284337" cy="1231438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47C65724-DF4C-76F3-4F8A-B0420697AFA9}"/>
                </a:ext>
              </a:extLst>
            </p:cNvPr>
            <p:cNvCxnSpPr>
              <a:cxnSpLocks/>
              <a:stCxn id="47" idx="3"/>
              <a:endCxn id="33" idx="0"/>
            </p:cNvCxnSpPr>
            <p:nvPr/>
          </p:nvCxnSpPr>
          <p:spPr>
            <a:xfrm>
              <a:off x="3118457" y="1236769"/>
              <a:ext cx="2487958" cy="1424511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A276D63-6EA2-946B-FE1F-C8AE51531006}"/>
                </a:ext>
              </a:extLst>
            </p:cNvPr>
            <p:cNvSpPr txBox="1"/>
            <p:nvPr/>
          </p:nvSpPr>
          <p:spPr>
            <a:xfrm>
              <a:off x="3413759" y="748067"/>
              <a:ext cx="18166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Percent effort charged to GEAR 2.0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62E2569-0668-4291-F74C-6BF67D9EF057}"/>
                </a:ext>
              </a:extLst>
            </p:cNvPr>
            <p:cNvSpPr txBox="1"/>
            <p:nvPr/>
          </p:nvSpPr>
          <p:spPr>
            <a:xfrm>
              <a:off x="2048430" y="1082880"/>
              <a:ext cx="10700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Base Salary</a:t>
              </a:r>
              <a:r>
                <a:rPr lang="en-US" b="1" dirty="0">
                  <a:solidFill>
                    <a:schemeClr val="tx2"/>
                  </a:solidFill>
                  <a:latin typeface="+mn-lt"/>
                </a:rPr>
                <a:t>*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B14597E-EABC-0121-3D36-82A4A8900B21}"/>
                </a:ext>
              </a:extLst>
            </p:cNvPr>
            <p:cNvSpPr txBox="1"/>
            <p:nvPr/>
          </p:nvSpPr>
          <p:spPr>
            <a:xfrm>
              <a:off x="5798745" y="713319"/>
              <a:ext cx="18166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Percent effort charged to EMF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4DA6B48-031C-485D-7DA2-0451615E060A}"/>
                </a:ext>
              </a:extLst>
            </p:cNvPr>
            <p:cNvSpPr txBox="1"/>
            <p:nvPr/>
          </p:nvSpPr>
          <p:spPr>
            <a:xfrm>
              <a:off x="7915851" y="713319"/>
              <a:ext cx="18166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3"/>
                  </a:solidFill>
                  <a:latin typeface="+mn-lt"/>
                </a:rPr>
                <a:t>Percent effort charged to your institution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9039C76-54B0-FBA1-FD66-11956FDF0128}"/>
                </a:ext>
              </a:extLst>
            </p:cNvPr>
            <p:cNvCxnSpPr>
              <a:cxnSpLocks/>
              <a:stCxn id="49" idx="2"/>
              <a:endCxn id="34" idx="0"/>
            </p:cNvCxnSpPr>
            <p:nvPr/>
          </p:nvCxnSpPr>
          <p:spPr>
            <a:xfrm>
              <a:off x="6707064" y="1236539"/>
              <a:ext cx="343341" cy="1266186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50B8F3B-C2CD-10C7-4DF4-86C913338458}"/>
                </a:ext>
              </a:extLst>
            </p:cNvPr>
            <p:cNvCxnSpPr>
              <a:cxnSpLocks/>
              <a:stCxn id="50" idx="2"/>
              <a:endCxn id="36" idx="0"/>
            </p:cNvCxnSpPr>
            <p:nvPr/>
          </p:nvCxnSpPr>
          <p:spPr>
            <a:xfrm flipH="1">
              <a:off x="8184090" y="1236539"/>
              <a:ext cx="640080" cy="126237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C776D8-959B-71A0-07F1-044567C89AF8}"/>
                </a:ext>
              </a:extLst>
            </p:cNvPr>
            <p:cNvCxnSpPr>
              <a:cxnSpLocks/>
              <a:stCxn id="71" idx="0"/>
              <a:endCxn id="37" idx="4"/>
            </p:cNvCxnSpPr>
            <p:nvPr/>
          </p:nvCxnSpPr>
          <p:spPr>
            <a:xfrm flipV="1">
              <a:off x="5604502" y="3033697"/>
              <a:ext cx="0" cy="154694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AF8F8D1-DE2D-483C-C8FB-6C2A26AADD6A}"/>
                </a:ext>
              </a:extLst>
            </p:cNvPr>
            <p:cNvSpPr txBox="1"/>
            <p:nvPr/>
          </p:nvSpPr>
          <p:spPr>
            <a:xfrm>
              <a:off x="4254051" y="4580646"/>
              <a:ext cx="27009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Requested salary from GEAR: Automatically populated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8C43344F-BEEA-4543-03AF-45282ABA724F}"/>
                </a:ext>
              </a:extLst>
            </p:cNvPr>
            <p:cNvCxnSpPr>
              <a:cxnSpLocks/>
              <a:stCxn id="81" idx="0"/>
              <a:endCxn id="38" idx="4"/>
            </p:cNvCxnSpPr>
            <p:nvPr/>
          </p:nvCxnSpPr>
          <p:spPr>
            <a:xfrm flipH="1" flipV="1">
              <a:off x="7045485" y="2973675"/>
              <a:ext cx="1679415" cy="181226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03A5FDD3-C529-E32E-DE2D-DEEE9C1C215D}"/>
                </a:ext>
              </a:extLst>
            </p:cNvPr>
            <p:cNvCxnSpPr>
              <a:cxnSpLocks/>
              <a:stCxn id="83" idx="0"/>
              <a:endCxn id="39" idx="4"/>
            </p:cNvCxnSpPr>
            <p:nvPr/>
          </p:nvCxnSpPr>
          <p:spPr>
            <a:xfrm flipH="1" flipV="1">
              <a:off x="8184090" y="3000345"/>
              <a:ext cx="2345811" cy="94105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0C8E55B-0290-3B43-64D8-4928CB53A3BB}"/>
                </a:ext>
              </a:extLst>
            </p:cNvPr>
            <p:cNvSpPr txBox="1"/>
            <p:nvPr/>
          </p:nvSpPr>
          <p:spPr>
            <a:xfrm>
              <a:off x="7612946" y="4785940"/>
              <a:ext cx="22239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Base Salary</a:t>
              </a:r>
              <a:br>
                <a:rPr lang="en-US" b="1" dirty="0">
                  <a:solidFill>
                    <a:schemeClr val="accent2"/>
                  </a:solidFill>
                  <a:latin typeface="+mn-lt"/>
                </a:rPr>
              </a:br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Requested salary from EMF: Automatically populated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9917326-1CA1-6AF3-3FEF-8DB57E2DB296}"/>
                </a:ext>
              </a:extLst>
            </p:cNvPr>
            <p:cNvSpPr txBox="1"/>
            <p:nvPr/>
          </p:nvSpPr>
          <p:spPr>
            <a:xfrm>
              <a:off x="9008282" y="3941400"/>
              <a:ext cx="30432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Base salary</a:t>
              </a:r>
              <a:br>
                <a:rPr lang="en-US" b="1" dirty="0">
                  <a:solidFill>
                    <a:schemeClr val="accent2"/>
                  </a:solidFill>
                  <a:latin typeface="+mn-lt"/>
                </a:rPr>
              </a:br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Requested salary from your institution: Automatically populated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106D81F-C94F-C8E2-E41F-76803DF26A31}"/>
                </a:ext>
              </a:extLst>
            </p:cNvPr>
            <p:cNvSpPr/>
            <p:nvPr/>
          </p:nvSpPr>
          <p:spPr>
            <a:xfrm>
              <a:off x="9729470" y="3124200"/>
              <a:ext cx="1009581" cy="304800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D7EDEEE-9D02-9762-FF3A-91208042A566}"/>
                </a:ext>
              </a:extLst>
            </p:cNvPr>
            <p:cNvCxnSpPr>
              <a:cxnSpLocks/>
              <a:stCxn id="89" idx="2"/>
              <a:endCxn id="85" idx="0"/>
            </p:cNvCxnSpPr>
            <p:nvPr/>
          </p:nvCxnSpPr>
          <p:spPr>
            <a:xfrm flipH="1">
              <a:off x="10234261" y="1605986"/>
              <a:ext cx="653140" cy="1518214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274EF9A-C795-739F-FFCF-4F50093A7C46}"/>
                </a:ext>
              </a:extLst>
            </p:cNvPr>
            <p:cNvSpPr txBox="1"/>
            <p:nvPr/>
          </p:nvSpPr>
          <p:spPr>
            <a:xfrm>
              <a:off x="9865360" y="867322"/>
              <a:ext cx="204408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Total salary requested across funding sources: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375D19C-F380-81A2-D73B-E0F884DBB16F}"/>
              </a:ext>
            </a:extLst>
          </p:cNvPr>
          <p:cNvSpPr txBox="1"/>
          <p:nvPr/>
        </p:nvSpPr>
        <p:spPr>
          <a:xfrm>
            <a:off x="4303060" y="1380555"/>
            <a:ext cx="11400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Gear 2.0 ADC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6A3356-0F4E-ACD1-E6DB-124028E75A34}"/>
              </a:ext>
            </a:extLst>
          </p:cNvPr>
          <p:cNvSpPr txBox="1"/>
          <p:nvPr/>
        </p:nvSpPr>
        <p:spPr>
          <a:xfrm>
            <a:off x="6974171" y="1403120"/>
            <a:ext cx="103425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</a:t>
            </a:r>
          </a:p>
        </p:txBody>
      </p:sp>
    </p:spTree>
    <p:extLst>
      <p:ext uri="{BB962C8B-B14F-4D97-AF65-F5344CB8AC3E}">
        <p14:creationId xmlns:p14="http://schemas.microsoft.com/office/powerpoint/2010/main" val="105218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ocument with numbers and text&#10;&#10;Description automatically generated with medium confidence">
            <a:extLst>
              <a:ext uri="{FF2B5EF4-FFF2-40B4-BE49-F238E27FC236}">
                <a16:creationId xmlns:a16="http://schemas.microsoft.com/office/drawing/2014/main" id="{E72FBABF-7D3C-7CA3-C96B-E0D0981042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3"/>
          <a:stretch/>
        </p:blipFill>
        <p:spPr>
          <a:xfrm>
            <a:off x="4719145" y="0"/>
            <a:ext cx="5201978" cy="402665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739E121-1E4C-4C9F-5C8C-08F363657404}"/>
              </a:ext>
            </a:extLst>
          </p:cNvPr>
          <p:cNvGrpSpPr/>
          <p:nvPr/>
        </p:nvGrpSpPr>
        <p:grpSpPr>
          <a:xfrm>
            <a:off x="164752" y="0"/>
            <a:ext cx="10913068" cy="6137029"/>
            <a:chOff x="640578" y="0"/>
            <a:chExt cx="10913068" cy="613702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99CC296-F388-7999-539F-42F77CBAD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578" y="2911351"/>
              <a:ext cx="2457450" cy="314325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F46B50-3A0C-5931-7143-39EF0F0E1FF0}"/>
                </a:ext>
              </a:extLst>
            </p:cNvPr>
            <p:cNvSpPr/>
            <p:nvPr/>
          </p:nvSpPr>
          <p:spPr>
            <a:xfrm>
              <a:off x="1805558" y="2911350"/>
              <a:ext cx="1292470" cy="314325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90D48A39-176D-A286-BAA5-3D35E325A050}"/>
                </a:ext>
              </a:extLst>
            </p:cNvPr>
            <p:cNvSpPr/>
            <p:nvPr/>
          </p:nvSpPr>
          <p:spPr>
            <a:xfrm>
              <a:off x="3148584" y="0"/>
              <a:ext cx="1604671" cy="6137029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AA7E1306-FB63-4496-E13D-9DA9860BB0F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18211" y="701675"/>
              <a:ext cx="826204" cy="727194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E9F70B-59A6-311B-7EE6-4BA504A92D85}"/>
                </a:ext>
              </a:extLst>
            </p:cNvPr>
            <p:cNvSpPr txBox="1"/>
            <p:nvPr/>
          </p:nvSpPr>
          <p:spPr>
            <a:xfrm>
              <a:off x="9329738" y="1327269"/>
              <a:ext cx="22239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NIH Salary Cap: Automatically populated from “Detailed Budget”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914337-FC27-5A5F-80BB-B29D597AE925}"/>
                </a:ext>
              </a:extLst>
            </p:cNvPr>
            <p:cNvSpPr/>
            <p:nvPr/>
          </p:nvSpPr>
          <p:spPr>
            <a:xfrm>
              <a:off x="9431337" y="548477"/>
              <a:ext cx="419101" cy="108807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C5EDB233-4E57-7AC6-07C8-00D8452ED2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1" b="13436"/>
          <a:stretch/>
        </p:blipFill>
        <p:spPr>
          <a:xfrm>
            <a:off x="4719145" y="4026657"/>
            <a:ext cx="4911021" cy="283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2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78FBAF98-B14A-C931-4DAF-EAE150DADEF1}"/>
              </a:ext>
            </a:extLst>
          </p:cNvPr>
          <p:cNvGrpSpPr/>
          <p:nvPr/>
        </p:nvGrpSpPr>
        <p:grpSpPr>
          <a:xfrm>
            <a:off x="0" y="-33663"/>
            <a:ext cx="11877684" cy="6205500"/>
            <a:chOff x="0" y="-43189"/>
            <a:chExt cx="11877684" cy="620550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9C4299A-CD20-16D4-3152-6754BD69DE2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728940"/>
              <a:ext cx="11877684" cy="5433371"/>
              <a:chOff x="-449310" y="376360"/>
              <a:chExt cx="12782705" cy="5847366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B90D056-6ACE-ADDB-4ACE-EA5475F03E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6047"/>
              <a:stretch/>
            </p:blipFill>
            <p:spPr>
              <a:xfrm>
                <a:off x="2493263" y="376360"/>
                <a:ext cx="7205471" cy="5847366"/>
              </a:xfrm>
              <a:prstGeom prst="rect">
                <a:avLst/>
              </a:prstGeom>
            </p:spPr>
          </p:pic>
          <p:sp>
            <p:nvSpPr>
              <p:cNvPr id="4" name="Left Brace 3">
                <a:extLst>
                  <a:ext uri="{FF2B5EF4-FFF2-40B4-BE49-F238E27FC236}">
                    <a16:creationId xmlns:a16="http://schemas.microsoft.com/office/drawing/2014/main" id="{6C7A562E-A371-472C-74AC-45778F070EF8}"/>
                  </a:ext>
                </a:extLst>
              </p:cNvPr>
              <p:cNvSpPr/>
              <p:nvPr/>
            </p:nvSpPr>
            <p:spPr>
              <a:xfrm>
                <a:off x="1985963" y="495299"/>
                <a:ext cx="414337" cy="5243514"/>
              </a:xfrm>
              <a:prstGeom prst="lef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FF6B319-56AF-E1C2-11A0-CB25CB8F78D6}"/>
                  </a:ext>
                </a:extLst>
              </p:cNvPr>
              <p:cNvSpPr txBox="1"/>
              <p:nvPr/>
            </p:nvSpPr>
            <p:spPr>
              <a:xfrm>
                <a:off x="-449310" y="2841284"/>
                <a:ext cx="2435273" cy="563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1"/>
                    </a:solidFill>
                    <a:latin typeface="+mn-lt"/>
                  </a:rPr>
                  <a:t>Other expenses to be expensed by funding source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F3BF358-9AF6-2F8D-C574-06F828397BC4}"/>
                  </a:ext>
                </a:extLst>
              </p:cNvPr>
              <p:cNvSpPr/>
              <p:nvPr/>
            </p:nvSpPr>
            <p:spPr>
              <a:xfrm>
                <a:off x="5166995" y="1028700"/>
                <a:ext cx="4531741" cy="180975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13592D9-A9C8-5C2E-FFBF-FB3DE79DFA86}"/>
                  </a:ext>
                </a:extLst>
              </p:cNvPr>
              <p:cNvSpPr/>
              <p:nvPr/>
            </p:nvSpPr>
            <p:spPr>
              <a:xfrm>
                <a:off x="5166994" y="1428750"/>
                <a:ext cx="4531741" cy="180975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DF0B77C7-BBBA-30F6-37D0-57565BB29EE9}"/>
                  </a:ext>
                </a:extLst>
              </p:cNvPr>
              <p:cNvSpPr/>
              <p:nvPr/>
            </p:nvSpPr>
            <p:spPr>
              <a:xfrm>
                <a:off x="5166994" y="2638425"/>
                <a:ext cx="4531741" cy="180975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C6E812F-AD2B-8F6C-17F0-131BC4B0109F}"/>
                  </a:ext>
                </a:extLst>
              </p:cNvPr>
              <p:cNvSpPr/>
              <p:nvPr/>
            </p:nvSpPr>
            <p:spPr>
              <a:xfrm>
                <a:off x="5166993" y="3626213"/>
                <a:ext cx="4531741" cy="180975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4C19607-15C7-FC7B-B842-9E69037D2087}"/>
                  </a:ext>
                </a:extLst>
              </p:cNvPr>
              <p:cNvSpPr/>
              <p:nvPr/>
            </p:nvSpPr>
            <p:spPr>
              <a:xfrm>
                <a:off x="5166992" y="5667375"/>
                <a:ext cx="4531741" cy="500063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6B5C33A-B8AA-2CF9-5255-BA32A19D4455}"/>
                  </a:ext>
                </a:extLst>
              </p:cNvPr>
              <p:cNvSpPr/>
              <p:nvPr/>
            </p:nvSpPr>
            <p:spPr>
              <a:xfrm>
                <a:off x="8858250" y="4026263"/>
                <a:ext cx="840483" cy="155211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5F26459-A970-74AA-4E76-018F7E59D573}"/>
                  </a:ext>
                </a:extLst>
              </p:cNvPr>
              <p:cNvSpPr/>
              <p:nvPr/>
            </p:nvSpPr>
            <p:spPr>
              <a:xfrm>
                <a:off x="8858250" y="4443957"/>
                <a:ext cx="840483" cy="155211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429E52E-5A2A-AF14-63BC-9731C51427D3}"/>
                  </a:ext>
                </a:extLst>
              </p:cNvPr>
              <p:cNvSpPr txBox="1"/>
              <p:nvPr/>
            </p:nvSpPr>
            <p:spPr>
              <a:xfrm>
                <a:off x="9770500" y="2711244"/>
                <a:ext cx="2562895" cy="794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Other expense subtotals per category and total other costs: Automatically calculated</a:t>
                </a:r>
              </a:p>
            </p:txBody>
          </p:sp>
        </p:grpSp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BC793528-1171-5B1E-C799-2F6CE2426BDD}"/>
                </a:ext>
              </a:extLst>
            </p:cNvPr>
            <p:cNvSpPr/>
            <p:nvPr/>
          </p:nvSpPr>
          <p:spPr>
            <a:xfrm rot="5400000">
              <a:off x="3652495" y="-426102"/>
              <a:ext cx="274234" cy="2054345"/>
            </a:xfrm>
            <a:prstGeom prst="leftBrace">
              <a:avLst>
                <a:gd name="adj1" fmla="val 8333"/>
                <a:gd name="adj2" fmla="val 49317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B41DCA-69D7-696B-ABD4-E84A8B8D8693}"/>
                </a:ext>
              </a:extLst>
            </p:cNvPr>
            <p:cNvSpPr txBox="1"/>
            <p:nvPr/>
          </p:nvSpPr>
          <p:spPr>
            <a:xfrm>
              <a:off x="3466165" y="156176"/>
              <a:ext cx="6468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n-lt"/>
                </a:rPr>
                <a:t>Name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EAA998-9FA0-5F94-2CE0-15E6E958F01F}"/>
                </a:ext>
              </a:extLst>
            </p:cNvPr>
            <p:cNvSpPr txBox="1"/>
            <p:nvPr/>
          </p:nvSpPr>
          <p:spPr>
            <a:xfrm>
              <a:off x="5154553" y="-43189"/>
              <a:ext cx="2590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/>
                  </a:solidFill>
                  <a:latin typeface="+mn-lt"/>
                </a:rPr>
                <a:t>Costs assigned per funding source</a:t>
              </a:r>
            </a:p>
          </p:txBody>
        </p:sp>
        <p:sp>
          <p:nvSpPr>
            <p:cNvPr id="20" name="Left Brace 19">
              <a:extLst>
                <a:ext uri="{FF2B5EF4-FFF2-40B4-BE49-F238E27FC236}">
                  <a16:creationId xmlns:a16="http://schemas.microsoft.com/office/drawing/2014/main" id="{AD19A92E-033B-4A0A-B558-CBE7D2AF4EA3}"/>
                </a:ext>
              </a:extLst>
            </p:cNvPr>
            <p:cNvSpPr/>
            <p:nvPr/>
          </p:nvSpPr>
          <p:spPr>
            <a:xfrm rot="5400000">
              <a:off x="6312836" y="-784812"/>
              <a:ext cx="274235" cy="2797296"/>
            </a:xfrm>
            <a:prstGeom prst="leftBrace">
              <a:avLst>
                <a:gd name="adj1" fmla="val 8333"/>
                <a:gd name="adj2" fmla="val 49317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09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75145CF6-DFD8-F4CD-4DAB-0FE6DEB3D8CB}"/>
              </a:ext>
            </a:extLst>
          </p:cNvPr>
          <p:cNvGrpSpPr/>
          <p:nvPr/>
        </p:nvGrpSpPr>
        <p:grpSpPr>
          <a:xfrm>
            <a:off x="33143" y="473004"/>
            <a:ext cx="12211244" cy="5718243"/>
            <a:chOff x="33143" y="473004"/>
            <a:chExt cx="12211244" cy="571824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B96D6E-3381-E776-C20E-3E9573755775}"/>
                </a:ext>
              </a:extLst>
            </p:cNvPr>
            <p:cNvSpPr txBox="1"/>
            <p:nvPr/>
          </p:nvSpPr>
          <p:spPr>
            <a:xfrm>
              <a:off x="1380928" y="5883470"/>
              <a:ext cx="7863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2"/>
                  </a:solidFill>
                  <a:latin typeface="+mn-lt"/>
                </a:rPr>
                <a:t>*Can only earn IDC on the first $25,000; Amount beyond $25,000 is automatically excluded from indirect costs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A5AAEFE-CE89-77FA-F288-486129AE802B}"/>
                </a:ext>
              </a:extLst>
            </p:cNvPr>
            <p:cNvGrpSpPr/>
            <p:nvPr/>
          </p:nvGrpSpPr>
          <p:grpSpPr>
            <a:xfrm>
              <a:off x="33143" y="473004"/>
              <a:ext cx="12096765" cy="5176021"/>
              <a:chOff x="33143" y="473004"/>
              <a:chExt cx="12096765" cy="517602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6FFED6A-7E99-D479-2B78-8354BDB3A4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7900"/>
              <a:stretch/>
            </p:blipFill>
            <p:spPr>
              <a:xfrm>
                <a:off x="2286000" y="1144771"/>
                <a:ext cx="7620000" cy="4351154"/>
              </a:xfrm>
              <a:prstGeom prst="rect">
                <a:avLst/>
              </a:prstGeom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907F67C-F4DA-6799-0A39-01D669E929BE}"/>
                  </a:ext>
                </a:extLst>
              </p:cNvPr>
              <p:cNvSpPr/>
              <p:nvPr/>
            </p:nvSpPr>
            <p:spPr>
              <a:xfrm>
                <a:off x="4958333" y="4195760"/>
                <a:ext cx="3471292" cy="1000128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9A0DA748-B6DE-864A-7E65-361476B09B56}"/>
                  </a:ext>
                </a:extLst>
              </p:cNvPr>
              <p:cNvSpPr/>
              <p:nvPr/>
            </p:nvSpPr>
            <p:spPr>
              <a:xfrm>
                <a:off x="4844033" y="1517611"/>
                <a:ext cx="3471292" cy="376285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E8565C25-88ED-F827-4CF7-BA2772AD80E7}"/>
                  </a:ext>
                </a:extLst>
              </p:cNvPr>
              <p:cNvCxnSpPr>
                <a:cxnSpLocks/>
                <a:stCxn id="14" idx="3"/>
                <a:endCxn id="7" idx="2"/>
              </p:cNvCxnSpPr>
              <p:nvPr/>
            </p:nvCxnSpPr>
            <p:spPr>
              <a:xfrm>
                <a:off x="1980825" y="1705754"/>
                <a:ext cx="2863208" cy="0"/>
              </a:xfrm>
              <a:prstGeom prst="straightConnector1">
                <a:avLst/>
              </a:prstGeom>
              <a:ln w="28575">
                <a:solidFill>
                  <a:schemeClr val="accent1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59EFD49-0137-2BA8-FCA5-2AEDF2423B71}"/>
                  </a:ext>
                </a:extLst>
              </p:cNvPr>
              <p:cNvCxnSpPr>
                <a:cxnSpLocks/>
                <a:stCxn id="16" idx="3"/>
                <a:endCxn id="6" idx="2"/>
              </p:cNvCxnSpPr>
              <p:nvPr/>
            </p:nvCxnSpPr>
            <p:spPr>
              <a:xfrm flipV="1">
                <a:off x="1980825" y="4695824"/>
                <a:ext cx="2977508" cy="6342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BEC3AAF-CBE4-B4A0-D31E-0617B64F55D1}"/>
                  </a:ext>
                </a:extLst>
              </p:cNvPr>
              <p:cNvSpPr txBox="1"/>
              <p:nvPr/>
            </p:nvSpPr>
            <p:spPr>
              <a:xfrm>
                <a:off x="366622" y="1444144"/>
                <a:ext cx="16142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1"/>
                    </a:solidFill>
                    <a:latin typeface="+mn-lt"/>
                  </a:rPr>
                  <a:t>Subcontracts costs: direct and indirect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0D43D52-7692-3C82-B9FE-9C94ADF0CB15}"/>
                  </a:ext>
                </a:extLst>
              </p:cNvPr>
              <p:cNvSpPr txBox="1"/>
              <p:nvPr/>
            </p:nvSpPr>
            <p:spPr>
              <a:xfrm>
                <a:off x="33143" y="4225112"/>
                <a:ext cx="194768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The amount of subcontracts EXEMPT from indirect costs</a:t>
                </a:r>
                <a:r>
                  <a:rPr lang="en-US" b="1" dirty="0">
                    <a:solidFill>
                      <a:schemeClr val="tx2"/>
                    </a:solidFill>
                    <a:latin typeface="+mn-lt"/>
                  </a:rPr>
                  <a:t>*</a:t>
                </a:r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: Automatically calculated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16BCEFC1-2620-C717-48F7-8482CCA3D510}"/>
                  </a:ext>
                </a:extLst>
              </p:cNvPr>
              <p:cNvSpPr/>
              <p:nvPr/>
            </p:nvSpPr>
            <p:spPr>
              <a:xfrm>
                <a:off x="4844034" y="5207467"/>
                <a:ext cx="5061966" cy="359896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68D0D81-9FF4-1862-89A1-CD1249E7A4E0}"/>
                  </a:ext>
                </a:extLst>
              </p:cNvPr>
              <p:cNvSpPr txBox="1"/>
              <p:nvPr/>
            </p:nvSpPr>
            <p:spPr>
              <a:xfrm>
                <a:off x="10182225" y="5125805"/>
                <a:ext cx="19476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Total subcontract costs:</a:t>
                </a:r>
              </a:p>
              <a:p>
                <a:pPr algn="ctr"/>
                <a:r>
                  <a:rPr lang="en-US" b="1" dirty="0">
                    <a:solidFill>
                      <a:schemeClr val="accent2"/>
                    </a:solidFill>
                    <a:latin typeface="+mn-lt"/>
                  </a:rPr>
                  <a:t>Automatically calculated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AEA338E5-59EC-BCB4-D28F-68DC30C22FD1}"/>
                  </a:ext>
                </a:extLst>
              </p:cNvPr>
              <p:cNvCxnSpPr>
                <a:cxnSpLocks/>
                <a:stCxn id="19" idx="1"/>
                <a:endCxn id="18" idx="6"/>
              </p:cNvCxnSpPr>
              <p:nvPr/>
            </p:nvCxnSpPr>
            <p:spPr>
              <a:xfrm flipH="1">
                <a:off x="9906000" y="5387415"/>
                <a:ext cx="276225" cy="0"/>
              </a:xfrm>
              <a:prstGeom prst="straightConnector1">
                <a:avLst/>
              </a:prstGeom>
              <a:ln w="28575">
                <a:solidFill>
                  <a:schemeClr val="accent2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Left Brace 30">
                <a:extLst>
                  <a:ext uri="{FF2B5EF4-FFF2-40B4-BE49-F238E27FC236}">
                    <a16:creationId xmlns:a16="http://schemas.microsoft.com/office/drawing/2014/main" id="{C8C01BF9-A01C-BF8E-89E7-845BBA8ECB9F}"/>
                  </a:ext>
                </a:extLst>
              </p:cNvPr>
              <p:cNvSpPr/>
              <p:nvPr/>
            </p:nvSpPr>
            <p:spPr>
              <a:xfrm rot="5400000">
                <a:off x="2617134" y="774050"/>
                <a:ext cx="259949" cy="697031"/>
              </a:xfrm>
              <a:prstGeom prst="leftBrace">
                <a:avLst>
                  <a:gd name="adj1" fmla="val 8333"/>
                  <a:gd name="adj2" fmla="val 49317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ED07CD1-DC39-4E65-FA0D-13D85BE3AB2E}"/>
                  </a:ext>
                </a:extLst>
              </p:cNvPr>
              <p:cNvSpPr txBox="1"/>
              <p:nvPr/>
            </p:nvSpPr>
            <p:spPr>
              <a:xfrm>
                <a:off x="2119221" y="473004"/>
                <a:ext cx="12557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1"/>
                    </a:solidFill>
                    <a:latin typeface="+mn-lt"/>
                  </a:rPr>
                  <a:t>Name/Title for subcontracts</a:t>
                </a: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120BF9C-2550-57B0-2F5B-97418C748ED2}"/>
                </a:ext>
              </a:extLst>
            </p:cNvPr>
            <p:cNvSpPr/>
            <p:nvPr/>
          </p:nvSpPr>
          <p:spPr>
            <a:xfrm>
              <a:off x="4844033" y="1905476"/>
              <a:ext cx="3471292" cy="187824"/>
            </a:xfrm>
            <a:prstGeom prst="ellipse">
              <a:avLst/>
            </a:prstGeom>
            <a:noFill/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611A76E-E6A7-77CD-52CF-93D4582B95D0}"/>
                </a:ext>
              </a:extLst>
            </p:cNvPr>
            <p:cNvCxnSpPr>
              <a:cxnSpLocks/>
              <a:stCxn id="43" idx="1"/>
              <a:endCxn id="40" idx="6"/>
            </p:cNvCxnSpPr>
            <p:nvPr/>
          </p:nvCxnSpPr>
          <p:spPr>
            <a:xfrm flipH="1" flipV="1">
              <a:off x="8315325" y="1999388"/>
              <a:ext cx="1866900" cy="11414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1C85407-2CFD-D9E8-F504-E1B1FCB6E553}"/>
                </a:ext>
              </a:extLst>
            </p:cNvPr>
            <p:cNvSpPr txBox="1"/>
            <p:nvPr/>
          </p:nvSpPr>
          <p:spPr>
            <a:xfrm>
              <a:off x="10182225" y="1641470"/>
              <a:ext cx="20621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Sum of direct and indirect costs per contract:</a:t>
              </a:r>
            </a:p>
            <a:p>
              <a:pPr algn="ctr"/>
              <a:r>
                <a:rPr lang="en-US" b="1" dirty="0">
                  <a:solidFill>
                    <a:schemeClr val="accent2"/>
                  </a:solidFill>
                  <a:latin typeface="+mn-lt"/>
                </a:rPr>
                <a:t>Automatically calculated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4024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EAR2.0">
      <a:dk1>
        <a:srgbClr val="000000"/>
      </a:dk1>
      <a:lt1>
        <a:srgbClr val="FFFFFF"/>
      </a:lt1>
      <a:dk2>
        <a:srgbClr val="16554B"/>
      </a:dk2>
      <a:lt2>
        <a:srgbClr val="E7E6E6"/>
      </a:lt2>
      <a:accent1>
        <a:srgbClr val="269B8B"/>
      </a:accent1>
      <a:accent2>
        <a:srgbClr val="F17524"/>
      </a:accent2>
      <a:accent3>
        <a:srgbClr val="85C442"/>
      </a:accent3>
      <a:accent4>
        <a:srgbClr val="4A6D25"/>
      </a:accent4>
      <a:accent5>
        <a:srgbClr val="37CBB5"/>
      </a:accent5>
      <a:accent6>
        <a:srgbClr val="F8BA91"/>
      </a:accent6>
      <a:hlink>
        <a:srgbClr val="21897B"/>
      </a:hlink>
      <a:folHlink>
        <a:srgbClr val="954F72"/>
      </a:folHlink>
    </a:clrScheme>
    <a:fontScheme name="GEAR_AlegreyaSans">
      <a:majorFont>
        <a:latin typeface="Alegreya Sans"/>
        <a:ea typeface=""/>
        <a:cs typeface=""/>
      </a:majorFont>
      <a:minorFont>
        <a:latin typeface="Alegrey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2EFAD556-A499-4635-84A2-D8C15EA7E8E3}" vid="{7097C573-6E3D-4071-A267-5EF98D5E54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GEAR_template</Template>
  <TotalTime>1933</TotalTime>
  <Words>443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Alegreya Sans</vt:lpstr>
      <vt:lpstr>Arial</vt:lpstr>
      <vt:lpstr>Calibri</vt:lpstr>
      <vt:lpstr>Courier New</vt:lpstr>
      <vt:lpstr>Wingdings</vt:lpstr>
      <vt:lpstr>Custom Design</vt:lpstr>
      <vt:lpstr>GEAR 2.0 Pilot Award Round 3 – Budget Template Guidance</vt:lpstr>
      <vt:lpstr>Funding for GEAR 2.0 Pilot Awards</vt:lpstr>
      <vt:lpstr>GEAR 2.0 Pilot Award Budget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2.0 Pilot Award Round 2 – Budget Template Demonstration</dc:title>
  <dc:creator>Crawford, Anna</dc:creator>
  <cp:lastModifiedBy>Chelsea McClellan</cp:lastModifiedBy>
  <cp:revision>30</cp:revision>
  <dcterms:created xsi:type="dcterms:W3CDTF">2022-10-12T18:52:39Z</dcterms:created>
  <dcterms:modified xsi:type="dcterms:W3CDTF">2023-12-05T16:07:32Z</dcterms:modified>
</cp:coreProperties>
</file>