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4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33" r:id="rId13"/>
    <p:sldId id="34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8EA8B65-85DB-4F79-A064-47B0E5AED427}">
          <p14:sldIdLst>
            <p14:sldId id="256"/>
            <p14:sldId id="334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33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L Barnes" initials="LLB" lastIdx="13" clrIdx="0">
    <p:extLst>
      <p:ext uri="{19B8F6BF-5375-455C-9EA6-DF929625EA0E}">
        <p15:presenceInfo xmlns:p15="http://schemas.microsoft.com/office/powerpoint/2012/main" userId="S::Lisa_L_Barnes@rush.edu::ecba3e5c-9202-4eb7-885f-c712a7ee865a" providerId="AD"/>
      </p:ext>
    </p:extLst>
  </p:cmAuthor>
  <p:cmAuthor id="2" name="Bryan James" initials="BJ" lastIdx="1" clrIdx="1">
    <p:extLst>
      <p:ext uri="{19B8F6BF-5375-455C-9EA6-DF929625EA0E}">
        <p15:presenceInfo xmlns:p15="http://schemas.microsoft.com/office/powerpoint/2012/main" userId="S::Bryan_James@rush.edu::0f58f252-a326-4a4d-bc7c-db54887aeb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D6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AA8E62-BF00-4532-8913-A8154AD756E9}">
  <a:tblStyle styleId="{EDAA8E62-BF00-4532-8913-A8154AD756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76667" autoAdjust="0"/>
  </p:normalViewPr>
  <p:slideViewPr>
    <p:cSldViewPr snapToGrid="0">
      <p:cViewPr varScale="1">
        <p:scale>
          <a:sx n="72" d="100"/>
          <a:sy n="72" d="100"/>
        </p:scale>
        <p:origin x="60" y="22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E52D4-D731-3048-B655-8CAD35DCF4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93217-C958-B842-8B9E-63C3E6662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742C-2805-9C48-BEF9-A7D43D97ADE0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69999-4BA3-7E49-B30A-5F7D16CDA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05906-189B-494B-94F2-2BD33910D4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90CA3-8330-E442-9D63-FBE81A44CF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4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8508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Tx/>
              <a:buChar char="-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Using RADC/Medicare linkages to look at how ED visits may/may not lead to cognitive change</a:t>
            </a:r>
          </a:p>
          <a:p>
            <a:pPr>
              <a:buFontTx/>
              <a:buChar char="-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Can request data to look at data for analysis/grant submissions</a:t>
            </a:r>
          </a:p>
          <a:p>
            <a:pPr>
              <a:buFontTx/>
              <a:buChar char="-"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239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50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Need login to submit a request for data, but can explore the hub without</a:t>
            </a:r>
          </a:p>
          <a:p>
            <a:pPr>
              <a:buFontTx/>
              <a:buChar char="-"/>
            </a:pPr>
            <a:r>
              <a:rPr lang="en-US" dirty="0"/>
              <a:t>DUA approved by </a:t>
            </a:r>
            <a:r>
              <a:rPr lang="en-US" dirty="0" err="1"/>
              <a:t>MedRIC</a:t>
            </a:r>
            <a:r>
              <a:rPr lang="en-US" dirty="0"/>
              <a:t> last week and data now on Enclave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4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RADC sharing previously done by email and required familiarity with data</a:t>
            </a:r>
          </a:p>
          <a:p>
            <a:pPr>
              <a:buFontTx/>
              <a:buChar char="-"/>
            </a:pPr>
            <a:r>
              <a:rPr lang="en-US" dirty="0"/>
              <a:t>Documented how data was collected and what everything means </a:t>
            </a:r>
            <a:r>
              <a:rPr lang="en-US" dirty="0">
                <a:sym typeface="Wingdings" panose="05000000000000000000" pitchFamily="2" charset="2"/>
              </a:rPr>
              <a:t> Hub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40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Separate consent form; consent rates have increased over time</a:t>
            </a:r>
          </a:p>
          <a:p>
            <a:pPr>
              <a:buFontTx/>
              <a:buChar char="-"/>
            </a:pPr>
            <a:r>
              <a:rPr lang="en-US" dirty="0"/>
              <a:t>Almost 5,000 participants linked across 5 cohorts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0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Link participants to Medicare claims</a:t>
            </a:r>
          </a:p>
          <a:p>
            <a:pPr>
              <a:buFontTx/>
              <a:buChar char="-"/>
            </a:pPr>
            <a:r>
              <a:rPr lang="en-US" dirty="0"/>
              <a:t>Share securely with other researchers</a:t>
            </a:r>
          </a:p>
          <a:p>
            <a:pPr>
              <a:buFontTx/>
              <a:buChar char="-"/>
            </a:pPr>
            <a:r>
              <a:rPr lang="en-US" dirty="0"/>
              <a:t>Working with NIA to facilitate</a:t>
            </a:r>
          </a:p>
          <a:p>
            <a:pPr>
              <a:buFontTx/>
              <a:buChar char="-"/>
            </a:pPr>
            <a:r>
              <a:rPr lang="en-US" dirty="0"/>
              <a:t>Aging studies with </a:t>
            </a:r>
            <a:r>
              <a:rPr lang="en-US" dirty="0" err="1"/>
              <a:t>medicare</a:t>
            </a:r>
            <a:r>
              <a:rPr lang="en-US" dirty="0"/>
              <a:t> claims that you can request</a:t>
            </a:r>
          </a:p>
          <a:p>
            <a:pPr>
              <a:buFontTx/>
              <a:buChar char="-"/>
            </a:pPr>
            <a:r>
              <a:rPr lang="en-US" dirty="0"/>
              <a:t>Setup DUA with NIA and site of study </a:t>
            </a:r>
            <a:r>
              <a:rPr lang="en-US" dirty="0">
                <a:sym typeface="Wingdings" panose="05000000000000000000" pitchFamily="2" charset="2"/>
              </a:rPr>
              <a:t> Can access both sets on data on enclave without having to take data off or be sent data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Study sites pay to house their data there and use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dirty="0"/>
              <a:t>- Can’t observe Medicare Advantage currently. </a:t>
            </a:r>
            <a:r>
              <a:rPr lang="en-US" dirty="0" err="1"/>
              <a:t>MedRIC</a:t>
            </a:r>
            <a:r>
              <a:rPr lang="en-US"/>
              <a:t> is working on adding some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08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15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0363200" y="6492876"/>
            <a:ext cx="162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0363200" y="6492876"/>
            <a:ext cx="162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91440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0363200" y="6492876"/>
            <a:ext cx="162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0363200" y="6492876"/>
            <a:ext cx="162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0363200" y="6492876"/>
            <a:ext cx="162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0363200" y="6492876"/>
            <a:ext cx="162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0363200" y="6492876"/>
            <a:ext cx="162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0363200" y="6492876"/>
            <a:ext cx="162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0363200" y="6492876"/>
            <a:ext cx="162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0363200" y="6492876"/>
            <a:ext cx="162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002/ana.2562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adc.rush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c.rush.edu/documentation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radc.rush.edu/requests.htm" TargetMode="External"/><Relationship Id="rId4" Type="http://schemas.openxmlformats.org/officeDocument/2006/relationships/hyperlink" Target="https://www.radc.rush.edu/reports/dataAvailabilityCriteria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ric.inf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12/WNL.000000000000691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739975" y="2992039"/>
            <a:ext cx="11452025" cy="329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 D. James, Ph.D.</a:t>
            </a:r>
          </a:p>
          <a:p>
            <a:pPr>
              <a:buClr>
                <a:schemeClr val="dk1"/>
              </a:buClr>
              <a:buSzPts val="3200"/>
            </a:pPr>
            <a:r>
              <a:rPr lang="en-US" sz="2400" dirty="0">
                <a:solidFill>
                  <a:schemeClr val="dk1"/>
                </a:solidFill>
                <a:latin typeface="Calibri"/>
                <a:sym typeface="Calibri"/>
              </a:rPr>
              <a:t>Associate Professor, Epidemiologist</a:t>
            </a:r>
            <a:endParaRPr sz="2400" dirty="0"/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Rush Alzheimer’s Disease Center</a:t>
            </a:r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Medicine, Section of Epidemiology Research</a:t>
            </a:r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Rush University Medical Center</a:t>
            </a:r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Bryan_James@Rush.edu</a:t>
            </a:r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Twitter: @</a:t>
            </a:r>
            <a:r>
              <a:rPr lang="en-US"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BryanDJames</a:t>
            </a:r>
            <a:endParaRPr lang="en-US"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8B62E92E-44D7-4242-9068-CA03C184E02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4807" y="808891"/>
            <a:ext cx="6258702" cy="9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Clr>
                <a:srgbClr val="898989"/>
              </a:buClr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Yale GEAR 2.0 Data Core</a:t>
            </a:r>
          </a:p>
          <a:p>
            <a:pPr marL="0" indent="0" algn="l">
              <a:spcBef>
                <a:spcPts val="0"/>
              </a:spcBef>
              <a:buClr>
                <a:srgbClr val="898989"/>
              </a:buClr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March 1, 2023</a:t>
            </a:r>
          </a:p>
        </p:txBody>
      </p:sp>
      <p:sp>
        <p:nvSpPr>
          <p:cNvPr id="4" name="Shape 89">
            <a:extLst>
              <a:ext uri="{FF2B5EF4-FFF2-40B4-BE49-F238E27FC236}">
                <a16:creationId xmlns:a16="http://schemas.microsoft.com/office/drawing/2014/main" id="{2ED6B0BC-164C-488F-ADCF-9744E90EDA7B}"/>
              </a:ext>
            </a:extLst>
          </p:cNvPr>
          <p:cNvSpPr txBox="1">
            <a:spLocks/>
          </p:cNvSpPr>
          <p:nvPr/>
        </p:nvSpPr>
        <p:spPr>
          <a:xfrm>
            <a:off x="907143" y="1795616"/>
            <a:ext cx="10377713" cy="9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Overview of RADC data sharing and Medicare linkage for emergency care research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3A074-8C96-45A5-85A1-20ED02EB6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342" y="5254176"/>
            <a:ext cx="10218057" cy="1044122"/>
          </a:xfrm>
        </p:spPr>
        <p:txBody>
          <a:bodyPr/>
          <a:lstStyle/>
          <a:p>
            <a:pPr marL="25400" indent="0">
              <a:buNone/>
            </a:pPr>
            <a:r>
              <a:rPr lang="en-US" dirty="0"/>
              <a:t>ANN NEUROL 2019;86:844–852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https://doi.org/10.1002/ana.25621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EE8B7-B9B8-46E5-A806-E9C2283D2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CA8CF20-4624-4567-9A3B-18BEDE136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5" y="544857"/>
            <a:ext cx="10821910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0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4D241-2FFF-4B2D-A9A8-4E63E50B1C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9422E6-B41B-4548-A138-B5711D7D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229" y="43429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Interaction of hospitalization and tau tangle pathology on rate of cognitive decline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58B3D-5D1E-4023-8FF3-7FE09515F85B}"/>
              </a:ext>
            </a:extLst>
          </p:cNvPr>
          <p:cNvSpPr txBox="1"/>
          <p:nvPr/>
        </p:nvSpPr>
        <p:spPr>
          <a:xfrm>
            <a:off x="3331029" y="589641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Not hospitalized (blue) </a:t>
            </a:r>
            <a:r>
              <a:rPr lang="en-US" dirty="0"/>
              <a:t>vs </a:t>
            </a:r>
            <a:r>
              <a:rPr lang="en-US" dirty="0">
                <a:solidFill>
                  <a:srgbClr val="FF0000"/>
                </a:solidFill>
              </a:rPr>
              <a:t>mean hospitalization rate of 0.5 per year (red)</a:t>
            </a:r>
            <a:r>
              <a:rPr lang="en-US" dirty="0"/>
              <a:t>; </a:t>
            </a:r>
          </a:p>
          <a:p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percentile tau tangle density (dotted) vs 75</a:t>
            </a:r>
            <a:r>
              <a:rPr lang="en-US" baseline="30000" dirty="0"/>
              <a:t>th</a:t>
            </a:r>
            <a:r>
              <a:rPr lang="en-US" dirty="0"/>
              <a:t> tangle density (solid).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61179-9EE0-4D55-B11D-6288F569D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29" y="1458104"/>
            <a:ext cx="5937504" cy="44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5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B485-E751-4B81-B2B7-6577E582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do: Emergency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F732-FFAA-4CB8-95E5-2A247B780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of emergency care on cognitive health</a:t>
            </a:r>
          </a:p>
          <a:p>
            <a:r>
              <a:rPr lang="en-US" dirty="0"/>
              <a:t>Emergency care and other age-related outcomes</a:t>
            </a:r>
          </a:p>
          <a:p>
            <a:r>
              <a:rPr lang="en-US" dirty="0"/>
              <a:t>ED visits with vs without hospital admission</a:t>
            </a:r>
          </a:p>
          <a:p>
            <a:r>
              <a:rPr lang="en-US" dirty="0"/>
              <a:t>Understanding factors leading to AD visits in older adults</a:t>
            </a:r>
          </a:p>
          <a:p>
            <a:r>
              <a:rPr lang="en-US" dirty="0"/>
              <a:t>Racial differences in ED visits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F73E4-CA5A-401B-9E5C-1429B48CCF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0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80CE-C2D0-4D2A-91B8-63B89478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C3631-4CA8-4AF6-A834-809ED0121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2" y="1600201"/>
            <a:ext cx="5660571" cy="4525963"/>
          </a:xfrm>
        </p:spPr>
        <p:txBody>
          <a:bodyPr/>
          <a:lstStyle/>
          <a:p>
            <a:r>
              <a:rPr lang="en-US" u="sng" dirty="0"/>
              <a:t>RADC Medicare Linkage team</a:t>
            </a:r>
          </a:p>
          <a:p>
            <a:pPr lvl="1"/>
            <a:r>
              <a:rPr lang="en-US" dirty="0"/>
              <a:t>Fran Grodstein, PhD</a:t>
            </a:r>
          </a:p>
          <a:p>
            <a:pPr lvl="1"/>
            <a:r>
              <a:rPr lang="en-US" dirty="0"/>
              <a:t>Yi Chen, PhD</a:t>
            </a:r>
          </a:p>
          <a:p>
            <a:pPr marL="508000" lvl="1" indent="0">
              <a:buNone/>
            </a:pPr>
            <a:endParaRPr lang="en-US" dirty="0"/>
          </a:p>
          <a:p>
            <a:r>
              <a:rPr lang="en-US" dirty="0"/>
              <a:t>Other RADC faculty &amp; staff</a:t>
            </a:r>
          </a:p>
          <a:p>
            <a:pPr lvl="1"/>
            <a:r>
              <a:rPr lang="en-US" dirty="0"/>
              <a:t>Director: David Bennett, MD</a:t>
            </a:r>
          </a:p>
          <a:p>
            <a:pPr marL="25400" indent="0">
              <a:buNone/>
            </a:pPr>
            <a:endParaRPr lang="en-US" dirty="0"/>
          </a:p>
          <a:p>
            <a:r>
              <a:rPr lang="en-US" dirty="0"/>
              <a:t>RADC cohort participants</a:t>
            </a:r>
          </a:p>
          <a:p>
            <a:pPr marL="5080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D43D0-9173-4BB0-A4AB-63F52DEABD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583A713-F61D-4D8B-9659-B15F46112EFB}"/>
              </a:ext>
            </a:extLst>
          </p:cNvPr>
          <p:cNvSpPr txBox="1">
            <a:spLocks/>
          </p:cNvSpPr>
          <p:nvPr/>
        </p:nvSpPr>
        <p:spPr>
          <a:xfrm>
            <a:off x="6988631" y="1607459"/>
            <a:ext cx="50582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u="sng" dirty="0"/>
              <a:t>RADC Hub team</a:t>
            </a:r>
          </a:p>
          <a:p>
            <a:pPr lvl="1"/>
            <a:r>
              <a:rPr lang="en-US" dirty="0"/>
              <a:t>John Gibbons</a:t>
            </a:r>
          </a:p>
          <a:p>
            <a:pPr lvl="1"/>
            <a:r>
              <a:rPr lang="en-US" dirty="0"/>
              <a:t>Greg Klein</a:t>
            </a:r>
          </a:p>
          <a:p>
            <a:pPr lvl="1"/>
            <a:r>
              <a:rPr lang="en-US" dirty="0"/>
              <a:t>Maylene Liang</a:t>
            </a:r>
          </a:p>
          <a:p>
            <a:pPr lvl="1"/>
            <a:r>
              <a:rPr lang="en-US" dirty="0"/>
              <a:t>Yan Li</a:t>
            </a:r>
          </a:p>
          <a:p>
            <a:pPr lvl="1"/>
            <a:r>
              <a:rPr lang="en-US" dirty="0"/>
              <a:t>Tiffany Wu</a:t>
            </a:r>
          </a:p>
          <a:p>
            <a:endParaRPr lang="en-US" dirty="0"/>
          </a:p>
          <a:p>
            <a:r>
              <a:rPr lang="en-US" dirty="0"/>
              <a:t>Thank you, Ula and Anna for the invite!</a:t>
            </a:r>
          </a:p>
        </p:txBody>
      </p:sp>
    </p:spTree>
    <p:extLst>
      <p:ext uri="{BB962C8B-B14F-4D97-AF65-F5344CB8AC3E}">
        <p14:creationId xmlns:p14="http://schemas.microsoft.com/office/powerpoint/2010/main" val="295822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098E-664F-4111-80FA-726D8B66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&amp; disclosures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E0CA1-32DE-4B9E-A064-9724C5199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NIA: R01AG072559; K01AG050823 (completed)</a:t>
            </a:r>
          </a:p>
          <a:p>
            <a:endParaRPr lang="en-US" dirty="0"/>
          </a:p>
          <a:p>
            <a:r>
              <a:rPr lang="en-US" dirty="0"/>
              <a:t>Consultant for: </a:t>
            </a:r>
          </a:p>
          <a:p>
            <a:pPr lvl="1"/>
            <a:r>
              <a:rPr lang="en-US" dirty="0"/>
              <a:t>Alzheimer’s Association (Facts &amp; Figures annual report)</a:t>
            </a:r>
          </a:p>
          <a:p>
            <a:pPr lvl="1"/>
            <a:r>
              <a:rPr lang="en-US" dirty="0"/>
              <a:t>Vivid Genomics, Inc.</a:t>
            </a:r>
          </a:p>
          <a:p>
            <a:pPr lvl="1"/>
            <a:r>
              <a:rPr lang="en-US" dirty="0"/>
              <a:t>Eisai, Inc. </a:t>
            </a:r>
            <a:r>
              <a:rPr lang="en-US" sz="2400" dirty="0"/>
              <a:t>(Drug advisory committee 06/30/2022)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AA5C6-12A9-4BE1-8A94-3CD7A5047B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53FF1-E054-44FD-AD82-AE0F4E89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B1644-CD88-4F84-8CA2-D5FDDA170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to RADC Research Resource Sharing Hub</a:t>
            </a:r>
          </a:p>
          <a:p>
            <a:pPr lvl="1"/>
            <a:r>
              <a:rPr lang="en-US" dirty="0"/>
              <a:t>RADC cohort studies</a:t>
            </a:r>
          </a:p>
          <a:p>
            <a:pPr lvl="1"/>
            <a:r>
              <a:rPr lang="en-US" dirty="0"/>
              <a:t>Data documentation, frequency reports</a:t>
            </a:r>
          </a:p>
          <a:p>
            <a:pPr lvl="1"/>
            <a:r>
              <a:rPr lang="en-US" dirty="0"/>
              <a:t>Submitting request for data/specimens</a:t>
            </a:r>
          </a:p>
          <a:p>
            <a:r>
              <a:rPr lang="en-US" dirty="0"/>
              <a:t>Medicare linkage for RADC cohorts</a:t>
            </a:r>
          </a:p>
          <a:p>
            <a:pPr lvl="1"/>
            <a:r>
              <a:rPr lang="en-US" dirty="0" err="1"/>
              <a:t>MedRIC</a:t>
            </a:r>
            <a:r>
              <a:rPr lang="en-US" dirty="0"/>
              <a:t> Enclave</a:t>
            </a:r>
          </a:p>
          <a:p>
            <a:r>
              <a:rPr lang="en-US" dirty="0"/>
              <a:t>Examples of research using RADC + Medicare data</a:t>
            </a:r>
          </a:p>
          <a:p>
            <a:pPr lvl="1"/>
            <a:r>
              <a:rPr lang="en-US" dirty="0"/>
              <a:t>Elective vs nonelective hospitalization and cognitive decline</a:t>
            </a:r>
          </a:p>
          <a:p>
            <a:pPr lvl="1"/>
            <a:r>
              <a:rPr lang="en-US" dirty="0"/>
              <a:t>Hospitalizations, ADRD pathology, and cognitive decline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0116A-D19D-401C-89EF-1023C5CC12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8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9CDD-5621-4CB3-9880-45EDCD67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Hub”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965E-ED1A-469B-A50D-9310A122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687" y="5690703"/>
            <a:ext cx="9053146" cy="657346"/>
          </a:xfrm>
        </p:spPr>
        <p:txBody>
          <a:bodyPr/>
          <a:lstStyle/>
          <a:p>
            <a:pPr marL="25400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https://www.radc.rush.edu/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C60E1-CB03-40FC-8434-983E538EE3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3C01C5F-4F7B-4E10-8524-C0A1AD7C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99" y="1294548"/>
            <a:ext cx="9813002" cy="45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C4C0-BF06-4E4A-8C32-D04C2912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Hub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36557-820D-4630-B4CE-C76DE105C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640015"/>
            <a:ext cx="10972800" cy="2486149"/>
          </a:xfrm>
        </p:spPr>
        <p:txBody>
          <a:bodyPr/>
          <a:lstStyle/>
          <a:p>
            <a:r>
              <a:rPr lang="en-US" dirty="0">
                <a:hlinkClick r:id="rId3"/>
              </a:rPr>
              <a:t>Browse documentation</a:t>
            </a:r>
            <a:endParaRPr lang="en-US" dirty="0"/>
          </a:p>
          <a:p>
            <a:r>
              <a:rPr lang="en-US" dirty="0">
                <a:hlinkClick r:id="rId4"/>
              </a:rPr>
              <a:t>Frequency reports</a:t>
            </a:r>
            <a:endParaRPr lang="en-US" dirty="0"/>
          </a:p>
          <a:p>
            <a:r>
              <a:rPr lang="en-US" dirty="0">
                <a:hlinkClick r:id="rId5"/>
              </a:rPr>
              <a:t>Request data/specimens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D54F-A7AB-49FA-8A94-C456933F40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90561A3-07A2-49AE-B675-1F584A2E8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27" y="1647825"/>
            <a:ext cx="11262946" cy="19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8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6A0D-09B5-4EEC-BA86-2FB5992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RADC Medicare Linkage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047BA-BB35-45C1-807A-64CAC33C3A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C9830676-CDFC-4B24-90B6-56E49F586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16" y="1318996"/>
            <a:ext cx="6106827" cy="5135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8094D3-5C7B-4368-9CF7-FB269E33FC8B}"/>
              </a:ext>
            </a:extLst>
          </p:cNvPr>
          <p:cNvSpPr txBox="1"/>
          <p:nvPr/>
        </p:nvSpPr>
        <p:spPr>
          <a:xfrm>
            <a:off x="8752115" y="3091543"/>
            <a:ext cx="3207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More participants and years now available on NIA Enclave!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(1991-2022)</a:t>
            </a:r>
          </a:p>
        </p:txBody>
      </p:sp>
    </p:spTree>
    <p:extLst>
      <p:ext uri="{BB962C8B-B14F-4D97-AF65-F5344CB8AC3E}">
        <p14:creationId xmlns:p14="http://schemas.microsoft.com/office/powerpoint/2010/main" val="168115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BCF5-7CCF-481C-8BC8-EB8878D9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MedRIC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87A9F-8690-4D05-BF79-122DDB0FFF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63277-EAA9-418C-BEE0-4A78CC742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83" y="1356980"/>
            <a:ext cx="9202434" cy="475363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6C7F16-B6C6-407C-96E4-9369A3A61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9946" y="5850360"/>
            <a:ext cx="9053146" cy="657346"/>
          </a:xfrm>
        </p:spPr>
        <p:txBody>
          <a:bodyPr/>
          <a:lstStyle/>
          <a:p>
            <a:pPr marL="25400" indent="0">
              <a:buNone/>
            </a:pPr>
            <a:r>
              <a:rPr lang="en-US" dirty="0">
                <a:solidFill>
                  <a:schemeClr val="tx1"/>
                </a:solidFill>
                <a:hlinkClick r:id="rId4"/>
              </a:rPr>
              <a:t>https://www.medric.info/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3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01995-CD9F-48B9-9C6E-3683C5ABB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903067"/>
            <a:ext cx="10972800" cy="1178417"/>
          </a:xfrm>
        </p:spPr>
        <p:txBody>
          <a:bodyPr/>
          <a:lstStyle/>
          <a:p>
            <a:pPr marL="25400" indent="0">
              <a:buNone/>
            </a:pPr>
            <a:r>
              <a:rPr lang="en-US" dirty="0">
                <a:hlinkClick r:id="rId3"/>
              </a:rPr>
              <a:t>https://doi.org/10.1212/WNL.0000000000006918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2EBBD-474A-4BCD-9D36-01D065E36F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C8AE8FD-82F5-431F-901A-ADFA373EA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34" y="1314523"/>
            <a:ext cx="11232666" cy="32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1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C4463-4E24-47BB-A7CC-EB8BE8B5D9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857421-BE12-45E5-97A9-62B35FE8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72" y="480661"/>
            <a:ext cx="6629400" cy="605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9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16291</TotalTime>
  <Words>548</Words>
  <Application>Microsoft Office PowerPoint</Application>
  <PresentationFormat>Widescreen</PresentationFormat>
  <Paragraphs>100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Funding &amp; disclosures</vt:lpstr>
      <vt:lpstr>Agenda</vt:lpstr>
      <vt:lpstr>“The Hub”</vt:lpstr>
      <vt:lpstr>Using the Hub</vt:lpstr>
      <vt:lpstr>RADC Medicare Linkage</vt:lpstr>
      <vt:lpstr>MedRIC</vt:lpstr>
      <vt:lpstr>PowerPoint Presentation</vt:lpstr>
      <vt:lpstr>PowerPoint Presentation</vt:lpstr>
      <vt:lpstr>PowerPoint Presentation</vt:lpstr>
      <vt:lpstr>Interaction of hospitalization and tau tangle pathology on rate of cognitive decline</vt:lpstr>
      <vt:lpstr>To do: Emergency Care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neurons to neighborhoods</dc:title>
  <dc:creator>Melissa Lamar</dc:creator>
  <cp:lastModifiedBy>Crawford, Anna</cp:lastModifiedBy>
  <cp:revision>388</cp:revision>
  <cp:lastPrinted>2018-07-12T00:07:09Z</cp:lastPrinted>
  <dcterms:modified xsi:type="dcterms:W3CDTF">2023-03-01T19:20:23Z</dcterms:modified>
</cp:coreProperties>
</file>