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264" r:id="rId3"/>
    <p:sldId id="417" r:id="rId4"/>
    <p:sldId id="418" r:id="rId5"/>
    <p:sldId id="419" r:id="rId6"/>
    <p:sldId id="420" r:id="rId7"/>
    <p:sldId id="421" r:id="rId8"/>
    <p:sldId id="268" r:id="rId9"/>
    <p:sldId id="271" r:id="rId10"/>
    <p:sldId id="269" r:id="rId11"/>
    <p:sldId id="293" r:id="rId12"/>
    <p:sldId id="294" r:id="rId13"/>
    <p:sldId id="427" r:id="rId14"/>
    <p:sldId id="431" r:id="rId15"/>
    <p:sldId id="263" r:id="rId16"/>
    <p:sldId id="428" r:id="rId17"/>
    <p:sldId id="429" r:id="rId18"/>
    <p:sldId id="272" r:id="rId19"/>
    <p:sldId id="257" r:id="rId20"/>
    <p:sldId id="258" r:id="rId21"/>
    <p:sldId id="259" r:id="rId22"/>
    <p:sldId id="260" r:id="rId23"/>
    <p:sldId id="261" r:id="rId24"/>
    <p:sldId id="262" r:id="rId25"/>
    <p:sldId id="265" r:id="rId26"/>
    <p:sldId id="295" r:id="rId27"/>
    <p:sldId id="422" r:id="rId28"/>
    <p:sldId id="423" r:id="rId29"/>
    <p:sldId id="424" r:id="rId30"/>
    <p:sldId id="425" r:id="rId31"/>
    <p:sldId id="426" r:id="rId32"/>
    <p:sldId id="297" r:id="rId33"/>
    <p:sldId id="298" r:id="rId34"/>
    <p:sldId id="299" r:id="rId35"/>
    <p:sldId id="302" r:id="rId36"/>
    <p:sldId id="273" r:id="rId37"/>
    <p:sldId id="416" r:id="rId38"/>
    <p:sldId id="382"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9953" autoAdjust="0"/>
  </p:normalViewPr>
  <p:slideViewPr>
    <p:cSldViewPr snapToGrid="0">
      <p:cViewPr varScale="1">
        <p:scale>
          <a:sx n="67" d="100"/>
          <a:sy n="67" d="100"/>
        </p:scale>
        <p:origin x="96" y="2616"/>
      </p:cViewPr>
      <p:guideLst/>
    </p:cSldViewPr>
  </p:slideViewPr>
  <p:notesTextViewPr>
    <p:cViewPr>
      <p:scale>
        <a:sx n="1" d="1"/>
        <a:sy n="1" d="1"/>
      </p:scale>
      <p:origin x="0" y="-264"/>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997978-EE18-45D3-89EE-9BDE757413D9}" type="datetimeFigureOut">
              <a:rPr lang="en-US" smtClean="0"/>
              <a:t>1/31/2023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88ED74-36B0-4969-88A7-EC1EF4E53B60}" type="slidenum">
              <a:rPr lang="en-US" smtClean="0"/>
              <a:t>‹#›</a:t>
            </a:fld>
            <a:endParaRPr lang="en-US"/>
          </a:p>
        </p:txBody>
      </p:sp>
    </p:spTree>
    <p:extLst>
      <p:ext uri="{BB962C8B-B14F-4D97-AF65-F5344CB8AC3E}">
        <p14:creationId xmlns:p14="http://schemas.microsoft.com/office/powerpoint/2010/main" val="2085574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88ED74-36B0-4969-88A7-EC1EF4E53B60}" type="slidenum">
              <a:rPr lang="en-US" smtClean="0"/>
              <a:t>1</a:t>
            </a:fld>
            <a:endParaRPr lang="en-US"/>
          </a:p>
        </p:txBody>
      </p:sp>
    </p:spTree>
    <p:extLst>
      <p:ext uri="{BB962C8B-B14F-4D97-AF65-F5344CB8AC3E}">
        <p14:creationId xmlns:p14="http://schemas.microsoft.com/office/powerpoint/2010/main" val="37393038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YaleAdmin-Roman" pitchFamily="2" charset="0"/>
              </a:defRPr>
            </a:lvl1pPr>
            <a:lvl2pPr marL="742950" indent="-285750" eaLnBrk="0" hangingPunct="0">
              <a:defRPr sz="1400" b="1">
                <a:solidFill>
                  <a:schemeClr val="tx1"/>
                </a:solidFill>
                <a:latin typeface="YaleAdmin-Roman" pitchFamily="2" charset="0"/>
              </a:defRPr>
            </a:lvl2pPr>
            <a:lvl3pPr marL="1143000" indent="-228600" eaLnBrk="0" hangingPunct="0">
              <a:defRPr sz="1400" b="1">
                <a:solidFill>
                  <a:schemeClr val="tx1"/>
                </a:solidFill>
                <a:latin typeface="YaleAdmin-Roman" pitchFamily="2" charset="0"/>
              </a:defRPr>
            </a:lvl3pPr>
            <a:lvl4pPr marL="1600200" indent="-228600" eaLnBrk="0" hangingPunct="0">
              <a:defRPr sz="1400" b="1">
                <a:solidFill>
                  <a:schemeClr val="tx1"/>
                </a:solidFill>
                <a:latin typeface="YaleAdmin-Roman" pitchFamily="2" charset="0"/>
              </a:defRPr>
            </a:lvl4pPr>
            <a:lvl5pPr marL="2057400" indent="-228600" eaLnBrk="0" hangingPunct="0">
              <a:defRPr sz="1400" b="1">
                <a:solidFill>
                  <a:schemeClr val="tx1"/>
                </a:solidFill>
                <a:latin typeface="YaleAdmin-Roman" pitchFamily="2" charset="0"/>
              </a:defRPr>
            </a:lvl5pPr>
            <a:lvl6pPr marL="2514600" indent="-228600" algn="ctr" eaLnBrk="0" fontAlgn="base" hangingPunct="0">
              <a:spcBef>
                <a:spcPct val="0"/>
              </a:spcBef>
              <a:spcAft>
                <a:spcPct val="0"/>
              </a:spcAft>
              <a:defRPr sz="1400" b="1">
                <a:solidFill>
                  <a:schemeClr val="tx1"/>
                </a:solidFill>
                <a:latin typeface="YaleAdmin-Roman" pitchFamily="2" charset="0"/>
              </a:defRPr>
            </a:lvl6pPr>
            <a:lvl7pPr marL="2971800" indent="-228600" algn="ctr" eaLnBrk="0" fontAlgn="base" hangingPunct="0">
              <a:spcBef>
                <a:spcPct val="0"/>
              </a:spcBef>
              <a:spcAft>
                <a:spcPct val="0"/>
              </a:spcAft>
              <a:defRPr sz="1400" b="1">
                <a:solidFill>
                  <a:schemeClr val="tx1"/>
                </a:solidFill>
                <a:latin typeface="YaleAdmin-Roman" pitchFamily="2" charset="0"/>
              </a:defRPr>
            </a:lvl7pPr>
            <a:lvl8pPr marL="3429000" indent="-228600" algn="ctr" eaLnBrk="0" fontAlgn="base" hangingPunct="0">
              <a:spcBef>
                <a:spcPct val="0"/>
              </a:spcBef>
              <a:spcAft>
                <a:spcPct val="0"/>
              </a:spcAft>
              <a:defRPr sz="1400" b="1">
                <a:solidFill>
                  <a:schemeClr val="tx1"/>
                </a:solidFill>
                <a:latin typeface="YaleAdmin-Roman" pitchFamily="2" charset="0"/>
              </a:defRPr>
            </a:lvl8pPr>
            <a:lvl9pPr marL="3886200" indent="-228600" algn="ctr" eaLnBrk="0" fontAlgn="base" hangingPunct="0">
              <a:spcBef>
                <a:spcPct val="0"/>
              </a:spcBef>
              <a:spcAft>
                <a:spcPct val="0"/>
              </a:spcAft>
              <a:defRPr sz="1400" b="1">
                <a:solidFill>
                  <a:schemeClr val="tx1"/>
                </a:solidFill>
                <a:latin typeface="YaleAdmin-Roman" pitchFamily="2" charset="0"/>
              </a:defRPr>
            </a:lvl9pPr>
          </a:lstStyle>
          <a:p>
            <a:pPr eaLnBrk="1" hangingPunct="1"/>
            <a:fld id="{23DDFF42-139C-49F3-9E82-0E6A702D9571}" type="slidenum">
              <a:rPr lang="en-US" altLang="en-US" sz="1200" b="0">
                <a:latin typeface="Arial" panose="020B0604020202020204" pitchFamily="34" charset="0"/>
              </a:rPr>
              <a:pPr eaLnBrk="1" hangingPunct="1"/>
              <a:t>20</a:t>
            </a:fld>
            <a:endParaRPr lang="en-US" altLang="en-US" sz="1200" b="0">
              <a:latin typeface="Arial" panose="020B0604020202020204" pitchFamily="34"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z="180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7764482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YaleAdmin-Roman" pitchFamily="2" charset="0"/>
              </a:defRPr>
            </a:lvl1pPr>
            <a:lvl2pPr marL="742950" indent="-285750" eaLnBrk="0" hangingPunct="0">
              <a:defRPr sz="1400" b="1">
                <a:solidFill>
                  <a:schemeClr val="tx1"/>
                </a:solidFill>
                <a:latin typeface="YaleAdmin-Roman" pitchFamily="2" charset="0"/>
              </a:defRPr>
            </a:lvl2pPr>
            <a:lvl3pPr marL="1143000" indent="-228600" eaLnBrk="0" hangingPunct="0">
              <a:defRPr sz="1400" b="1">
                <a:solidFill>
                  <a:schemeClr val="tx1"/>
                </a:solidFill>
                <a:latin typeface="YaleAdmin-Roman" pitchFamily="2" charset="0"/>
              </a:defRPr>
            </a:lvl3pPr>
            <a:lvl4pPr marL="1600200" indent="-228600" eaLnBrk="0" hangingPunct="0">
              <a:defRPr sz="1400" b="1">
                <a:solidFill>
                  <a:schemeClr val="tx1"/>
                </a:solidFill>
                <a:latin typeface="YaleAdmin-Roman" pitchFamily="2" charset="0"/>
              </a:defRPr>
            </a:lvl4pPr>
            <a:lvl5pPr marL="2057400" indent="-228600" eaLnBrk="0" hangingPunct="0">
              <a:defRPr sz="1400" b="1">
                <a:solidFill>
                  <a:schemeClr val="tx1"/>
                </a:solidFill>
                <a:latin typeface="YaleAdmin-Roman" pitchFamily="2" charset="0"/>
              </a:defRPr>
            </a:lvl5pPr>
            <a:lvl6pPr marL="2514600" indent="-228600" algn="ctr" eaLnBrk="0" fontAlgn="base" hangingPunct="0">
              <a:spcBef>
                <a:spcPct val="0"/>
              </a:spcBef>
              <a:spcAft>
                <a:spcPct val="0"/>
              </a:spcAft>
              <a:defRPr sz="1400" b="1">
                <a:solidFill>
                  <a:schemeClr val="tx1"/>
                </a:solidFill>
                <a:latin typeface="YaleAdmin-Roman" pitchFamily="2" charset="0"/>
              </a:defRPr>
            </a:lvl6pPr>
            <a:lvl7pPr marL="2971800" indent="-228600" algn="ctr" eaLnBrk="0" fontAlgn="base" hangingPunct="0">
              <a:spcBef>
                <a:spcPct val="0"/>
              </a:spcBef>
              <a:spcAft>
                <a:spcPct val="0"/>
              </a:spcAft>
              <a:defRPr sz="1400" b="1">
                <a:solidFill>
                  <a:schemeClr val="tx1"/>
                </a:solidFill>
                <a:latin typeface="YaleAdmin-Roman" pitchFamily="2" charset="0"/>
              </a:defRPr>
            </a:lvl7pPr>
            <a:lvl8pPr marL="3429000" indent="-228600" algn="ctr" eaLnBrk="0" fontAlgn="base" hangingPunct="0">
              <a:spcBef>
                <a:spcPct val="0"/>
              </a:spcBef>
              <a:spcAft>
                <a:spcPct val="0"/>
              </a:spcAft>
              <a:defRPr sz="1400" b="1">
                <a:solidFill>
                  <a:schemeClr val="tx1"/>
                </a:solidFill>
                <a:latin typeface="YaleAdmin-Roman" pitchFamily="2" charset="0"/>
              </a:defRPr>
            </a:lvl8pPr>
            <a:lvl9pPr marL="3886200" indent="-228600" algn="ctr" eaLnBrk="0" fontAlgn="base" hangingPunct="0">
              <a:spcBef>
                <a:spcPct val="0"/>
              </a:spcBef>
              <a:spcAft>
                <a:spcPct val="0"/>
              </a:spcAft>
              <a:defRPr sz="1400" b="1">
                <a:solidFill>
                  <a:schemeClr val="tx1"/>
                </a:solidFill>
                <a:latin typeface="YaleAdmin-Roman" pitchFamily="2" charset="0"/>
              </a:defRPr>
            </a:lvl9pPr>
          </a:lstStyle>
          <a:p>
            <a:pPr eaLnBrk="1" hangingPunct="1"/>
            <a:fld id="{17B0919D-1D04-417C-82F4-F472E31AAEC4}" type="slidenum">
              <a:rPr lang="en-US" altLang="en-US" sz="1200" b="0">
                <a:latin typeface="Arial" panose="020B0604020202020204" pitchFamily="34" charset="0"/>
              </a:rPr>
              <a:pPr eaLnBrk="1" hangingPunct="1"/>
              <a:t>21</a:t>
            </a:fld>
            <a:endParaRPr lang="en-US" altLang="en-US" sz="1200" b="0">
              <a:latin typeface="Arial" panose="020B0604020202020204" pitchFamily="34"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z="1800" dirty="0">
                <a:latin typeface="Arial" panose="020B0604020202020204" pitchFamily="34" charset="0"/>
                <a:cs typeface="Times New Roman" panose="02020603050405020304" pitchFamily="18" charset="0"/>
              </a:rPr>
              <a:t>Distinguishable – different role for each person in days ex mother/child</a:t>
            </a:r>
          </a:p>
          <a:p>
            <a:pPr eaLnBrk="1" hangingPunct="1">
              <a:spcBef>
                <a:spcPct val="0"/>
              </a:spcBef>
            </a:pPr>
            <a:r>
              <a:rPr lang="en-US" altLang="en-US" sz="1800" dirty="0">
                <a:latin typeface="Arial" panose="020B0604020202020204" pitchFamily="34" charset="0"/>
                <a:cs typeface="Times New Roman" panose="02020603050405020304" pitchFamily="18" charset="0"/>
              </a:rPr>
              <a:t>Indistinguishable – siblings/roommates</a:t>
            </a:r>
          </a:p>
          <a:p>
            <a:pPr eaLnBrk="1" hangingPunct="1">
              <a:spcBef>
                <a:spcPct val="0"/>
              </a:spcBef>
            </a:pPr>
            <a:r>
              <a:rPr lang="en-US" altLang="en-US" sz="1800" dirty="0">
                <a:latin typeface="Arial" panose="020B0604020202020204" pitchFamily="34" charset="0"/>
                <a:cs typeface="Times New Roman" panose="02020603050405020304" pitchFamily="18" charset="0"/>
              </a:rPr>
              <a:t>Romantic couples can be treated as either depending on relationship</a:t>
            </a:r>
          </a:p>
        </p:txBody>
      </p:sp>
    </p:spTree>
    <p:extLst>
      <p:ext uri="{BB962C8B-B14F-4D97-AF65-F5344CB8AC3E}">
        <p14:creationId xmlns:p14="http://schemas.microsoft.com/office/powerpoint/2010/main" val="37132449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YaleAdmin-Roman" pitchFamily="2" charset="0"/>
              </a:defRPr>
            </a:lvl1pPr>
            <a:lvl2pPr marL="742950" indent="-285750" eaLnBrk="0" hangingPunct="0">
              <a:defRPr sz="1400" b="1">
                <a:solidFill>
                  <a:schemeClr val="tx1"/>
                </a:solidFill>
                <a:latin typeface="YaleAdmin-Roman" pitchFamily="2" charset="0"/>
              </a:defRPr>
            </a:lvl2pPr>
            <a:lvl3pPr marL="1143000" indent="-228600" eaLnBrk="0" hangingPunct="0">
              <a:defRPr sz="1400" b="1">
                <a:solidFill>
                  <a:schemeClr val="tx1"/>
                </a:solidFill>
                <a:latin typeface="YaleAdmin-Roman" pitchFamily="2" charset="0"/>
              </a:defRPr>
            </a:lvl3pPr>
            <a:lvl4pPr marL="1600200" indent="-228600" eaLnBrk="0" hangingPunct="0">
              <a:defRPr sz="1400" b="1">
                <a:solidFill>
                  <a:schemeClr val="tx1"/>
                </a:solidFill>
                <a:latin typeface="YaleAdmin-Roman" pitchFamily="2" charset="0"/>
              </a:defRPr>
            </a:lvl4pPr>
            <a:lvl5pPr marL="2057400" indent="-228600" eaLnBrk="0" hangingPunct="0">
              <a:defRPr sz="1400" b="1">
                <a:solidFill>
                  <a:schemeClr val="tx1"/>
                </a:solidFill>
                <a:latin typeface="YaleAdmin-Roman" pitchFamily="2" charset="0"/>
              </a:defRPr>
            </a:lvl5pPr>
            <a:lvl6pPr marL="2514600" indent="-228600" algn="ctr" eaLnBrk="0" fontAlgn="base" hangingPunct="0">
              <a:spcBef>
                <a:spcPct val="0"/>
              </a:spcBef>
              <a:spcAft>
                <a:spcPct val="0"/>
              </a:spcAft>
              <a:defRPr sz="1400" b="1">
                <a:solidFill>
                  <a:schemeClr val="tx1"/>
                </a:solidFill>
                <a:latin typeface="YaleAdmin-Roman" pitchFamily="2" charset="0"/>
              </a:defRPr>
            </a:lvl6pPr>
            <a:lvl7pPr marL="2971800" indent="-228600" algn="ctr" eaLnBrk="0" fontAlgn="base" hangingPunct="0">
              <a:spcBef>
                <a:spcPct val="0"/>
              </a:spcBef>
              <a:spcAft>
                <a:spcPct val="0"/>
              </a:spcAft>
              <a:defRPr sz="1400" b="1">
                <a:solidFill>
                  <a:schemeClr val="tx1"/>
                </a:solidFill>
                <a:latin typeface="YaleAdmin-Roman" pitchFamily="2" charset="0"/>
              </a:defRPr>
            </a:lvl7pPr>
            <a:lvl8pPr marL="3429000" indent="-228600" algn="ctr" eaLnBrk="0" fontAlgn="base" hangingPunct="0">
              <a:spcBef>
                <a:spcPct val="0"/>
              </a:spcBef>
              <a:spcAft>
                <a:spcPct val="0"/>
              </a:spcAft>
              <a:defRPr sz="1400" b="1">
                <a:solidFill>
                  <a:schemeClr val="tx1"/>
                </a:solidFill>
                <a:latin typeface="YaleAdmin-Roman" pitchFamily="2" charset="0"/>
              </a:defRPr>
            </a:lvl8pPr>
            <a:lvl9pPr marL="3886200" indent="-228600" algn="ctr" eaLnBrk="0" fontAlgn="base" hangingPunct="0">
              <a:spcBef>
                <a:spcPct val="0"/>
              </a:spcBef>
              <a:spcAft>
                <a:spcPct val="0"/>
              </a:spcAft>
              <a:defRPr sz="1400" b="1">
                <a:solidFill>
                  <a:schemeClr val="tx1"/>
                </a:solidFill>
                <a:latin typeface="YaleAdmin-Roman" pitchFamily="2" charset="0"/>
              </a:defRPr>
            </a:lvl9pPr>
          </a:lstStyle>
          <a:p>
            <a:pPr eaLnBrk="1" hangingPunct="1"/>
            <a:fld id="{5317565E-99B7-42D9-B3E0-37462914F776}" type="slidenum">
              <a:rPr lang="en-US" altLang="en-US" sz="1200" b="0">
                <a:latin typeface="Arial" panose="020B0604020202020204" pitchFamily="34" charset="0"/>
              </a:rPr>
              <a:pPr eaLnBrk="1" hangingPunct="1"/>
              <a:t>22</a:t>
            </a:fld>
            <a:endParaRPr lang="en-US" altLang="en-US" sz="1200" b="0">
              <a:latin typeface="Arial" panose="020B0604020202020204" pitchFamily="34"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z="1800" dirty="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4451970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YaleAdmin-Roman" pitchFamily="2" charset="0"/>
              </a:defRPr>
            </a:lvl1pPr>
            <a:lvl2pPr marL="742950" indent="-285750" eaLnBrk="0" hangingPunct="0">
              <a:defRPr sz="1400" b="1">
                <a:solidFill>
                  <a:schemeClr val="tx1"/>
                </a:solidFill>
                <a:latin typeface="YaleAdmin-Roman" pitchFamily="2" charset="0"/>
              </a:defRPr>
            </a:lvl2pPr>
            <a:lvl3pPr marL="1143000" indent="-228600" eaLnBrk="0" hangingPunct="0">
              <a:defRPr sz="1400" b="1">
                <a:solidFill>
                  <a:schemeClr val="tx1"/>
                </a:solidFill>
                <a:latin typeface="YaleAdmin-Roman" pitchFamily="2" charset="0"/>
              </a:defRPr>
            </a:lvl3pPr>
            <a:lvl4pPr marL="1600200" indent="-228600" eaLnBrk="0" hangingPunct="0">
              <a:defRPr sz="1400" b="1">
                <a:solidFill>
                  <a:schemeClr val="tx1"/>
                </a:solidFill>
                <a:latin typeface="YaleAdmin-Roman" pitchFamily="2" charset="0"/>
              </a:defRPr>
            </a:lvl4pPr>
            <a:lvl5pPr marL="2057400" indent="-228600" eaLnBrk="0" hangingPunct="0">
              <a:defRPr sz="1400" b="1">
                <a:solidFill>
                  <a:schemeClr val="tx1"/>
                </a:solidFill>
                <a:latin typeface="YaleAdmin-Roman" pitchFamily="2" charset="0"/>
              </a:defRPr>
            </a:lvl5pPr>
            <a:lvl6pPr marL="2514600" indent="-228600" algn="ctr" eaLnBrk="0" fontAlgn="base" hangingPunct="0">
              <a:spcBef>
                <a:spcPct val="0"/>
              </a:spcBef>
              <a:spcAft>
                <a:spcPct val="0"/>
              </a:spcAft>
              <a:defRPr sz="1400" b="1">
                <a:solidFill>
                  <a:schemeClr val="tx1"/>
                </a:solidFill>
                <a:latin typeface="YaleAdmin-Roman" pitchFamily="2" charset="0"/>
              </a:defRPr>
            </a:lvl6pPr>
            <a:lvl7pPr marL="2971800" indent="-228600" algn="ctr" eaLnBrk="0" fontAlgn="base" hangingPunct="0">
              <a:spcBef>
                <a:spcPct val="0"/>
              </a:spcBef>
              <a:spcAft>
                <a:spcPct val="0"/>
              </a:spcAft>
              <a:defRPr sz="1400" b="1">
                <a:solidFill>
                  <a:schemeClr val="tx1"/>
                </a:solidFill>
                <a:latin typeface="YaleAdmin-Roman" pitchFamily="2" charset="0"/>
              </a:defRPr>
            </a:lvl7pPr>
            <a:lvl8pPr marL="3429000" indent="-228600" algn="ctr" eaLnBrk="0" fontAlgn="base" hangingPunct="0">
              <a:spcBef>
                <a:spcPct val="0"/>
              </a:spcBef>
              <a:spcAft>
                <a:spcPct val="0"/>
              </a:spcAft>
              <a:defRPr sz="1400" b="1">
                <a:solidFill>
                  <a:schemeClr val="tx1"/>
                </a:solidFill>
                <a:latin typeface="YaleAdmin-Roman" pitchFamily="2" charset="0"/>
              </a:defRPr>
            </a:lvl8pPr>
            <a:lvl9pPr marL="3886200" indent="-228600" algn="ctr" eaLnBrk="0" fontAlgn="base" hangingPunct="0">
              <a:spcBef>
                <a:spcPct val="0"/>
              </a:spcBef>
              <a:spcAft>
                <a:spcPct val="0"/>
              </a:spcAft>
              <a:defRPr sz="1400" b="1">
                <a:solidFill>
                  <a:schemeClr val="tx1"/>
                </a:solidFill>
                <a:latin typeface="YaleAdmin-Roman" pitchFamily="2" charset="0"/>
              </a:defRPr>
            </a:lvl9pPr>
          </a:lstStyle>
          <a:p>
            <a:pPr eaLnBrk="1" hangingPunct="1"/>
            <a:fld id="{E2C0B466-80C0-4D82-85E0-F5D1F791F3AD}" type="slidenum">
              <a:rPr lang="en-US" altLang="en-US" sz="1200" b="0">
                <a:latin typeface="Arial" panose="020B0604020202020204" pitchFamily="34" charset="0"/>
              </a:rPr>
              <a:pPr eaLnBrk="1" hangingPunct="1"/>
              <a:t>23</a:t>
            </a:fld>
            <a:endParaRPr lang="en-US" altLang="en-US" sz="1200" b="0">
              <a:latin typeface="Arial" panose="020B0604020202020204" pitchFamily="34" charset="0"/>
            </a:endParaRPr>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z="180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5619499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YaleAdmin-Roman" pitchFamily="2" charset="0"/>
              </a:defRPr>
            </a:lvl1pPr>
            <a:lvl2pPr marL="742950" indent="-285750" eaLnBrk="0" hangingPunct="0">
              <a:defRPr sz="1400" b="1">
                <a:solidFill>
                  <a:schemeClr val="tx1"/>
                </a:solidFill>
                <a:latin typeface="YaleAdmin-Roman" pitchFamily="2" charset="0"/>
              </a:defRPr>
            </a:lvl2pPr>
            <a:lvl3pPr marL="1143000" indent="-228600" eaLnBrk="0" hangingPunct="0">
              <a:defRPr sz="1400" b="1">
                <a:solidFill>
                  <a:schemeClr val="tx1"/>
                </a:solidFill>
                <a:latin typeface="YaleAdmin-Roman" pitchFamily="2" charset="0"/>
              </a:defRPr>
            </a:lvl3pPr>
            <a:lvl4pPr marL="1600200" indent="-228600" eaLnBrk="0" hangingPunct="0">
              <a:defRPr sz="1400" b="1">
                <a:solidFill>
                  <a:schemeClr val="tx1"/>
                </a:solidFill>
                <a:latin typeface="YaleAdmin-Roman" pitchFamily="2" charset="0"/>
              </a:defRPr>
            </a:lvl4pPr>
            <a:lvl5pPr marL="2057400" indent="-228600" eaLnBrk="0" hangingPunct="0">
              <a:defRPr sz="1400" b="1">
                <a:solidFill>
                  <a:schemeClr val="tx1"/>
                </a:solidFill>
                <a:latin typeface="YaleAdmin-Roman" pitchFamily="2" charset="0"/>
              </a:defRPr>
            </a:lvl5pPr>
            <a:lvl6pPr marL="2514600" indent="-228600" algn="ctr" eaLnBrk="0" fontAlgn="base" hangingPunct="0">
              <a:spcBef>
                <a:spcPct val="0"/>
              </a:spcBef>
              <a:spcAft>
                <a:spcPct val="0"/>
              </a:spcAft>
              <a:defRPr sz="1400" b="1">
                <a:solidFill>
                  <a:schemeClr val="tx1"/>
                </a:solidFill>
                <a:latin typeface="YaleAdmin-Roman" pitchFamily="2" charset="0"/>
              </a:defRPr>
            </a:lvl6pPr>
            <a:lvl7pPr marL="2971800" indent="-228600" algn="ctr" eaLnBrk="0" fontAlgn="base" hangingPunct="0">
              <a:spcBef>
                <a:spcPct val="0"/>
              </a:spcBef>
              <a:spcAft>
                <a:spcPct val="0"/>
              </a:spcAft>
              <a:defRPr sz="1400" b="1">
                <a:solidFill>
                  <a:schemeClr val="tx1"/>
                </a:solidFill>
                <a:latin typeface="YaleAdmin-Roman" pitchFamily="2" charset="0"/>
              </a:defRPr>
            </a:lvl7pPr>
            <a:lvl8pPr marL="3429000" indent="-228600" algn="ctr" eaLnBrk="0" fontAlgn="base" hangingPunct="0">
              <a:spcBef>
                <a:spcPct val="0"/>
              </a:spcBef>
              <a:spcAft>
                <a:spcPct val="0"/>
              </a:spcAft>
              <a:defRPr sz="1400" b="1">
                <a:solidFill>
                  <a:schemeClr val="tx1"/>
                </a:solidFill>
                <a:latin typeface="YaleAdmin-Roman" pitchFamily="2" charset="0"/>
              </a:defRPr>
            </a:lvl8pPr>
            <a:lvl9pPr marL="3886200" indent="-228600" algn="ctr" eaLnBrk="0" fontAlgn="base" hangingPunct="0">
              <a:spcBef>
                <a:spcPct val="0"/>
              </a:spcBef>
              <a:spcAft>
                <a:spcPct val="0"/>
              </a:spcAft>
              <a:defRPr sz="1400" b="1">
                <a:solidFill>
                  <a:schemeClr val="tx1"/>
                </a:solidFill>
                <a:latin typeface="YaleAdmin-Roman" pitchFamily="2" charset="0"/>
              </a:defRPr>
            </a:lvl9pPr>
          </a:lstStyle>
          <a:p>
            <a:pPr eaLnBrk="1" hangingPunct="1"/>
            <a:fld id="{B025830F-0FBA-4C83-8F79-3AA732DDC7BE}" type="slidenum">
              <a:rPr lang="en-US" altLang="en-US" sz="1200" b="0">
                <a:latin typeface="Arial" panose="020B0604020202020204" pitchFamily="34" charset="0"/>
              </a:rPr>
              <a:pPr eaLnBrk="1" hangingPunct="1"/>
              <a:t>24</a:t>
            </a:fld>
            <a:endParaRPr lang="en-US" altLang="en-US" sz="1200" b="0">
              <a:latin typeface="Arial" panose="020B0604020202020204" pitchFamily="34" charset="0"/>
            </a:endParaRPr>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z="180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3906997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using Individual or Pairwise, make sure to keep dyad members next to each other and maintain the same order of dyad role (e.g. first PLWD then Care Partner). Of course need identifying dyad variable. Any level-2 variables would just be repeated in Individual or Pairwise data sets.</a:t>
            </a:r>
          </a:p>
        </p:txBody>
      </p:sp>
      <p:sp>
        <p:nvSpPr>
          <p:cNvPr id="4" name="Slide Number Placeholder 3"/>
          <p:cNvSpPr>
            <a:spLocks noGrp="1"/>
          </p:cNvSpPr>
          <p:nvPr>
            <p:ph type="sldNum" sz="quarter" idx="5"/>
          </p:nvPr>
        </p:nvSpPr>
        <p:spPr/>
        <p:txBody>
          <a:bodyPr/>
          <a:lstStyle/>
          <a:p>
            <a:fld id="{6A82F17C-4F13-4CAC-BC06-67BA4D43211A}" type="slidenum">
              <a:rPr lang="en-US" smtClean="0"/>
              <a:t>25</a:t>
            </a:fld>
            <a:endParaRPr lang="en-US"/>
          </a:p>
        </p:txBody>
      </p:sp>
    </p:spTree>
    <p:extLst>
      <p:ext uri="{BB962C8B-B14F-4D97-AF65-F5344CB8AC3E}">
        <p14:creationId xmlns:p14="http://schemas.microsoft.com/office/powerpoint/2010/main" val="38066467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Equation (1), a link function is employed to model the log likelihood of the count of disability. The subscript </a:t>
            </a:r>
            <a:r>
              <a:rPr lang="en-US" i="1" dirty="0"/>
              <a:t>t</a:t>
            </a:r>
            <a:r>
              <a:rPr lang="en-US" dirty="0"/>
              <a:t> represents the index month of each repeated measure of the count outcome within each couple (</a:t>
            </a:r>
            <a:r>
              <a:rPr lang="en-US" i="1" dirty="0" err="1"/>
              <a:t>i</a:t>
            </a:r>
            <a:r>
              <a:rPr lang="en-US" dirty="0"/>
              <a:t>), and </a:t>
            </a:r>
            <a:r>
              <a:rPr lang="en-US" i="1" dirty="0"/>
              <a:t>t</a:t>
            </a:r>
            <a:r>
              <a:rPr lang="en-US" dirty="0"/>
              <a:t> − 1 indicates the month before. The model included separate random effects for the husbands (u</a:t>
            </a:r>
            <a:r>
              <a:rPr lang="en-US" baseline="-25000" dirty="0"/>
              <a:t>1</a:t>
            </a:r>
            <a:r>
              <a:rPr lang="en-US" i="1" baseline="-25000" dirty="0"/>
              <a:t>i</a:t>
            </a:r>
            <a:r>
              <a:rPr lang="en-US" dirty="0"/>
              <a:t>) and wives (u</a:t>
            </a:r>
            <a:r>
              <a:rPr lang="en-US" baseline="-25000" dirty="0"/>
              <a:t>2</a:t>
            </a:r>
            <a:r>
              <a:rPr lang="en-US" i="1" baseline="-25000" dirty="0"/>
              <a:t>i</a:t>
            </a:r>
            <a:r>
              <a:rPr lang="en-US" dirty="0"/>
              <a:t>); these effects were allowed to be correlated with each other. The gender variable assigned the values of 0.5 to husbands and −0.5 to wives. This coding scheme ensured that actor and partner effects represent the average effects across partners and that the interactions of those effects with gender estimate the differences between wives and husbands in the actor and partner main effects. The years-of-study variable was baseline centered, so that the first interview had a zero value, so that a one-unit change represents a yearly rate of change in level of disability. Three subsets of the model in Equation (1) were conducted: Hypothesis 1 was evaluated by regressing the current month’s disability on the disability of the actor and partner in the previous month, with adjustment for calendar time, gender, and the interactions of time and gender and between gender and the lagged disability of both actor and partner. Hypothesis 2 was evaluated by augmenting the first model with the interaction between lagged disability of actor and partner, and Hypothesis 3 supplemented the second model by adding the interaction of gender with the lagged disability of both actor and partner.</a:t>
            </a:r>
          </a:p>
        </p:txBody>
      </p:sp>
      <p:sp>
        <p:nvSpPr>
          <p:cNvPr id="4" name="Slide Number Placeholder 3"/>
          <p:cNvSpPr>
            <a:spLocks noGrp="1"/>
          </p:cNvSpPr>
          <p:nvPr>
            <p:ph type="sldNum" sz="quarter" idx="5"/>
          </p:nvPr>
        </p:nvSpPr>
        <p:spPr/>
        <p:txBody>
          <a:bodyPr/>
          <a:lstStyle/>
          <a:p>
            <a:fld id="{8788ED74-36B0-4969-88A7-EC1EF4E53B60}" type="slidenum">
              <a:rPr lang="en-US" smtClean="0"/>
              <a:t>27</a:t>
            </a:fld>
            <a:endParaRPr lang="en-US"/>
          </a:p>
        </p:txBody>
      </p:sp>
    </p:spTree>
    <p:extLst>
      <p:ext uri="{BB962C8B-B14F-4D97-AF65-F5344CB8AC3E}">
        <p14:creationId xmlns:p14="http://schemas.microsoft.com/office/powerpoint/2010/main" val="41049846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While emerging research on spousal caregiving dyads shows that emotionally supportive communication between spouses in the early stages of ADRD can protect caregivers’ health, little is known about such interpersonal processes in parent-child dyads. This needs to be addressed because adult child caregivers and their parents face unique interpersonal challenges (e.g., navigating a reversal of the parent-child role) and have different relationship histories compared to spousal caregiving dyads.</a:t>
            </a:r>
          </a:p>
          <a:p>
            <a:endParaRPr lang="en-US" dirty="0"/>
          </a:p>
        </p:txBody>
      </p:sp>
      <p:sp>
        <p:nvSpPr>
          <p:cNvPr id="4" name="Slide Number Placeholder 3"/>
          <p:cNvSpPr>
            <a:spLocks noGrp="1"/>
          </p:cNvSpPr>
          <p:nvPr>
            <p:ph type="sldNum" sz="quarter" idx="10"/>
          </p:nvPr>
        </p:nvSpPr>
        <p:spPr/>
        <p:txBody>
          <a:bodyPr/>
          <a:lstStyle/>
          <a:p>
            <a:fld id="{1D5A0C37-E4BA-45C1-ACEB-6BA8A5D248F2}" type="slidenum">
              <a:rPr lang="en-US" smtClean="0"/>
              <a:t>28</a:t>
            </a:fld>
            <a:endParaRPr lang="en-US"/>
          </a:p>
        </p:txBody>
      </p:sp>
    </p:spTree>
    <p:extLst>
      <p:ext uri="{BB962C8B-B14F-4D97-AF65-F5344CB8AC3E}">
        <p14:creationId xmlns:p14="http://schemas.microsoft.com/office/powerpoint/2010/main" val="36294990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YaleAdmin-Roman" pitchFamily="2" charset="0"/>
              </a:defRPr>
            </a:lvl1pPr>
            <a:lvl2pPr marL="742950" indent="-285750" eaLnBrk="0" hangingPunct="0">
              <a:defRPr sz="1400" b="1">
                <a:solidFill>
                  <a:schemeClr val="tx1"/>
                </a:solidFill>
                <a:latin typeface="YaleAdmin-Roman" pitchFamily="2" charset="0"/>
              </a:defRPr>
            </a:lvl2pPr>
            <a:lvl3pPr marL="1143000" indent="-228600" eaLnBrk="0" hangingPunct="0">
              <a:defRPr sz="1400" b="1">
                <a:solidFill>
                  <a:schemeClr val="tx1"/>
                </a:solidFill>
                <a:latin typeface="YaleAdmin-Roman" pitchFamily="2" charset="0"/>
              </a:defRPr>
            </a:lvl3pPr>
            <a:lvl4pPr marL="1600200" indent="-228600" eaLnBrk="0" hangingPunct="0">
              <a:defRPr sz="1400" b="1">
                <a:solidFill>
                  <a:schemeClr val="tx1"/>
                </a:solidFill>
                <a:latin typeface="YaleAdmin-Roman" pitchFamily="2" charset="0"/>
              </a:defRPr>
            </a:lvl4pPr>
            <a:lvl5pPr marL="2057400" indent="-228600" eaLnBrk="0" hangingPunct="0">
              <a:defRPr sz="1400" b="1">
                <a:solidFill>
                  <a:schemeClr val="tx1"/>
                </a:solidFill>
                <a:latin typeface="YaleAdmin-Roman" pitchFamily="2" charset="0"/>
              </a:defRPr>
            </a:lvl5pPr>
            <a:lvl6pPr marL="2514600" indent="-228600" algn="ctr" eaLnBrk="0" fontAlgn="base" hangingPunct="0">
              <a:spcBef>
                <a:spcPct val="0"/>
              </a:spcBef>
              <a:spcAft>
                <a:spcPct val="0"/>
              </a:spcAft>
              <a:defRPr sz="1400" b="1">
                <a:solidFill>
                  <a:schemeClr val="tx1"/>
                </a:solidFill>
                <a:latin typeface="YaleAdmin-Roman" pitchFamily="2" charset="0"/>
              </a:defRPr>
            </a:lvl6pPr>
            <a:lvl7pPr marL="2971800" indent="-228600" algn="ctr" eaLnBrk="0" fontAlgn="base" hangingPunct="0">
              <a:spcBef>
                <a:spcPct val="0"/>
              </a:spcBef>
              <a:spcAft>
                <a:spcPct val="0"/>
              </a:spcAft>
              <a:defRPr sz="1400" b="1">
                <a:solidFill>
                  <a:schemeClr val="tx1"/>
                </a:solidFill>
                <a:latin typeface="YaleAdmin-Roman" pitchFamily="2" charset="0"/>
              </a:defRPr>
            </a:lvl7pPr>
            <a:lvl8pPr marL="3429000" indent="-228600" algn="ctr" eaLnBrk="0" fontAlgn="base" hangingPunct="0">
              <a:spcBef>
                <a:spcPct val="0"/>
              </a:spcBef>
              <a:spcAft>
                <a:spcPct val="0"/>
              </a:spcAft>
              <a:defRPr sz="1400" b="1">
                <a:solidFill>
                  <a:schemeClr val="tx1"/>
                </a:solidFill>
                <a:latin typeface="YaleAdmin-Roman" pitchFamily="2" charset="0"/>
              </a:defRPr>
            </a:lvl8pPr>
            <a:lvl9pPr marL="3886200" indent="-228600" algn="ctr" eaLnBrk="0" fontAlgn="base" hangingPunct="0">
              <a:spcBef>
                <a:spcPct val="0"/>
              </a:spcBef>
              <a:spcAft>
                <a:spcPct val="0"/>
              </a:spcAft>
              <a:defRPr sz="1400" b="1">
                <a:solidFill>
                  <a:schemeClr val="tx1"/>
                </a:solidFill>
                <a:latin typeface="YaleAdmin-Roman" pitchFamily="2" charset="0"/>
              </a:defRPr>
            </a:lvl9pPr>
          </a:lstStyle>
          <a:p>
            <a:pPr eaLnBrk="1" hangingPunct="1"/>
            <a:fld id="{5317565E-99B7-42D9-B3E0-37462914F776}" type="slidenum">
              <a:rPr lang="en-US" altLang="en-US" sz="1200" b="0">
                <a:latin typeface="Arial" panose="020B0604020202020204" pitchFamily="34" charset="0"/>
              </a:rPr>
              <a:pPr eaLnBrk="1" hangingPunct="1"/>
              <a:t>32</a:t>
            </a:fld>
            <a:endParaRPr lang="en-US" altLang="en-US" sz="1200" b="0">
              <a:latin typeface="Arial" panose="020B0604020202020204" pitchFamily="34"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z="180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9081817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YaleAdmin-Roman" pitchFamily="2" charset="0"/>
              </a:defRPr>
            </a:lvl1pPr>
            <a:lvl2pPr marL="742950" indent="-285750" eaLnBrk="0" hangingPunct="0">
              <a:defRPr sz="1400" b="1">
                <a:solidFill>
                  <a:schemeClr val="tx1"/>
                </a:solidFill>
                <a:latin typeface="YaleAdmin-Roman" pitchFamily="2" charset="0"/>
              </a:defRPr>
            </a:lvl2pPr>
            <a:lvl3pPr marL="1143000" indent="-228600" eaLnBrk="0" hangingPunct="0">
              <a:defRPr sz="1400" b="1">
                <a:solidFill>
                  <a:schemeClr val="tx1"/>
                </a:solidFill>
                <a:latin typeface="YaleAdmin-Roman" pitchFamily="2" charset="0"/>
              </a:defRPr>
            </a:lvl3pPr>
            <a:lvl4pPr marL="1600200" indent="-228600" eaLnBrk="0" hangingPunct="0">
              <a:defRPr sz="1400" b="1">
                <a:solidFill>
                  <a:schemeClr val="tx1"/>
                </a:solidFill>
                <a:latin typeface="YaleAdmin-Roman" pitchFamily="2" charset="0"/>
              </a:defRPr>
            </a:lvl4pPr>
            <a:lvl5pPr marL="2057400" indent="-228600" eaLnBrk="0" hangingPunct="0">
              <a:defRPr sz="1400" b="1">
                <a:solidFill>
                  <a:schemeClr val="tx1"/>
                </a:solidFill>
                <a:latin typeface="YaleAdmin-Roman" pitchFamily="2" charset="0"/>
              </a:defRPr>
            </a:lvl5pPr>
            <a:lvl6pPr marL="2514600" indent="-228600" algn="ctr" eaLnBrk="0" fontAlgn="base" hangingPunct="0">
              <a:spcBef>
                <a:spcPct val="0"/>
              </a:spcBef>
              <a:spcAft>
                <a:spcPct val="0"/>
              </a:spcAft>
              <a:defRPr sz="1400" b="1">
                <a:solidFill>
                  <a:schemeClr val="tx1"/>
                </a:solidFill>
                <a:latin typeface="YaleAdmin-Roman" pitchFamily="2" charset="0"/>
              </a:defRPr>
            </a:lvl6pPr>
            <a:lvl7pPr marL="2971800" indent="-228600" algn="ctr" eaLnBrk="0" fontAlgn="base" hangingPunct="0">
              <a:spcBef>
                <a:spcPct val="0"/>
              </a:spcBef>
              <a:spcAft>
                <a:spcPct val="0"/>
              </a:spcAft>
              <a:defRPr sz="1400" b="1">
                <a:solidFill>
                  <a:schemeClr val="tx1"/>
                </a:solidFill>
                <a:latin typeface="YaleAdmin-Roman" pitchFamily="2" charset="0"/>
              </a:defRPr>
            </a:lvl7pPr>
            <a:lvl8pPr marL="3429000" indent="-228600" algn="ctr" eaLnBrk="0" fontAlgn="base" hangingPunct="0">
              <a:spcBef>
                <a:spcPct val="0"/>
              </a:spcBef>
              <a:spcAft>
                <a:spcPct val="0"/>
              </a:spcAft>
              <a:defRPr sz="1400" b="1">
                <a:solidFill>
                  <a:schemeClr val="tx1"/>
                </a:solidFill>
                <a:latin typeface="YaleAdmin-Roman" pitchFamily="2" charset="0"/>
              </a:defRPr>
            </a:lvl8pPr>
            <a:lvl9pPr marL="3886200" indent="-228600" algn="ctr" eaLnBrk="0" fontAlgn="base" hangingPunct="0">
              <a:spcBef>
                <a:spcPct val="0"/>
              </a:spcBef>
              <a:spcAft>
                <a:spcPct val="0"/>
              </a:spcAft>
              <a:defRPr sz="1400" b="1">
                <a:solidFill>
                  <a:schemeClr val="tx1"/>
                </a:solidFill>
                <a:latin typeface="YaleAdmin-Roman" pitchFamily="2" charset="0"/>
              </a:defRPr>
            </a:lvl9pPr>
          </a:lstStyle>
          <a:p>
            <a:pPr eaLnBrk="1" hangingPunct="1"/>
            <a:fld id="{5317565E-99B7-42D9-B3E0-37462914F776}" type="slidenum">
              <a:rPr lang="en-US" altLang="en-US" sz="1200" b="0">
                <a:latin typeface="Arial" panose="020B0604020202020204" pitchFamily="34" charset="0"/>
              </a:rPr>
              <a:pPr eaLnBrk="1" hangingPunct="1"/>
              <a:t>33</a:t>
            </a:fld>
            <a:endParaRPr lang="en-US" altLang="en-US" sz="1200" b="0">
              <a:latin typeface="Arial" panose="020B0604020202020204" pitchFamily="34"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85750" indent="-285750" eaLnBrk="1" hangingPunct="1">
              <a:spcBef>
                <a:spcPct val="0"/>
              </a:spcBef>
              <a:buFontTx/>
              <a:buChar char="-"/>
            </a:pPr>
            <a:r>
              <a:rPr lang="en-US" altLang="en-US" sz="1800" dirty="0">
                <a:latin typeface="Arial" panose="020B0604020202020204" pitchFamily="34" charset="0"/>
                <a:cs typeface="Times New Roman" panose="02020603050405020304" pitchFamily="18" charset="0"/>
              </a:rPr>
              <a:t>Have to be open with terms in recruitment, but then can ask more specific questions to determine roles in screening</a:t>
            </a:r>
          </a:p>
          <a:p>
            <a:pPr marL="285750" indent="-285750" eaLnBrk="1" hangingPunct="1">
              <a:spcBef>
                <a:spcPct val="0"/>
              </a:spcBef>
              <a:buFontTx/>
              <a:buChar char="-"/>
            </a:pPr>
            <a:r>
              <a:rPr lang="en-US" altLang="en-US" sz="1800" dirty="0">
                <a:latin typeface="Arial" panose="020B0604020202020204" pitchFamily="34" charset="0"/>
                <a:cs typeface="Times New Roman" panose="02020603050405020304" pitchFamily="18" charset="0"/>
              </a:rPr>
              <a:t>Have to be careful with how to define terms to people you are recruiting and that may be different than what you report in a paper</a:t>
            </a:r>
          </a:p>
          <a:p>
            <a:pPr marL="285750" indent="-285750" eaLnBrk="1" hangingPunct="1">
              <a:spcBef>
                <a:spcPct val="0"/>
              </a:spcBef>
              <a:buFontTx/>
              <a:buChar char="-"/>
            </a:pPr>
            <a:r>
              <a:rPr lang="en-US" altLang="en-US" sz="1800" dirty="0">
                <a:latin typeface="Arial" panose="020B0604020202020204" pitchFamily="34" charset="0"/>
                <a:cs typeface="Times New Roman" panose="02020603050405020304" pitchFamily="18" charset="0"/>
              </a:rPr>
              <a:t>Accessing eligibility and both people’s willingness to participate</a:t>
            </a:r>
          </a:p>
          <a:p>
            <a:pPr marL="285750" indent="-285750" eaLnBrk="1" hangingPunct="1">
              <a:spcBef>
                <a:spcPct val="0"/>
              </a:spcBef>
              <a:buFontTx/>
              <a:buChar char="-"/>
            </a:pPr>
            <a:endParaRPr lang="en-US" altLang="en-US" sz="1800" dirty="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101699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88ED74-36B0-4969-88A7-EC1EF4E53B60}" type="slidenum">
              <a:rPr lang="en-US" smtClean="0"/>
              <a:t>2</a:t>
            </a:fld>
            <a:endParaRPr lang="en-US"/>
          </a:p>
        </p:txBody>
      </p:sp>
    </p:spTree>
    <p:extLst>
      <p:ext uri="{BB962C8B-B14F-4D97-AF65-F5344CB8AC3E}">
        <p14:creationId xmlns:p14="http://schemas.microsoft.com/office/powerpoint/2010/main" val="26539678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YaleAdmin-Roman" pitchFamily="2" charset="0"/>
              </a:defRPr>
            </a:lvl1pPr>
            <a:lvl2pPr marL="742950" indent="-285750" eaLnBrk="0" hangingPunct="0">
              <a:defRPr sz="1400" b="1">
                <a:solidFill>
                  <a:schemeClr val="tx1"/>
                </a:solidFill>
                <a:latin typeface="YaleAdmin-Roman" pitchFamily="2" charset="0"/>
              </a:defRPr>
            </a:lvl2pPr>
            <a:lvl3pPr marL="1143000" indent="-228600" eaLnBrk="0" hangingPunct="0">
              <a:defRPr sz="1400" b="1">
                <a:solidFill>
                  <a:schemeClr val="tx1"/>
                </a:solidFill>
                <a:latin typeface="YaleAdmin-Roman" pitchFamily="2" charset="0"/>
              </a:defRPr>
            </a:lvl3pPr>
            <a:lvl4pPr marL="1600200" indent="-228600" eaLnBrk="0" hangingPunct="0">
              <a:defRPr sz="1400" b="1">
                <a:solidFill>
                  <a:schemeClr val="tx1"/>
                </a:solidFill>
                <a:latin typeface="YaleAdmin-Roman" pitchFamily="2" charset="0"/>
              </a:defRPr>
            </a:lvl4pPr>
            <a:lvl5pPr marL="2057400" indent="-228600" eaLnBrk="0" hangingPunct="0">
              <a:defRPr sz="1400" b="1">
                <a:solidFill>
                  <a:schemeClr val="tx1"/>
                </a:solidFill>
                <a:latin typeface="YaleAdmin-Roman" pitchFamily="2" charset="0"/>
              </a:defRPr>
            </a:lvl5pPr>
            <a:lvl6pPr marL="2514600" indent="-228600" algn="ctr" eaLnBrk="0" fontAlgn="base" hangingPunct="0">
              <a:spcBef>
                <a:spcPct val="0"/>
              </a:spcBef>
              <a:spcAft>
                <a:spcPct val="0"/>
              </a:spcAft>
              <a:defRPr sz="1400" b="1">
                <a:solidFill>
                  <a:schemeClr val="tx1"/>
                </a:solidFill>
                <a:latin typeface="YaleAdmin-Roman" pitchFamily="2" charset="0"/>
              </a:defRPr>
            </a:lvl6pPr>
            <a:lvl7pPr marL="2971800" indent="-228600" algn="ctr" eaLnBrk="0" fontAlgn="base" hangingPunct="0">
              <a:spcBef>
                <a:spcPct val="0"/>
              </a:spcBef>
              <a:spcAft>
                <a:spcPct val="0"/>
              </a:spcAft>
              <a:defRPr sz="1400" b="1">
                <a:solidFill>
                  <a:schemeClr val="tx1"/>
                </a:solidFill>
                <a:latin typeface="YaleAdmin-Roman" pitchFamily="2" charset="0"/>
              </a:defRPr>
            </a:lvl7pPr>
            <a:lvl8pPr marL="3429000" indent="-228600" algn="ctr" eaLnBrk="0" fontAlgn="base" hangingPunct="0">
              <a:spcBef>
                <a:spcPct val="0"/>
              </a:spcBef>
              <a:spcAft>
                <a:spcPct val="0"/>
              </a:spcAft>
              <a:defRPr sz="1400" b="1">
                <a:solidFill>
                  <a:schemeClr val="tx1"/>
                </a:solidFill>
                <a:latin typeface="YaleAdmin-Roman" pitchFamily="2" charset="0"/>
              </a:defRPr>
            </a:lvl8pPr>
            <a:lvl9pPr marL="3886200" indent="-228600" algn="ctr" eaLnBrk="0" fontAlgn="base" hangingPunct="0">
              <a:spcBef>
                <a:spcPct val="0"/>
              </a:spcBef>
              <a:spcAft>
                <a:spcPct val="0"/>
              </a:spcAft>
              <a:defRPr sz="1400" b="1">
                <a:solidFill>
                  <a:schemeClr val="tx1"/>
                </a:solidFill>
                <a:latin typeface="YaleAdmin-Roman" pitchFamily="2" charset="0"/>
              </a:defRPr>
            </a:lvl9pPr>
          </a:lstStyle>
          <a:p>
            <a:pPr eaLnBrk="1" hangingPunct="1"/>
            <a:fld id="{5317565E-99B7-42D9-B3E0-37462914F776}" type="slidenum">
              <a:rPr lang="en-US" altLang="en-US" sz="1200" b="0">
                <a:latin typeface="Arial" panose="020B0604020202020204" pitchFamily="34" charset="0"/>
              </a:rPr>
              <a:pPr eaLnBrk="1" hangingPunct="1"/>
              <a:t>34</a:t>
            </a:fld>
            <a:endParaRPr lang="en-US" altLang="en-US" sz="1200" b="0">
              <a:latin typeface="Arial" panose="020B0604020202020204" pitchFamily="34"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z="180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7118212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YaleAdmin-Roman" pitchFamily="2" charset="0"/>
              </a:defRPr>
            </a:lvl1pPr>
            <a:lvl2pPr marL="742950" indent="-285750" eaLnBrk="0" hangingPunct="0">
              <a:defRPr sz="1400" b="1">
                <a:solidFill>
                  <a:schemeClr val="tx1"/>
                </a:solidFill>
                <a:latin typeface="YaleAdmin-Roman" pitchFamily="2" charset="0"/>
              </a:defRPr>
            </a:lvl2pPr>
            <a:lvl3pPr marL="1143000" indent="-228600" eaLnBrk="0" hangingPunct="0">
              <a:defRPr sz="1400" b="1">
                <a:solidFill>
                  <a:schemeClr val="tx1"/>
                </a:solidFill>
                <a:latin typeface="YaleAdmin-Roman" pitchFamily="2" charset="0"/>
              </a:defRPr>
            </a:lvl3pPr>
            <a:lvl4pPr marL="1600200" indent="-228600" eaLnBrk="0" hangingPunct="0">
              <a:defRPr sz="1400" b="1">
                <a:solidFill>
                  <a:schemeClr val="tx1"/>
                </a:solidFill>
                <a:latin typeface="YaleAdmin-Roman" pitchFamily="2" charset="0"/>
              </a:defRPr>
            </a:lvl4pPr>
            <a:lvl5pPr marL="2057400" indent="-228600" eaLnBrk="0" hangingPunct="0">
              <a:defRPr sz="1400" b="1">
                <a:solidFill>
                  <a:schemeClr val="tx1"/>
                </a:solidFill>
                <a:latin typeface="YaleAdmin-Roman" pitchFamily="2" charset="0"/>
              </a:defRPr>
            </a:lvl5pPr>
            <a:lvl6pPr marL="2514600" indent="-228600" algn="ctr" eaLnBrk="0" fontAlgn="base" hangingPunct="0">
              <a:spcBef>
                <a:spcPct val="0"/>
              </a:spcBef>
              <a:spcAft>
                <a:spcPct val="0"/>
              </a:spcAft>
              <a:defRPr sz="1400" b="1">
                <a:solidFill>
                  <a:schemeClr val="tx1"/>
                </a:solidFill>
                <a:latin typeface="YaleAdmin-Roman" pitchFamily="2" charset="0"/>
              </a:defRPr>
            </a:lvl6pPr>
            <a:lvl7pPr marL="2971800" indent="-228600" algn="ctr" eaLnBrk="0" fontAlgn="base" hangingPunct="0">
              <a:spcBef>
                <a:spcPct val="0"/>
              </a:spcBef>
              <a:spcAft>
                <a:spcPct val="0"/>
              </a:spcAft>
              <a:defRPr sz="1400" b="1">
                <a:solidFill>
                  <a:schemeClr val="tx1"/>
                </a:solidFill>
                <a:latin typeface="YaleAdmin-Roman" pitchFamily="2" charset="0"/>
              </a:defRPr>
            </a:lvl7pPr>
            <a:lvl8pPr marL="3429000" indent="-228600" algn="ctr" eaLnBrk="0" fontAlgn="base" hangingPunct="0">
              <a:spcBef>
                <a:spcPct val="0"/>
              </a:spcBef>
              <a:spcAft>
                <a:spcPct val="0"/>
              </a:spcAft>
              <a:defRPr sz="1400" b="1">
                <a:solidFill>
                  <a:schemeClr val="tx1"/>
                </a:solidFill>
                <a:latin typeface="YaleAdmin-Roman" pitchFamily="2" charset="0"/>
              </a:defRPr>
            </a:lvl8pPr>
            <a:lvl9pPr marL="3886200" indent="-228600" algn="ctr" eaLnBrk="0" fontAlgn="base" hangingPunct="0">
              <a:spcBef>
                <a:spcPct val="0"/>
              </a:spcBef>
              <a:spcAft>
                <a:spcPct val="0"/>
              </a:spcAft>
              <a:defRPr sz="1400" b="1">
                <a:solidFill>
                  <a:schemeClr val="tx1"/>
                </a:solidFill>
                <a:latin typeface="YaleAdmin-Roman" pitchFamily="2" charset="0"/>
              </a:defRPr>
            </a:lvl9pPr>
          </a:lstStyle>
          <a:p>
            <a:pPr eaLnBrk="1" hangingPunct="1"/>
            <a:fld id="{5317565E-99B7-42D9-B3E0-37462914F776}" type="slidenum">
              <a:rPr lang="en-US" altLang="en-US" sz="1200" b="0">
                <a:latin typeface="Arial" panose="020B0604020202020204" pitchFamily="34" charset="0"/>
              </a:rPr>
              <a:pPr eaLnBrk="1" hangingPunct="1"/>
              <a:t>35</a:t>
            </a:fld>
            <a:endParaRPr lang="en-US" altLang="en-US" sz="1200" b="0">
              <a:latin typeface="Arial" panose="020B0604020202020204" pitchFamily="34"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z="180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8935965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Questions:</a:t>
            </a:r>
          </a:p>
          <a:p>
            <a:endParaRPr lang="en-US" dirty="0"/>
          </a:p>
          <a:p>
            <a:r>
              <a:rPr lang="en-US" dirty="0"/>
              <a:t>Qualitative dyadic analysis: Process of analysis? Karen Lyons – dyadic illness management to guide coding of qualitative themes; more process informed</a:t>
            </a:r>
          </a:p>
          <a:p>
            <a:endParaRPr lang="en-US" dirty="0"/>
          </a:p>
          <a:p>
            <a:r>
              <a:rPr lang="en-US" dirty="0"/>
              <a:t>QOL of life proxy and self report:  Assess feasibility of intervention, primary participant likely care giver; Patient survey: could you do a proxy survey. Is proxy report a valuable outcome without it being too burdensome. -</a:t>
            </a:r>
            <a:r>
              <a:rPr lang="en-US" dirty="0">
                <a:sym typeface="Wingdings" panose="05000000000000000000" pitchFamily="2" charset="2"/>
              </a:rPr>
              <a:t> If you don’t think it would be too burdensome and jeopardize, it would be good to get more information; Measures you could do for both people. Field is still learning and figuring out what measurements can be validated</a:t>
            </a:r>
          </a:p>
          <a:p>
            <a:endParaRPr lang="en-US" dirty="0">
              <a:sym typeface="Wingdings" panose="05000000000000000000" pitchFamily="2" charset="2"/>
            </a:endParaRPr>
          </a:p>
          <a:p>
            <a:r>
              <a:rPr lang="en-US" dirty="0">
                <a:sym typeface="Wingdings" panose="05000000000000000000" pitchFamily="2" charset="2"/>
              </a:rPr>
              <a:t>Home fall risk assessment, can reduce return visits; How do you decide that you need to take a deeper look at dyad, how they contribute to care, and how they may influence outcomes.</a:t>
            </a:r>
          </a:p>
          <a:p>
            <a:pPr marL="171450" indent="-171450">
              <a:buFont typeface="Wingdings" panose="05000000000000000000" pitchFamily="2" charset="2"/>
              <a:buChar char="à"/>
            </a:pPr>
            <a:r>
              <a:rPr lang="en-US" dirty="0">
                <a:sym typeface="Wingdings" panose="05000000000000000000" pitchFamily="2" charset="2"/>
              </a:rPr>
              <a:t>Qualitative interviews to see if there are themes that pop up in dynamics that could lead to quantitative outcomes later.</a:t>
            </a:r>
          </a:p>
          <a:p>
            <a:pPr marL="171450" indent="-171450">
              <a:buFont typeface="Wingdings" panose="05000000000000000000" pitchFamily="2" charset="2"/>
              <a:buChar char="à"/>
            </a:pPr>
            <a:endParaRPr lang="en-US" dirty="0">
              <a:sym typeface="Wingdings" panose="05000000000000000000" pitchFamily="2" charset="2"/>
            </a:endParaRPr>
          </a:p>
          <a:p>
            <a:pPr marL="0" indent="0">
              <a:buFont typeface="Wingdings" panose="05000000000000000000" pitchFamily="2" charset="2"/>
              <a:buNone/>
            </a:pPr>
            <a:r>
              <a:rPr lang="en-US" dirty="0">
                <a:sym typeface="Wingdings" panose="05000000000000000000" pitchFamily="2" charset="2"/>
              </a:rPr>
              <a:t>Pilot studies: opportunity to capture any information is valuable. Basic recommendation for what should be captured of information about the caregiver to characterize?</a:t>
            </a:r>
          </a:p>
          <a:p>
            <a:pPr marL="171450" indent="-171450">
              <a:buFont typeface="Wingdings" panose="05000000000000000000" pitchFamily="2" charset="2"/>
              <a:buChar char="à"/>
            </a:pPr>
            <a:r>
              <a:rPr lang="en-US" dirty="0">
                <a:sym typeface="Wingdings" panose="05000000000000000000" pitchFamily="2" charset="2"/>
              </a:rPr>
              <a:t>What is relationship, what do they do for that person, how involved are they, couple of questions about stress/depression</a:t>
            </a:r>
          </a:p>
          <a:p>
            <a:pPr marL="0" indent="0">
              <a:buFont typeface="Wingdings" panose="05000000000000000000" pitchFamily="2" charset="2"/>
              <a:buNone/>
            </a:pPr>
            <a:r>
              <a:rPr lang="en-US" dirty="0">
                <a:sym typeface="Wingdings" panose="05000000000000000000" pitchFamily="2" charset="2"/>
              </a:rPr>
              <a:t>How do you quantify how much they are involved?</a:t>
            </a:r>
          </a:p>
          <a:p>
            <a:pPr marL="0" indent="0">
              <a:buFont typeface="Wingdings" panose="05000000000000000000" pitchFamily="2" charset="2"/>
              <a:buNone/>
            </a:pPr>
            <a:r>
              <a:rPr lang="en-US" dirty="0">
                <a:sym typeface="Wingdings" panose="05000000000000000000" pitchFamily="2" charset="2"/>
              </a:rPr>
              <a:t> Help with certain tasks? Number of hours spent helping? – What they are doing and how often they see that person; depends on how much they empower their PLWD. Often a loaded questions and needs further exploration. Involvement can often be a perception issue of needing involvement. Be specific about what the goals of your study. Help with ADL basic information. </a:t>
            </a:r>
            <a:endParaRPr lang="en-US" dirty="0"/>
          </a:p>
        </p:txBody>
      </p:sp>
      <p:sp>
        <p:nvSpPr>
          <p:cNvPr id="4" name="Slide Number Placeholder 3"/>
          <p:cNvSpPr>
            <a:spLocks noGrp="1"/>
          </p:cNvSpPr>
          <p:nvPr>
            <p:ph type="sldNum" sz="quarter" idx="5"/>
          </p:nvPr>
        </p:nvSpPr>
        <p:spPr/>
        <p:txBody>
          <a:bodyPr/>
          <a:lstStyle/>
          <a:p>
            <a:fld id="{8788ED74-36B0-4969-88A7-EC1EF4E53B60}" type="slidenum">
              <a:rPr lang="en-US" smtClean="0"/>
              <a:t>38</a:t>
            </a:fld>
            <a:endParaRPr lang="en-US"/>
          </a:p>
        </p:txBody>
      </p:sp>
    </p:spTree>
    <p:extLst>
      <p:ext uri="{BB962C8B-B14F-4D97-AF65-F5344CB8AC3E}">
        <p14:creationId xmlns:p14="http://schemas.microsoft.com/office/powerpoint/2010/main" val="1843644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88ED74-36B0-4969-88A7-EC1EF4E53B60}" type="slidenum">
              <a:rPr lang="en-US" smtClean="0"/>
              <a:t>3</a:t>
            </a:fld>
            <a:endParaRPr lang="en-US"/>
          </a:p>
        </p:txBody>
      </p:sp>
    </p:spTree>
    <p:extLst>
      <p:ext uri="{BB962C8B-B14F-4D97-AF65-F5344CB8AC3E}">
        <p14:creationId xmlns:p14="http://schemas.microsoft.com/office/powerpoint/2010/main" val="876249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DABBC5-01BE-4881-9B7A-D86042144ED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7085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Options: dyadic would be self-report of PLWD – based on whether you care to and can get the self-report for each person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Could also ask “How is your health today” at end of the zoom so that you get the measure at each intervention -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6A82F17C-4F13-4CAC-BC06-67BA4D43211A}" type="slidenum">
              <a:rPr lang="en-US" smtClean="0"/>
              <a:t>15</a:t>
            </a:fld>
            <a:endParaRPr lang="en-US"/>
          </a:p>
        </p:txBody>
      </p:sp>
    </p:spTree>
    <p:extLst>
      <p:ext uri="{BB962C8B-B14F-4D97-AF65-F5344CB8AC3E}">
        <p14:creationId xmlns:p14="http://schemas.microsoft.com/office/powerpoint/2010/main" val="3699920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YaleAdmin-Roman" pitchFamily="2" charset="0"/>
              </a:defRPr>
            </a:lvl1pPr>
            <a:lvl2pPr marL="742950" indent="-285750" eaLnBrk="0" hangingPunct="0">
              <a:defRPr sz="1400" b="1">
                <a:solidFill>
                  <a:schemeClr val="tx1"/>
                </a:solidFill>
                <a:latin typeface="YaleAdmin-Roman" pitchFamily="2" charset="0"/>
              </a:defRPr>
            </a:lvl2pPr>
            <a:lvl3pPr marL="1143000" indent="-228600" eaLnBrk="0" hangingPunct="0">
              <a:defRPr sz="1400" b="1">
                <a:solidFill>
                  <a:schemeClr val="tx1"/>
                </a:solidFill>
                <a:latin typeface="YaleAdmin-Roman" pitchFamily="2" charset="0"/>
              </a:defRPr>
            </a:lvl3pPr>
            <a:lvl4pPr marL="1600200" indent="-228600" eaLnBrk="0" hangingPunct="0">
              <a:defRPr sz="1400" b="1">
                <a:solidFill>
                  <a:schemeClr val="tx1"/>
                </a:solidFill>
                <a:latin typeface="YaleAdmin-Roman" pitchFamily="2" charset="0"/>
              </a:defRPr>
            </a:lvl4pPr>
            <a:lvl5pPr marL="2057400" indent="-228600" eaLnBrk="0" hangingPunct="0">
              <a:defRPr sz="1400" b="1">
                <a:solidFill>
                  <a:schemeClr val="tx1"/>
                </a:solidFill>
                <a:latin typeface="YaleAdmin-Roman" pitchFamily="2" charset="0"/>
              </a:defRPr>
            </a:lvl5pPr>
            <a:lvl6pPr marL="2514600" indent="-228600" algn="ctr" eaLnBrk="0" fontAlgn="base" hangingPunct="0">
              <a:spcBef>
                <a:spcPct val="0"/>
              </a:spcBef>
              <a:spcAft>
                <a:spcPct val="0"/>
              </a:spcAft>
              <a:defRPr sz="1400" b="1">
                <a:solidFill>
                  <a:schemeClr val="tx1"/>
                </a:solidFill>
                <a:latin typeface="YaleAdmin-Roman" pitchFamily="2" charset="0"/>
              </a:defRPr>
            </a:lvl6pPr>
            <a:lvl7pPr marL="2971800" indent="-228600" algn="ctr" eaLnBrk="0" fontAlgn="base" hangingPunct="0">
              <a:spcBef>
                <a:spcPct val="0"/>
              </a:spcBef>
              <a:spcAft>
                <a:spcPct val="0"/>
              </a:spcAft>
              <a:defRPr sz="1400" b="1">
                <a:solidFill>
                  <a:schemeClr val="tx1"/>
                </a:solidFill>
                <a:latin typeface="YaleAdmin-Roman" pitchFamily="2" charset="0"/>
              </a:defRPr>
            </a:lvl7pPr>
            <a:lvl8pPr marL="3429000" indent="-228600" algn="ctr" eaLnBrk="0" fontAlgn="base" hangingPunct="0">
              <a:spcBef>
                <a:spcPct val="0"/>
              </a:spcBef>
              <a:spcAft>
                <a:spcPct val="0"/>
              </a:spcAft>
              <a:defRPr sz="1400" b="1">
                <a:solidFill>
                  <a:schemeClr val="tx1"/>
                </a:solidFill>
                <a:latin typeface="YaleAdmin-Roman" pitchFamily="2" charset="0"/>
              </a:defRPr>
            </a:lvl8pPr>
            <a:lvl9pPr marL="3886200" indent="-228600" algn="ctr" eaLnBrk="0" fontAlgn="base" hangingPunct="0">
              <a:spcBef>
                <a:spcPct val="0"/>
              </a:spcBef>
              <a:spcAft>
                <a:spcPct val="0"/>
              </a:spcAft>
              <a:defRPr sz="1400" b="1">
                <a:solidFill>
                  <a:schemeClr val="tx1"/>
                </a:solidFill>
                <a:latin typeface="YaleAdmin-Roman" pitchFamily="2" charset="0"/>
              </a:defRPr>
            </a:lvl9pPr>
          </a:lstStyle>
          <a:p>
            <a:pPr eaLnBrk="1" hangingPunct="1"/>
            <a:fld id="{44F9048B-DD52-484F-BECE-18DBD2C2BD5B}" type="slidenum">
              <a:rPr lang="en-US" altLang="en-US" sz="1200" b="0">
                <a:latin typeface="Arial" panose="020B0604020202020204" pitchFamily="34" charset="0"/>
              </a:rPr>
              <a:pPr eaLnBrk="1" hangingPunct="1"/>
              <a:t>16</a:t>
            </a:fld>
            <a:endParaRPr lang="en-US" altLang="en-US" sz="1200" b="0">
              <a:latin typeface="Arial" panose="020B0604020202020204" pitchFamily="34"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z="180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7271791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Caregivers who are depressed exacerbate the reported suffering of PLWD</a:t>
            </a:r>
          </a:p>
        </p:txBody>
      </p:sp>
      <p:sp>
        <p:nvSpPr>
          <p:cNvPr id="4" name="Slide Number Placeholder 3"/>
          <p:cNvSpPr>
            <a:spLocks noGrp="1"/>
          </p:cNvSpPr>
          <p:nvPr>
            <p:ph type="sldNum" sz="quarter" idx="5"/>
          </p:nvPr>
        </p:nvSpPr>
        <p:spPr/>
        <p:txBody>
          <a:bodyPr/>
          <a:lstStyle/>
          <a:p>
            <a:fld id="{8788ED74-36B0-4969-88A7-EC1EF4E53B60}" type="slidenum">
              <a:rPr lang="en-US" smtClean="0"/>
              <a:t>17</a:t>
            </a:fld>
            <a:endParaRPr lang="en-US"/>
          </a:p>
        </p:txBody>
      </p:sp>
    </p:spTree>
    <p:extLst>
      <p:ext uri="{BB962C8B-B14F-4D97-AF65-F5344CB8AC3E}">
        <p14:creationId xmlns:p14="http://schemas.microsoft.com/office/powerpoint/2010/main" val="3043320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PLWD dementia more predictive of both people’s outcomes</a:t>
            </a:r>
          </a:p>
        </p:txBody>
      </p:sp>
      <p:sp>
        <p:nvSpPr>
          <p:cNvPr id="4" name="Slide Number Placeholder 3"/>
          <p:cNvSpPr>
            <a:spLocks noGrp="1"/>
          </p:cNvSpPr>
          <p:nvPr>
            <p:ph type="sldNum" sz="quarter" idx="5"/>
          </p:nvPr>
        </p:nvSpPr>
        <p:spPr/>
        <p:txBody>
          <a:bodyPr/>
          <a:lstStyle/>
          <a:p>
            <a:fld id="{8788ED74-36B0-4969-88A7-EC1EF4E53B60}" type="slidenum">
              <a:rPr lang="en-US" smtClean="0"/>
              <a:t>18</a:t>
            </a:fld>
            <a:endParaRPr lang="en-US"/>
          </a:p>
        </p:txBody>
      </p:sp>
    </p:spTree>
    <p:extLst>
      <p:ext uri="{BB962C8B-B14F-4D97-AF65-F5344CB8AC3E}">
        <p14:creationId xmlns:p14="http://schemas.microsoft.com/office/powerpoint/2010/main" val="39861509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YaleAdmin-Roman" pitchFamily="2" charset="0"/>
              </a:defRPr>
            </a:lvl1pPr>
            <a:lvl2pPr marL="742950" indent="-285750" eaLnBrk="0" hangingPunct="0">
              <a:defRPr sz="1400" b="1">
                <a:solidFill>
                  <a:schemeClr val="tx1"/>
                </a:solidFill>
                <a:latin typeface="YaleAdmin-Roman" pitchFamily="2" charset="0"/>
              </a:defRPr>
            </a:lvl2pPr>
            <a:lvl3pPr marL="1143000" indent="-228600" eaLnBrk="0" hangingPunct="0">
              <a:defRPr sz="1400" b="1">
                <a:solidFill>
                  <a:schemeClr val="tx1"/>
                </a:solidFill>
                <a:latin typeface="YaleAdmin-Roman" pitchFamily="2" charset="0"/>
              </a:defRPr>
            </a:lvl3pPr>
            <a:lvl4pPr marL="1600200" indent="-228600" eaLnBrk="0" hangingPunct="0">
              <a:defRPr sz="1400" b="1">
                <a:solidFill>
                  <a:schemeClr val="tx1"/>
                </a:solidFill>
                <a:latin typeface="YaleAdmin-Roman" pitchFamily="2" charset="0"/>
              </a:defRPr>
            </a:lvl4pPr>
            <a:lvl5pPr marL="2057400" indent="-228600" eaLnBrk="0" hangingPunct="0">
              <a:defRPr sz="1400" b="1">
                <a:solidFill>
                  <a:schemeClr val="tx1"/>
                </a:solidFill>
                <a:latin typeface="YaleAdmin-Roman" pitchFamily="2" charset="0"/>
              </a:defRPr>
            </a:lvl5pPr>
            <a:lvl6pPr marL="2514600" indent="-228600" algn="ctr" eaLnBrk="0" fontAlgn="base" hangingPunct="0">
              <a:spcBef>
                <a:spcPct val="0"/>
              </a:spcBef>
              <a:spcAft>
                <a:spcPct val="0"/>
              </a:spcAft>
              <a:defRPr sz="1400" b="1">
                <a:solidFill>
                  <a:schemeClr val="tx1"/>
                </a:solidFill>
                <a:latin typeface="YaleAdmin-Roman" pitchFamily="2" charset="0"/>
              </a:defRPr>
            </a:lvl6pPr>
            <a:lvl7pPr marL="2971800" indent="-228600" algn="ctr" eaLnBrk="0" fontAlgn="base" hangingPunct="0">
              <a:spcBef>
                <a:spcPct val="0"/>
              </a:spcBef>
              <a:spcAft>
                <a:spcPct val="0"/>
              </a:spcAft>
              <a:defRPr sz="1400" b="1">
                <a:solidFill>
                  <a:schemeClr val="tx1"/>
                </a:solidFill>
                <a:latin typeface="YaleAdmin-Roman" pitchFamily="2" charset="0"/>
              </a:defRPr>
            </a:lvl7pPr>
            <a:lvl8pPr marL="3429000" indent="-228600" algn="ctr" eaLnBrk="0" fontAlgn="base" hangingPunct="0">
              <a:spcBef>
                <a:spcPct val="0"/>
              </a:spcBef>
              <a:spcAft>
                <a:spcPct val="0"/>
              </a:spcAft>
              <a:defRPr sz="1400" b="1">
                <a:solidFill>
                  <a:schemeClr val="tx1"/>
                </a:solidFill>
                <a:latin typeface="YaleAdmin-Roman" pitchFamily="2" charset="0"/>
              </a:defRPr>
            </a:lvl8pPr>
            <a:lvl9pPr marL="3886200" indent="-228600" algn="ctr" eaLnBrk="0" fontAlgn="base" hangingPunct="0">
              <a:spcBef>
                <a:spcPct val="0"/>
              </a:spcBef>
              <a:spcAft>
                <a:spcPct val="0"/>
              </a:spcAft>
              <a:defRPr sz="1400" b="1">
                <a:solidFill>
                  <a:schemeClr val="tx1"/>
                </a:solidFill>
                <a:latin typeface="YaleAdmin-Roman" pitchFamily="2" charset="0"/>
              </a:defRPr>
            </a:lvl9pPr>
          </a:lstStyle>
          <a:p>
            <a:pPr eaLnBrk="1" hangingPunct="1"/>
            <a:fld id="{44F9048B-DD52-484F-BECE-18DBD2C2BD5B}" type="slidenum">
              <a:rPr lang="en-US" altLang="en-US" sz="1200" b="0">
                <a:latin typeface="Arial" panose="020B0604020202020204" pitchFamily="34" charset="0"/>
              </a:rPr>
              <a:pPr eaLnBrk="1" hangingPunct="1"/>
              <a:t>19</a:t>
            </a:fld>
            <a:endParaRPr lang="en-US" altLang="en-US" sz="1200" b="0">
              <a:latin typeface="Arial" panose="020B0604020202020204" pitchFamily="34"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z="180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744860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4BC115F-2352-49E0-9F0B-58C2097EFA97}" type="datetimeFigureOut">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244BD-AA79-4CD2-9BC0-AABF15B61908}"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31239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64BC115F-2352-49E0-9F0B-58C2097EFA97}" type="datetimeFigureOut">
              <a:rPr lang="en-US" smtClean="0"/>
              <a:t>1/31/2023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8244BD-AA79-4CD2-9BC0-AABF15B61908}" type="slidenum">
              <a:rPr lang="en-US" smtClean="0"/>
              <a:t>‹#›</a:t>
            </a:fld>
            <a:endParaRPr lang="en-US"/>
          </a:p>
        </p:txBody>
      </p:sp>
    </p:spTree>
    <p:extLst>
      <p:ext uri="{BB962C8B-B14F-4D97-AF65-F5344CB8AC3E}">
        <p14:creationId xmlns:p14="http://schemas.microsoft.com/office/powerpoint/2010/main" val="689599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BC115F-2352-49E0-9F0B-58C2097EFA97}" type="datetimeFigureOut">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244BD-AA79-4CD2-9BC0-AABF15B61908}" type="slidenum">
              <a:rPr lang="en-US" smtClean="0"/>
              <a:t>‹#›</a:t>
            </a:fld>
            <a:endParaRPr lang="en-US"/>
          </a:p>
        </p:txBody>
      </p:sp>
    </p:spTree>
    <p:extLst>
      <p:ext uri="{BB962C8B-B14F-4D97-AF65-F5344CB8AC3E}">
        <p14:creationId xmlns:p14="http://schemas.microsoft.com/office/powerpoint/2010/main" val="28616968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BC115F-2352-49E0-9F0B-58C2097EFA97}" type="datetimeFigureOut">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244BD-AA79-4CD2-9BC0-AABF15B61908}"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3232646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BC115F-2352-49E0-9F0B-58C2097EFA97}" type="datetimeFigureOut">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244BD-AA79-4CD2-9BC0-AABF15B61908}" type="slidenum">
              <a:rPr lang="en-US" smtClean="0"/>
              <a:t>‹#›</a:t>
            </a:fld>
            <a:endParaRPr lang="en-US"/>
          </a:p>
        </p:txBody>
      </p:sp>
    </p:spTree>
    <p:extLst>
      <p:ext uri="{BB962C8B-B14F-4D97-AF65-F5344CB8AC3E}">
        <p14:creationId xmlns:p14="http://schemas.microsoft.com/office/powerpoint/2010/main" val="34426086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BC115F-2352-49E0-9F0B-58C2097EFA97}" type="datetimeFigureOut">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244BD-AA79-4CD2-9BC0-AABF15B61908}"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85993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BC115F-2352-49E0-9F0B-58C2097EFA97}" type="datetimeFigureOut">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244BD-AA79-4CD2-9BC0-AABF15B61908}" type="slidenum">
              <a:rPr lang="en-US" smtClean="0"/>
              <a:t>‹#›</a:t>
            </a:fld>
            <a:endParaRPr lang="en-US"/>
          </a:p>
        </p:txBody>
      </p:sp>
    </p:spTree>
    <p:extLst>
      <p:ext uri="{BB962C8B-B14F-4D97-AF65-F5344CB8AC3E}">
        <p14:creationId xmlns:p14="http://schemas.microsoft.com/office/powerpoint/2010/main" val="304507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BC115F-2352-49E0-9F0B-58C2097EFA97}" type="datetimeFigureOut">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244BD-AA79-4CD2-9BC0-AABF15B61908}" type="slidenum">
              <a:rPr lang="en-US" smtClean="0"/>
              <a:t>‹#›</a:t>
            </a:fld>
            <a:endParaRPr lang="en-US"/>
          </a:p>
        </p:txBody>
      </p:sp>
    </p:spTree>
    <p:extLst>
      <p:ext uri="{BB962C8B-B14F-4D97-AF65-F5344CB8AC3E}">
        <p14:creationId xmlns:p14="http://schemas.microsoft.com/office/powerpoint/2010/main" val="29769488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BC115F-2352-49E0-9F0B-58C2097EFA97}" type="datetimeFigureOut">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244BD-AA79-4CD2-9BC0-AABF15B61908}" type="slidenum">
              <a:rPr lang="en-US" smtClean="0"/>
              <a:t>‹#›</a:t>
            </a:fld>
            <a:endParaRPr lang="en-US"/>
          </a:p>
        </p:txBody>
      </p:sp>
    </p:spTree>
    <p:extLst>
      <p:ext uri="{BB962C8B-B14F-4D97-AF65-F5344CB8AC3E}">
        <p14:creationId xmlns:p14="http://schemas.microsoft.com/office/powerpoint/2010/main" val="2140311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BC115F-2352-49E0-9F0B-58C2097EFA97}" type="datetimeFigureOut">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244BD-AA79-4CD2-9BC0-AABF15B61908}" type="slidenum">
              <a:rPr lang="en-US" smtClean="0"/>
              <a:t>‹#›</a:t>
            </a:fld>
            <a:endParaRPr lang="en-US"/>
          </a:p>
        </p:txBody>
      </p:sp>
    </p:spTree>
    <p:extLst>
      <p:ext uri="{BB962C8B-B14F-4D97-AF65-F5344CB8AC3E}">
        <p14:creationId xmlns:p14="http://schemas.microsoft.com/office/powerpoint/2010/main" val="1791613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4BC115F-2352-49E0-9F0B-58C2097EFA97}" type="datetimeFigureOut">
              <a:rPr lang="en-US" smtClean="0"/>
              <a:t>1/31/2023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8244BD-AA79-4CD2-9BC0-AABF15B61908}" type="slidenum">
              <a:rPr lang="en-US" smtClean="0"/>
              <a:t>‹#›</a:t>
            </a:fld>
            <a:endParaRPr lang="en-US"/>
          </a:p>
        </p:txBody>
      </p:sp>
    </p:spTree>
    <p:extLst>
      <p:ext uri="{BB962C8B-B14F-4D97-AF65-F5344CB8AC3E}">
        <p14:creationId xmlns:p14="http://schemas.microsoft.com/office/powerpoint/2010/main" val="3504233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BC115F-2352-49E0-9F0B-58C2097EFA97}" type="datetimeFigureOut">
              <a:rPr lang="en-US" smtClean="0"/>
              <a:t>1/31/2023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244BD-AA79-4CD2-9BC0-AABF15B61908}" type="slidenum">
              <a:rPr lang="en-US" smtClean="0"/>
              <a:t>‹#›</a:t>
            </a:fld>
            <a:endParaRPr lang="en-US"/>
          </a:p>
        </p:txBody>
      </p:sp>
    </p:spTree>
    <p:extLst>
      <p:ext uri="{BB962C8B-B14F-4D97-AF65-F5344CB8AC3E}">
        <p14:creationId xmlns:p14="http://schemas.microsoft.com/office/powerpoint/2010/main" val="3444035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BC115F-2352-49E0-9F0B-58C2097EFA97}" type="datetimeFigureOut">
              <a:rPr lang="en-US" smtClean="0"/>
              <a:t>1/31/2023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8244BD-AA79-4CD2-9BC0-AABF15B61908}" type="slidenum">
              <a:rPr lang="en-US" smtClean="0"/>
              <a:t>‹#›</a:t>
            </a:fld>
            <a:endParaRPr lang="en-US"/>
          </a:p>
        </p:txBody>
      </p:sp>
    </p:spTree>
    <p:extLst>
      <p:ext uri="{BB962C8B-B14F-4D97-AF65-F5344CB8AC3E}">
        <p14:creationId xmlns:p14="http://schemas.microsoft.com/office/powerpoint/2010/main" val="4094566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BC115F-2352-49E0-9F0B-58C2097EFA97}" type="datetimeFigureOut">
              <a:rPr lang="en-US" smtClean="0"/>
              <a:t>1/31/2023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8244BD-AA79-4CD2-9BC0-AABF15B61908}" type="slidenum">
              <a:rPr lang="en-US" smtClean="0"/>
              <a:t>‹#›</a:t>
            </a:fld>
            <a:endParaRPr lang="en-US"/>
          </a:p>
        </p:txBody>
      </p:sp>
    </p:spTree>
    <p:extLst>
      <p:ext uri="{BB962C8B-B14F-4D97-AF65-F5344CB8AC3E}">
        <p14:creationId xmlns:p14="http://schemas.microsoft.com/office/powerpoint/2010/main" val="2884703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BC115F-2352-49E0-9F0B-58C2097EFA97}" type="datetimeFigureOut">
              <a:rPr lang="en-US" smtClean="0"/>
              <a:t>1/31/2023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8244BD-AA79-4CD2-9BC0-AABF15B61908}" type="slidenum">
              <a:rPr lang="en-US" smtClean="0"/>
              <a:t>‹#›</a:t>
            </a:fld>
            <a:endParaRPr lang="en-US"/>
          </a:p>
        </p:txBody>
      </p:sp>
    </p:spTree>
    <p:extLst>
      <p:ext uri="{BB962C8B-B14F-4D97-AF65-F5344CB8AC3E}">
        <p14:creationId xmlns:p14="http://schemas.microsoft.com/office/powerpoint/2010/main" val="1246019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4BC115F-2352-49E0-9F0B-58C2097EFA97}" type="datetimeFigureOut">
              <a:rPr lang="en-US" smtClean="0"/>
              <a:t>1/31/2023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244BD-AA79-4CD2-9BC0-AABF15B61908}" type="slidenum">
              <a:rPr lang="en-US" smtClean="0"/>
              <a:t>‹#›</a:t>
            </a:fld>
            <a:endParaRPr lang="en-US"/>
          </a:p>
        </p:txBody>
      </p:sp>
    </p:spTree>
    <p:extLst>
      <p:ext uri="{BB962C8B-B14F-4D97-AF65-F5344CB8AC3E}">
        <p14:creationId xmlns:p14="http://schemas.microsoft.com/office/powerpoint/2010/main" val="2558130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4BC115F-2352-49E0-9F0B-58C2097EFA97}" type="datetimeFigureOut">
              <a:rPr lang="en-US" smtClean="0"/>
              <a:t>1/31/2023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8244BD-AA79-4CD2-9BC0-AABF15B61908}" type="slidenum">
              <a:rPr lang="en-US" smtClean="0"/>
              <a:t>‹#›</a:t>
            </a:fld>
            <a:endParaRPr lang="en-US"/>
          </a:p>
        </p:txBody>
      </p:sp>
    </p:spTree>
    <p:extLst>
      <p:ext uri="{BB962C8B-B14F-4D97-AF65-F5344CB8AC3E}">
        <p14:creationId xmlns:p14="http://schemas.microsoft.com/office/powerpoint/2010/main" val="2343527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64BC115F-2352-49E0-9F0B-58C2097EFA97}" type="datetimeFigureOut">
              <a:rPr lang="en-US" smtClean="0"/>
              <a:t>1/31/2023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78244BD-AA79-4CD2-9BC0-AABF15B61908}" type="slidenum">
              <a:rPr lang="en-US" smtClean="0"/>
              <a:t>‹#›</a:t>
            </a:fld>
            <a:endParaRPr lang="en-US"/>
          </a:p>
        </p:txBody>
      </p:sp>
    </p:spTree>
    <p:extLst>
      <p:ext uri="{BB962C8B-B14F-4D97-AF65-F5344CB8AC3E}">
        <p14:creationId xmlns:p14="http://schemas.microsoft.com/office/powerpoint/2010/main" val="137824035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edinburghcollected.org/memories/8631"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odfreephotos.com/people/black-and-white-face-portrait-of-a-man.jpg.php"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goodfreephotos.com/people/black-and-white-face-portrait-of-a-man.jpg.ph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goodfreephotos.com/people/black-woman-in-headdress.jpg.php" TargetMode="External"/><Relationship Id="rId2" Type="http://schemas.openxmlformats.org/officeDocument/2006/relationships/hyperlink" Target="https://www.goodfreephotos.com/people/black-and-white-face-portrait-of-a-man.jpg.ph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oodfreephotos.com/people/black-woman-in-headdress.jpg.php" TargetMode="External"/><Relationship Id="rId2" Type="http://schemas.openxmlformats.org/officeDocument/2006/relationships/hyperlink" Target="https://www.goodfreephotos.com/people/black-and-white-face-portrait-of-a-man.jpg.ph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goodfreephotos.com/people/black-woman-in-headdress.jpg.php" TargetMode="External"/><Relationship Id="rId2" Type="http://schemas.openxmlformats.org/officeDocument/2006/relationships/hyperlink" Target="https://www.goodfreephotos.com/people/black-and-white-face-portrait-of-a-man.jpg.ph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9833" y="715832"/>
            <a:ext cx="9312239" cy="1233377"/>
          </a:xfrm>
        </p:spPr>
        <p:txBody>
          <a:bodyPr>
            <a:noAutofit/>
          </a:bodyPr>
          <a:lstStyle/>
          <a:p>
            <a:r>
              <a:rPr lang="en-US" sz="3600" dirty="0"/>
              <a:t>Dyads &amp; PROXIES </a:t>
            </a:r>
            <a:br>
              <a:rPr lang="en-US" sz="3600" dirty="0"/>
            </a:br>
            <a:r>
              <a:rPr lang="en-US" sz="3600" dirty="0"/>
              <a:t>IN dementia care research</a:t>
            </a:r>
          </a:p>
        </p:txBody>
      </p:sp>
      <p:sp>
        <p:nvSpPr>
          <p:cNvPr id="3" name="Rectangle 2">
            <a:extLst>
              <a:ext uri="{FF2B5EF4-FFF2-40B4-BE49-F238E27FC236}">
                <a16:creationId xmlns:a16="http://schemas.microsoft.com/office/drawing/2014/main" id="{8CFD937F-C8FD-4524-B6D7-A68930879D38}"/>
              </a:ext>
            </a:extLst>
          </p:cNvPr>
          <p:cNvSpPr/>
          <p:nvPr/>
        </p:nvSpPr>
        <p:spPr>
          <a:xfrm>
            <a:off x="816953" y="2235855"/>
            <a:ext cx="6096000" cy="1200329"/>
          </a:xfrm>
          <a:prstGeom prst="rect">
            <a:avLst/>
          </a:prstGeom>
        </p:spPr>
        <p:txBody>
          <a:bodyPr>
            <a:spAutoFit/>
          </a:bodyPr>
          <a:lstStyle/>
          <a:p>
            <a:r>
              <a:rPr lang="en-US" dirty="0"/>
              <a:t>Joan K. Monin, PhD</a:t>
            </a:r>
          </a:p>
          <a:p>
            <a:r>
              <a:rPr lang="en-US" dirty="0"/>
              <a:t>Associate Professor</a:t>
            </a:r>
          </a:p>
          <a:p>
            <a:r>
              <a:rPr lang="en-US" dirty="0"/>
              <a:t>Yale School of Public Health</a:t>
            </a:r>
          </a:p>
          <a:p>
            <a:r>
              <a:rPr lang="en-US" dirty="0"/>
              <a:t>Feb 1, 2023</a:t>
            </a:r>
            <a:endParaRPr lang="en-US" sz="1400" dirty="0"/>
          </a:p>
        </p:txBody>
      </p:sp>
      <p:pic>
        <p:nvPicPr>
          <p:cNvPr id="2050" name="Picture 2" descr="Experts offer tips for managing stress, mental health during coronavirus  pandemic - New Haven Register">
            <a:extLst>
              <a:ext uri="{FF2B5EF4-FFF2-40B4-BE49-F238E27FC236}">
                <a16:creationId xmlns:a16="http://schemas.microsoft.com/office/drawing/2014/main" id="{47B2C1D1-2040-4984-BC8C-C14369E56A89}"/>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5430205" y="2507225"/>
            <a:ext cx="6096000" cy="372559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erson with the arms crossed&#10;&#10;Description automatically generated with medium confidence">
            <a:extLst>
              <a:ext uri="{FF2B5EF4-FFF2-40B4-BE49-F238E27FC236}">
                <a16:creationId xmlns:a16="http://schemas.microsoft.com/office/drawing/2014/main" id="{CF5537B0-FB81-7EA4-29BA-B33B651D29ED}"/>
              </a:ext>
            </a:extLst>
          </p:cNvPr>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2982058" y="3346525"/>
            <a:ext cx="1981978" cy="2970325"/>
          </a:xfrm>
          <a:prstGeom prst="rect">
            <a:avLst/>
          </a:prstGeom>
        </p:spPr>
      </p:pic>
    </p:spTree>
    <p:extLst>
      <p:ext uri="{BB962C8B-B14F-4D97-AF65-F5344CB8AC3E}">
        <p14:creationId xmlns:p14="http://schemas.microsoft.com/office/powerpoint/2010/main" val="1144539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4743957-6924-42EF-9DDD-CBCA02F0DC27}"/>
              </a:ext>
            </a:extLst>
          </p:cNvPr>
          <p:cNvPicPr>
            <a:picLocks noGrp="1" noChangeAspect="1"/>
          </p:cNvPicPr>
          <p:nvPr>
            <p:ph idx="1"/>
          </p:nvPr>
        </p:nvPicPr>
        <p:blipFill>
          <a:blip/>
          <a:stretch>
            <a:fillRect/>
          </a:stretch>
        </p:blipFill>
        <p:spPr>
          <a:xfrm>
            <a:off x="2454088" y="729206"/>
            <a:ext cx="6377734" cy="5114943"/>
          </a:xfrm>
        </p:spPr>
      </p:pic>
    </p:spTree>
    <p:extLst>
      <p:ext uri="{BB962C8B-B14F-4D97-AF65-F5344CB8AC3E}">
        <p14:creationId xmlns:p14="http://schemas.microsoft.com/office/powerpoint/2010/main" val="3946549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1722AF2-3E26-49DE-B2F0-89155E03031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C37821-D292-425C-80E2-9E1A7DE1450D}" type="slidenum">
              <a:rPr kumimoji="0" lang="en-US" sz="1200" b="0" i="0" u="none" strike="noStrike" kern="1200" cap="none" spc="0" normalizeH="0" baseline="0" noProof="0" smtClean="0">
                <a:ln>
                  <a:noFill/>
                </a:ln>
                <a:solidFill>
                  <a:schemeClr val="tx1"/>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schemeClr val="tx1"/>
              </a:solidFill>
              <a:effectLst/>
              <a:uLnTx/>
              <a:uFillTx/>
              <a:latin typeface="Calibri" panose="020F0502020204030204"/>
              <a:ea typeface="+mn-ea"/>
              <a:cs typeface="+mn-cs"/>
            </a:endParaRPr>
          </a:p>
        </p:txBody>
      </p:sp>
      <p:sp>
        <p:nvSpPr>
          <p:cNvPr id="9" name="TextBox 4">
            <a:extLst>
              <a:ext uri="{FF2B5EF4-FFF2-40B4-BE49-F238E27FC236}">
                <a16:creationId xmlns:a16="http://schemas.microsoft.com/office/drawing/2014/main" id="{D91FECFD-B4C4-4B63-B44D-7D1A30EAA0DC}"/>
              </a:ext>
            </a:extLst>
          </p:cNvPr>
          <p:cNvSpPr txBox="1">
            <a:spLocks noChangeArrowheads="1"/>
          </p:cNvSpPr>
          <p:nvPr/>
        </p:nvSpPr>
        <p:spPr bwMode="auto">
          <a:xfrm>
            <a:off x="744661" y="2665892"/>
            <a:ext cx="3071689" cy="1938992"/>
          </a:xfrm>
          <a:prstGeom prst="rect">
            <a:avLst/>
          </a:prstGeom>
          <a:solidFill>
            <a:schemeClr val="accent1">
              <a:lumMod val="20000"/>
              <a:lumOff val="80000"/>
            </a:schemeClr>
          </a:solidFill>
          <a:ln w="19050">
            <a:solidFill>
              <a:schemeClr val="tx1"/>
            </a:solid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sng" strike="noStrike" kern="1200" cap="none" spc="0" normalizeH="0" baseline="0" noProof="0" dirty="0">
                <a:ln>
                  <a:noFill/>
                </a:ln>
                <a:solidFill>
                  <a:schemeClr val="bg1"/>
                </a:solidFill>
                <a:effectLst/>
                <a:uLnTx/>
                <a:uFillTx/>
                <a:latin typeface="Calibri Light" panose="020F0302020204030204"/>
                <a:ea typeface="+mn-ea"/>
                <a:cs typeface="+mn-cs"/>
              </a:rPr>
              <a:t>Disease-related stressors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Calibri Light" panose="020F0302020204030204"/>
                <a:ea typeface="+mn-ea"/>
                <a:cs typeface="+mn-cs"/>
              </a:rPr>
              <a:t>Functional Disability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Calibri Light" panose="020F0302020204030204"/>
                <a:ea typeface="+mn-ea"/>
                <a:cs typeface="+mn-cs"/>
              </a:rPr>
              <a:t>Cognitive Impairment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Calibri Light" panose="020F0302020204030204"/>
                <a:ea typeface="+mn-ea"/>
                <a:cs typeface="+mn-cs"/>
              </a:rPr>
              <a:t>Disruptive Behaviors</a:t>
            </a:r>
          </a:p>
        </p:txBody>
      </p:sp>
      <p:sp>
        <p:nvSpPr>
          <p:cNvPr id="10" name="TextBox 6">
            <a:extLst>
              <a:ext uri="{FF2B5EF4-FFF2-40B4-BE49-F238E27FC236}">
                <a16:creationId xmlns:a16="http://schemas.microsoft.com/office/drawing/2014/main" id="{8F91BB15-F452-4224-8162-2E0C36260C76}"/>
              </a:ext>
            </a:extLst>
          </p:cNvPr>
          <p:cNvSpPr txBox="1">
            <a:spLocks noChangeArrowheads="1"/>
          </p:cNvSpPr>
          <p:nvPr/>
        </p:nvSpPr>
        <p:spPr bwMode="auto">
          <a:xfrm>
            <a:off x="4175923" y="1850284"/>
            <a:ext cx="2895600" cy="1938992"/>
          </a:xfrm>
          <a:prstGeom prst="rect">
            <a:avLst/>
          </a:prstGeom>
          <a:solidFill>
            <a:schemeClr val="accent1">
              <a:lumMod val="20000"/>
              <a:lumOff val="80000"/>
            </a:schemeClr>
          </a:solidFill>
          <a:ln w="19050">
            <a:solidFill>
              <a:schemeClr val="tx1"/>
            </a:solid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sng" strike="noStrike" kern="1200" cap="none" spc="0" normalizeH="0" baseline="0" noProof="0" dirty="0">
                <a:ln>
                  <a:noFill/>
                </a:ln>
                <a:solidFill>
                  <a:schemeClr val="bg1"/>
                </a:solidFill>
                <a:effectLst/>
                <a:uLnTx/>
                <a:uFillTx/>
                <a:latin typeface="Calibri Light" panose="020F0302020204030204"/>
                <a:ea typeface="+mn-ea"/>
                <a:cs typeface="+mn-cs"/>
              </a:rPr>
              <a:t>Caregiving stressors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Calibri Light" panose="020F0302020204030204"/>
                <a:ea typeface="+mn-ea"/>
                <a:cs typeface="+mn-cs"/>
              </a:rPr>
              <a:t>Type and quantity of assistance provided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Calibri Light" panose="020F0302020204030204"/>
                <a:ea typeface="+mn-ea"/>
                <a:cs typeface="+mn-cs"/>
              </a:rPr>
              <a:t>Vigilance demands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Calibri Light" panose="020F0302020204030204"/>
                <a:ea typeface="+mn-ea"/>
                <a:cs typeface="+mn-cs"/>
              </a:rPr>
              <a:t>Time spent caregiving</a:t>
            </a:r>
            <a:endParaRPr kumimoji="0" lang="en-US" sz="2800" b="0" i="0" u="none" strike="noStrike" kern="1200" cap="none" spc="0" normalizeH="0" baseline="0" noProof="0" dirty="0">
              <a:ln>
                <a:noFill/>
              </a:ln>
              <a:solidFill>
                <a:schemeClr val="bg1"/>
              </a:solidFill>
              <a:effectLst/>
              <a:uLnTx/>
              <a:uFillTx/>
              <a:latin typeface="Calibri Light" panose="020F0302020204030204"/>
              <a:ea typeface="+mn-ea"/>
              <a:cs typeface="+mn-cs"/>
            </a:endParaRPr>
          </a:p>
        </p:txBody>
      </p:sp>
      <p:sp>
        <p:nvSpPr>
          <p:cNvPr id="11" name="TextBox 7">
            <a:extLst>
              <a:ext uri="{FF2B5EF4-FFF2-40B4-BE49-F238E27FC236}">
                <a16:creationId xmlns:a16="http://schemas.microsoft.com/office/drawing/2014/main" id="{94830C45-CB3D-4F1F-82BB-13A017646E02}"/>
              </a:ext>
            </a:extLst>
          </p:cNvPr>
          <p:cNvSpPr txBox="1">
            <a:spLocks noChangeArrowheads="1"/>
          </p:cNvSpPr>
          <p:nvPr/>
        </p:nvSpPr>
        <p:spPr bwMode="auto">
          <a:xfrm>
            <a:off x="7807951" y="2819780"/>
            <a:ext cx="3329111" cy="1631216"/>
          </a:xfrm>
          <a:prstGeom prst="rect">
            <a:avLst/>
          </a:prstGeom>
          <a:solidFill>
            <a:schemeClr val="accent1">
              <a:lumMod val="20000"/>
              <a:lumOff val="80000"/>
            </a:schemeClr>
          </a:solidFill>
          <a:ln w="19050">
            <a:solidFill>
              <a:schemeClr val="tx1"/>
            </a:solid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chemeClr val="bg1"/>
                </a:solidFill>
                <a:effectLst/>
                <a:uLnTx/>
                <a:uFillTx/>
                <a:latin typeface="Calibri Light" panose="020F0302020204030204"/>
                <a:ea typeface="+mn-ea"/>
                <a:cs typeface="+mn-cs"/>
              </a:rPr>
              <a:t>Caregiver psychological and physical health problems</a:t>
            </a:r>
            <a:endParaRPr kumimoji="0" lang="en-US" sz="2800" b="0" i="0" u="none" strike="noStrike" kern="1200" cap="none" spc="0" normalizeH="0" baseline="0" noProof="0" dirty="0">
              <a:ln>
                <a:noFill/>
              </a:ln>
              <a:solidFill>
                <a:schemeClr val="bg1"/>
              </a:solidFill>
              <a:effectLst/>
              <a:uLnTx/>
              <a:uFillTx/>
              <a:latin typeface="Calibri Light" panose="020F03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chemeClr val="bg1"/>
              </a:solidFill>
              <a:effectLst/>
              <a:uLnTx/>
              <a:uFillTx/>
              <a:latin typeface="Calibri Light" panose="020F0302020204030204"/>
              <a:ea typeface="+mn-ea"/>
              <a:cs typeface="+mn-cs"/>
            </a:endParaRPr>
          </a:p>
        </p:txBody>
      </p:sp>
      <p:cxnSp>
        <p:nvCxnSpPr>
          <p:cNvPr id="12" name="Straight Arrow Connector 11">
            <a:extLst>
              <a:ext uri="{FF2B5EF4-FFF2-40B4-BE49-F238E27FC236}">
                <a16:creationId xmlns:a16="http://schemas.microsoft.com/office/drawing/2014/main" id="{789939DC-6747-4D29-94B3-282E28021752}"/>
              </a:ext>
            </a:extLst>
          </p:cNvPr>
          <p:cNvCxnSpPr>
            <a:cxnSpLocks/>
          </p:cNvCxnSpPr>
          <p:nvPr/>
        </p:nvCxnSpPr>
        <p:spPr>
          <a:xfrm>
            <a:off x="3816350" y="4171946"/>
            <a:ext cx="3920460" cy="0"/>
          </a:xfrm>
          <a:prstGeom prst="straightConnector1">
            <a:avLst/>
          </a:prstGeom>
          <a:ln w="63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AB41A79F-1038-4639-B79E-2F8B11D621D3}"/>
              </a:ext>
            </a:extLst>
          </p:cNvPr>
          <p:cNvCxnSpPr/>
          <p:nvPr/>
        </p:nvCxnSpPr>
        <p:spPr>
          <a:xfrm>
            <a:off x="3837301" y="3076300"/>
            <a:ext cx="304800"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21845D85-1828-49C1-8093-2469CBC738B7}"/>
              </a:ext>
            </a:extLst>
          </p:cNvPr>
          <p:cNvCxnSpPr>
            <a:cxnSpLocks/>
          </p:cNvCxnSpPr>
          <p:nvPr/>
        </p:nvCxnSpPr>
        <p:spPr>
          <a:xfrm>
            <a:off x="7071999" y="3126731"/>
            <a:ext cx="664811"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EBEAF46B-61A2-4F2D-A7C5-8A1EFA4E34F4}"/>
              </a:ext>
            </a:extLst>
          </p:cNvPr>
          <p:cNvSpPr/>
          <p:nvPr/>
        </p:nvSpPr>
        <p:spPr>
          <a:xfrm>
            <a:off x="854164" y="490912"/>
            <a:ext cx="6798464" cy="707886"/>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4000" b="0" i="0" u="none" strike="noStrike" kern="1200" cap="none" spc="0" normalizeH="0" baseline="0" noProof="0" dirty="0">
                <a:ln>
                  <a:noFill/>
                </a:ln>
                <a:effectLst/>
                <a:uLnTx/>
                <a:uFillTx/>
                <a:latin typeface="Calibri" panose="020F0502020204030204"/>
                <a:ea typeface="+mn-ea"/>
                <a:cs typeface="Arial" panose="020B0604020202020204" pitchFamily="34" charset="0"/>
              </a:rPr>
              <a:t>Caregiver stress health models*</a:t>
            </a:r>
            <a:endParaRPr kumimoji="0" lang="en-US" sz="4000" b="0" i="0" u="none" strike="noStrike" kern="1200" cap="none" spc="0" normalizeH="0" baseline="0" noProof="0" dirty="0">
              <a:ln>
                <a:noFill/>
              </a:ln>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7B82D58A-3112-4531-A0C0-49D4EDF74EE8}"/>
              </a:ext>
            </a:extLst>
          </p:cNvPr>
          <p:cNvSpPr txBox="1"/>
          <p:nvPr/>
        </p:nvSpPr>
        <p:spPr>
          <a:xfrm>
            <a:off x="531113" y="5307665"/>
            <a:ext cx="10429102"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effectLst/>
                <a:uLnTx/>
                <a:uFillTx/>
                <a:latin typeface="Calibri" panose="020F0502020204030204"/>
                <a:ea typeface="+mn-ea"/>
                <a:cs typeface="+mn-cs"/>
              </a:rPr>
              <a:t>*A simplification of models that have dominated the field (e.g. </a:t>
            </a:r>
            <a:r>
              <a:rPr kumimoji="0" lang="en-US" sz="1800" b="0" i="0" u="none" strike="noStrike" kern="1200" cap="none" spc="0" normalizeH="0" baseline="0" noProof="0" dirty="0" err="1">
                <a:ln>
                  <a:noFill/>
                </a:ln>
                <a:effectLst/>
                <a:uLnTx/>
                <a:uFillTx/>
                <a:latin typeface="Calibri" panose="020F0502020204030204"/>
                <a:ea typeface="+mn-ea"/>
                <a:cs typeface="+mn-cs"/>
              </a:rPr>
              <a:t>Pearlin</a:t>
            </a:r>
            <a:r>
              <a:rPr kumimoji="0" lang="en-US" sz="1800" b="0" i="0" u="none" strike="noStrike" kern="1200" cap="none" spc="0" normalizeH="0" baseline="0" noProof="0" dirty="0">
                <a:ln>
                  <a:noFill/>
                </a:ln>
                <a:effectLst/>
                <a:uLnTx/>
                <a:uFillTx/>
                <a:latin typeface="Calibri" panose="020F0502020204030204"/>
                <a:ea typeface="+mn-ea"/>
                <a:cs typeface="+mn-cs"/>
              </a:rPr>
              <a:t>, Mullan, Semple &amp; </a:t>
            </a:r>
            <a:r>
              <a:rPr kumimoji="0" lang="en-US" sz="1800" b="0" i="0" u="none" strike="noStrike" kern="1200" cap="none" spc="0" normalizeH="0" baseline="0" noProof="0" dirty="0" err="1">
                <a:ln>
                  <a:noFill/>
                </a:ln>
                <a:effectLst/>
                <a:uLnTx/>
                <a:uFillTx/>
                <a:latin typeface="Calibri" panose="020F0502020204030204"/>
                <a:ea typeface="+mn-ea"/>
                <a:cs typeface="+mn-cs"/>
              </a:rPr>
              <a:t>Skaff</a:t>
            </a:r>
            <a:r>
              <a:rPr kumimoji="0" lang="en-US" sz="1800" b="0" i="0" u="none" strike="noStrike" kern="1200" cap="none" spc="0" normalizeH="0" baseline="0" noProof="0" dirty="0">
                <a:ln>
                  <a:noFill/>
                </a:ln>
                <a:effectLst/>
                <a:uLnTx/>
                <a:uFillTx/>
                <a:latin typeface="Calibri" panose="020F0502020204030204"/>
                <a:ea typeface="+mn-ea"/>
                <a:cs typeface="+mn-cs"/>
              </a:rPr>
              <a:t>, 1990).</a:t>
            </a:r>
          </a:p>
        </p:txBody>
      </p:sp>
    </p:spTree>
    <p:extLst>
      <p:ext uri="{BB962C8B-B14F-4D97-AF65-F5344CB8AC3E}">
        <p14:creationId xmlns:p14="http://schemas.microsoft.com/office/powerpoint/2010/main" val="3383681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63AD6-C293-4E7D-974D-FBD094356C2E}"/>
              </a:ext>
            </a:extLst>
          </p:cNvPr>
          <p:cNvSpPr>
            <a:spLocks noGrp="1"/>
          </p:cNvSpPr>
          <p:nvPr>
            <p:ph type="title"/>
          </p:nvPr>
        </p:nvSpPr>
        <p:spPr/>
        <p:txBody>
          <a:bodyPr>
            <a:normAutofit fontScale="90000"/>
          </a:bodyPr>
          <a:lstStyle/>
          <a:p>
            <a:r>
              <a:rPr lang="en-US" b="1" dirty="0"/>
              <a:t>The Theory of Dyadic Illness Management</a:t>
            </a:r>
            <a:br>
              <a:rPr lang="en-US" b="1" dirty="0"/>
            </a:br>
            <a:r>
              <a:rPr lang="en-US" sz="3600" b="1" dirty="0"/>
              <a:t>(Lyons, 2018)</a:t>
            </a:r>
            <a:endParaRPr lang="en-US" dirty="0"/>
          </a:p>
        </p:txBody>
      </p:sp>
      <p:pic>
        <p:nvPicPr>
          <p:cNvPr id="3074" name="Picture 2" descr="Figure 2. Theory of Dyadic Illness Management with predictors.">
            <a:extLst>
              <a:ext uri="{FF2B5EF4-FFF2-40B4-BE49-F238E27FC236}">
                <a16:creationId xmlns:a16="http://schemas.microsoft.com/office/drawing/2014/main" id="{A36A6A2D-6F14-414F-95A8-77F36FD4E104}"/>
              </a:ext>
            </a:extLst>
          </p:cNvPr>
          <p:cNvPicPr>
            <a:picLocks noGrp="1" noChangeAspect="1" noChangeArrowheads="1"/>
          </p:cNvPicPr>
          <p:nvPr>
            <p:ph idx="1"/>
          </p:nvPr>
        </p:nvPicPr>
        <p:blipFill>
          <a:blip>
            <a:extLst>
              <a:ext uri="{28A0092B-C50C-407E-A947-70E740481C1C}">
                <a14:useLocalDpi xmlns:a14="http://schemas.microsoft.com/office/drawing/2010/main" val="0"/>
              </a:ext>
            </a:extLst>
          </a:blip>
          <a:srcRect/>
          <a:stretch>
            <a:fillRect/>
          </a:stretch>
        </p:blipFill>
        <p:spPr bwMode="auto">
          <a:xfrm>
            <a:off x="1323514" y="609600"/>
            <a:ext cx="9544972" cy="3431357"/>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FBE6FB4B-0997-4C03-9A02-13CB0AF80CF8}"/>
              </a:ext>
            </a:extLst>
          </p:cNvPr>
          <p:cNvSpPr>
            <a:spLocks noGrp="1"/>
          </p:cNvSpPr>
          <p:nvPr>
            <p:ph type="sldNum" sz="quarter" idx="12"/>
          </p:nvPr>
        </p:nvSpPr>
        <p:spPr/>
        <p:txBody>
          <a:bodyPr/>
          <a:lstStyle/>
          <a:p>
            <a:fld id="{8FC37821-D292-425C-80E2-9E1A7DE1450D}" type="slidenum">
              <a:rPr lang="en-US" smtClean="0"/>
              <a:t>12</a:t>
            </a:fld>
            <a:endParaRPr lang="en-US"/>
          </a:p>
        </p:txBody>
      </p:sp>
    </p:spTree>
    <p:extLst>
      <p:ext uri="{BB962C8B-B14F-4D97-AF65-F5344CB8AC3E}">
        <p14:creationId xmlns:p14="http://schemas.microsoft.com/office/powerpoint/2010/main" val="3465152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C554584F-0A0A-B53F-0C9D-2DDD01DB0F02}"/>
              </a:ext>
            </a:extLst>
          </p:cNvPr>
          <p:cNvPicPr>
            <a:picLocks noGrp="1" noChangeAspect="1"/>
          </p:cNvPicPr>
          <p:nvPr>
            <p:ph idx="1"/>
          </p:nvPr>
        </p:nvPicPr>
        <p:blipFill rotWithShape="1">
          <a:blip/>
          <a:srcRect t="2393"/>
          <a:stretch/>
        </p:blipFill>
        <p:spPr>
          <a:xfrm>
            <a:off x="1822901" y="510540"/>
            <a:ext cx="7757652" cy="5845810"/>
          </a:xfrm>
        </p:spPr>
      </p:pic>
      <p:sp>
        <p:nvSpPr>
          <p:cNvPr id="4" name="Slide Number Placeholder 3">
            <a:extLst>
              <a:ext uri="{FF2B5EF4-FFF2-40B4-BE49-F238E27FC236}">
                <a16:creationId xmlns:a16="http://schemas.microsoft.com/office/drawing/2014/main" id="{DCB1CE1C-708E-3B07-3F4D-61467EF0F279}"/>
              </a:ext>
            </a:extLst>
          </p:cNvPr>
          <p:cNvSpPr>
            <a:spLocks noGrp="1"/>
          </p:cNvSpPr>
          <p:nvPr>
            <p:ph type="sldNum" sz="quarter" idx="12"/>
          </p:nvPr>
        </p:nvSpPr>
        <p:spPr/>
        <p:txBody>
          <a:bodyPr/>
          <a:lstStyle/>
          <a:p>
            <a:fld id="{8FC37821-D292-425C-80E2-9E1A7DE1450D}" type="slidenum">
              <a:rPr lang="en-US" smtClean="0"/>
              <a:t>13</a:t>
            </a:fld>
            <a:endParaRPr lang="en-US"/>
          </a:p>
        </p:txBody>
      </p:sp>
    </p:spTree>
    <p:extLst>
      <p:ext uri="{BB962C8B-B14F-4D97-AF65-F5344CB8AC3E}">
        <p14:creationId xmlns:p14="http://schemas.microsoft.com/office/powerpoint/2010/main" val="2146616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hite and yellow chairs">
            <a:extLst>
              <a:ext uri="{FF2B5EF4-FFF2-40B4-BE49-F238E27FC236}">
                <a16:creationId xmlns:a16="http://schemas.microsoft.com/office/drawing/2014/main" id="{9B9D9A56-D031-EC58-8583-483775818EDF}"/>
              </a:ext>
            </a:extLst>
          </p:cNvPr>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0" y="170016"/>
            <a:ext cx="12192000" cy="6053292"/>
          </a:xfrm>
          <a:prstGeom prst="rect">
            <a:avLst/>
          </a:prstGeom>
        </p:spPr>
      </p:pic>
      <p:sp>
        <p:nvSpPr>
          <p:cNvPr id="2" name="Title 1"/>
          <p:cNvSpPr>
            <a:spLocks noGrp="1"/>
          </p:cNvSpPr>
          <p:nvPr>
            <p:ph type="title"/>
          </p:nvPr>
        </p:nvSpPr>
        <p:spPr>
          <a:xfrm>
            <a:off x="684212" y="170016"/>
            <a:ext cx="8534400" cy="1507067"/>
          </a:xfrm>
        </p:spPr>
        <p:txBody>
          <a:bodyPr/>
          <a:lstStyle/>
          <a:p>
            <a:r>
              <a:rPr lang="en-US" dirty="0"/>
              <a:t>intervention EXAMPLE</a:t>
            </a:r>
          </a:p>
        </p:txBody>
      </p:sp>
      <p:sp>
        <p:nvSpPr>
          <p:cNvPr id="3" name="Content Placeholder 2"/>
          <p:cNvSpPr>
            <a:spLocks noGrp="1"/>
          </p:cNvSpPr>
          <p:nvPr>
            <p:ph idx="1"/>
          </p:nvPr>
        </p:nvSpPr>
        <p:spPr/>
        <p:txBody>
          <a:bodyPr/>
          <a:lstStyle/>
          <a:p>
            <a:r>
              <a:rPr lang="en-US" dirty="0">
                <a:solidFill>
                  <a:schemeClr val="tx1"/>
                </a:solidFill>
              </a:rPr>
              <a:t>Chair yoga telemedicine intervention on Zoom for PLWD and care partner to do together at home</a:t>
            </a:r>
          </a:p>
          <a:p>
            <a:endParaRPr lang="en-US" dirty="0">
              <a:solidFill>
                <a:schemeClr val="tx1"/>
              </a:solidFill>
            </a:endParaRPr>
          </a:p>
          <a:p>
            <a:r>
              <a:rPr lang="en-US" dirty="0">
                <a:solidFill>
                  <a:schemeClr val="tx1"/>
                </a:solidFill>
              </a:rPr>
              <a:t>Recruited and administered through adult day service</a:t>
            </a:r>
          </a:p>
          <a:p>
            <a:endParaRPr lang="en-US" dirty="0"/>
          </a:p>
        </p:txBody>
      </p:sp>
    </p:spTree>
    <p:extLst>
      <p:ext uri="{BB962C8B-B14F-4D97-AF65-F5344CB8AC3E}">
        <p14:creationId xmlns:p14="http://schemas.microsoft.com/office/powerpoint/2010/main" val="1906651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Measures</a:t>
            </a:r>
          </a:p>
        </p:txBody>
      </p:sp>
      <p:sp>
        <p:nvSpPr>
          <p:cNvPr id="3" name="Content Placeholder 2"/>
          <p:cNvSpPr>
            <a:spLocks noGrp="1"/>
          </p:cNvSpPr>
          <p:nvPr>
            <p:ph idx="1"/>
          </p:nvPr>
        </p:nvSpPr>
        <p:spPr/>
        <p:txBody>
          <a:bodyPr>
            <a:normAutofit fontScale="85000" lnSpcReduction="20000"/>
          </a:bodyPr>
          <a:lstStyle/>
          <a:p>
            <a:r>
              <a:rPr lang="en-US" b="1" dirty="0">
                <a:solidFill>
                  <a:schemeClr val="tx1"/>
                </a:solidFill>
              </a:rPr>
              <a:t>Acceptability </a:t>
            </a:r>
          </a:p>
          <a:p>
            <a:pPr lvl="1"/>
            <a:r>
              <a:rPr lang="en-US" dirty="0">
                <a:solidFill>
                  <a:schemeClr val="tx1"/>
                </a:solidFill>
              </a:rPr>
              <a:t>Likert scale ratings of enjoyment of the session each week in poll at the end of the Zoom</a:t>
            </a:r>
          </a:p>
          <a:p>
            <a:r>
              <a:rPr lang="en-US" b="1" dirty="0">
                <a:solidFill>
                  <a:schemeClr val="tx1"/>
                </a:solidFill>
              </a:rPr>
              <a:t>Adherence</a:t>
            </a:r>
            <a:r>
              <a:rPr lang="en-US" dirty="0">
                <a:solidFill>
                  <a:schemeClr val="tx1"/>
                </a:solidFill>
              </a:rPr>
              <a:t> </a:t>
            </a:r>
          </a:p>
          <a:p>
            <a:pPr lvl="1"/>
            <a:r>
              <a:rPr lang="en-US" dirty="0">
                <a:solidFill>
                  <a:schemeClr val="tx1"/>
                </a:solidFill>
              </a:rPr>
              <a:t># of sessions attended collected based on whether participated or not </a:t>
            </a:r>
          </a:p>
          <a:p>
            <a:r>
              <a:rPr lang="en-US" b="1" dirty="0">
                <a:solidFill>
                  <a:schemeClr val="tx1"/>
                </a:solidFill>
              </a:rPr>
              <a:t>General health </a:t>
            </a:r>
            <a:endParaRPr lang="en-US" dirty="0">
              <a:solidFill>
                <a:schemeClr val="tx1"/>
              </a:solidFill>
            </a:endParaRPr>
          </a:p>
          <a:p>
            <a:pPr lvl="1"/>
            <a:r>
              <a:rPr lang="en-US" dirty="0">
                <a:solidFill>
                  <a:schemeClr val="tx1"/>
                </a:solidFill>
              </a:rPr>
              <a:t>Option 1) Proxy – care partner’s perception of PLWD</a:t>
            </a:r>
          </a:p>
          <a:p>
            <a:pPr lvl="1"/>
            <a:r>
              <a:rPr lang="en-US" dirty="0">
                <a:solidFill>
                  <a:schemeClr val="tx1"/>
                </a:solidFill>
              </a:rPr>
              <a:t>Option 2) 3</a:t>
            </a:r>
            <a:r>
              <a:rPr lang="en-US" baseline="30000" dirty="0">
                <a:solidFill>
                  <a:schemeClr val="tx1"/>
                </a:solidFill>
              </a:rPr>
              <a:t>rd</a:t>
            </a:r>
            <a:r>
              <a:rPr lang="en-US" dirty="0">
                <a:solidFill>
                  <a:schemeClr val="tx1"/>
                </a:solidFill>
              </a:rPr>
              <a:t> party assessment – nurse puts in rating for PLWD</a:t>
            </a:r>
          </a:p>
          <a:p>
            <a:pPr lvl="1"/>
            <a:r>
              <a:rPr lang="en-US" dirty="0">
                <a:solidFill>
                  <a:schemeClr val="tx1"/>
                </a:solidFill>
              </a:rPr>
              <a:t>Option 3) Dyadic – self-report from both – phone call to each person</a:t>
            </a:r>
          </a:p>
          <a:p>
            <a:pPr lvl="2"/>
            <a:endParaRPr lang="en-US" dirty="0">
              <a:solidFill>
                <a:schemeClr val="tx1"/>
              </a:solidFill>
            </a:endParaRPr>
          </a:p>
          <a:p>
            <a:pPr marL="0" indent="0">
              <a:buNone/>
            </a:pPr>
            <a:r>
              <a:rPr lang="en-US" dirty="0">
                <a:solidFill>
                  <a:schemeClr val="tx1"/>
                </a:solidFill>
              </a:rPr>
              <a:t>Time points: Baseline, Weekly during 8-week intervention, 1-month follow-up</a:t>
            </a:r>
          </a:p>
          <a:p>
            <a:endParaRPr lang="en-US" dirty="0"/>
          </a:p>
        </p:txBody>
      </p:sp>
      <p:pic>
        <p:nvPicPr>
          <p:cNvPr id="4" name="Picture 3" descr="White and yellow chairs">
            <a:extLst>
              <a:ext uri="{FF2B5EF4-FFF2-40B4-BE49-F238E27FC236}">
                <a16:creationId xmlns:a16="http://schemas.microsoft.com/office/drawing/2014/main" id="{45EFB8FA-548C-9713-FF65-DF2BE82802BA}"/>
              </a:ext>
            </a:extLst>
          </p:cNvPr>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3527815" y="4241635"/>
            <a:ext cx="4297344" cy="2133619"/>
          </a:xfrm>
          <a:prstGeom prst="rect">
            <a:avLst/>
          </a:prstGeom>
        </p:spPr>
      </p:pic>
    </p:spTree>
    <p:extLst>
      <p:ext uri="{BB962C8B-B14F-4D97-AF65-F5344CB8AC3E}">
        <p14:creationId xmlns:p14="http://schemas.microsoft.com/office/powerpoint/2010/main" val="1059315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39486" y="381000"/>
            <a:ext cx="8458200" cy="1143000"/>
          </a:xfrm>
        </p:spPr>
        <p:txBody>
          <a:bodyPr/>
          <a:lstStyle/>
          <a:p>
            <a:pPr eaLnBrk="1" hangingPunct="1"/>
            <a:r>
              <a:rPr lang="en-US" altLang="en-US" sz="4000" dirty="0">
                <a:solidFill>
                  <a:srgbClr val="FFC000"/>
                </a:solidFill>
              </a:rPr>
              <a:t>Proxy or dyad?</a:t>
            </a:r>
            <a:endParaRPr lang="en-US" altLang="en-US" sz="3400" dirty="0">
              <a:solidFill>
                <a:srgbClr val="FFC000"/>
              </a:solidFill>
            </a:endParaRPr>
          </a:p>
        </p:txBody>
      </p:sp>
      <p:sp>
        <p:nvSpPr>
          <p:cNvPr id="3" name="Content Placeholder 2">
            <a:extLst>
              <a:ext uri="{FF2B5EF4-FFF2-40B4-BE49-F238E27FC236}">
                <a16:creationId xmlns:a16="http://schemas.microsoft.com/office/drawing/2014/main" id="{8C5A0ADB-6C16-B17A-4896-DDBE847968A1}"/>
              </a:ext>
            </a:extLst>
          </p:cNvPr>
          <p:cNvSpPr>
            <a:spLocks noGrp="1"/>
          </p:cNvSpPr>
          <p:nvPr>
            <p:ph idx="1"/>
          </p:nvPr>
        </p:nvSpPr>
        <p:spPr>
          <a:xfrm>
            <a:off x="825795" y="1621366"/>
            <a:ext cx="8534400" cy="3615267"/>
          </a:xfrm>
        </p:spPr>
        <p:txBody>
          <a:bodyPr>
            <a:normAutofit/>
          </a:bodyPr>
          <a:lstStyle/>
          <a:p>
            <a:r>
              <a:rPr lang="en-US" dirty="0">
                <a:solidFill>
                  <a:schemeClr val="tx1"/>
                </a:solidFill>
              </a:rPr>
              <a:t>Dyadic?</a:t>
            </a:r>
          </a:p>
          <a:p>
            <a:pPr lvl="1"/>
            <a:r>
              <a:rPr lang="en-US" dirty="0">
                <a:solidFill>
                  <a:schemeClr val="tx1"/>
                </a:solidFill>
              </a:rPr>
              <a:t>Does your study focus on changing one person’s outcome or the outcomes of both members of the dyad?</a:t>
            </a:r>
          </a:p>
          <a:p>
            <a:pPr lvl="1"/>
            <a:r>
              <a:rPr lang="en-US" dirty="0">
                <a:solidFill>
                  <a:schemeClr val="tx1"/>
                </a:solidFill>
              </a:rPr>
              <a:t>Can both partners self report their own outcomes? Or can both dyad members’ outcomes be observed by a third party?</a:t>
            </a:r>
          </a:p>
          <a:p>
            <a:r>
              <a:rPr lang="en-US" dirty="0">
                <a:solidFill>
                  <a:schemeClr val="tx1"/>
                </a:solidFill>
              </a:rPr>
              <a:t>Proxy?</a:t>
            </a:r>
          </a:p>
          <a:p>
            <a:pPr lvl="1"/>
            <a:r>
              <a:rPr lang="en-US" dirty="0">
                <a:solidFill>
                  <a:schemeClr val="tx1"/>
                </a:solidFill>
              </a:rPr>
              <a:t>Might there be bias in one or both dyad members’ self-reports or reports of the other person?</a:t>
            </a:r>
          </a:p>
        </p:txBody>
      </p:sp>
    </p:spTree>
    <p:extLst>
      <p:ext uri="{BB962C8B-B14F-4D97-AF65-F5344CB8AC3E}">
        <p14:creationId xmlns:p14="http://schemas.microsoft.com/office/powerpoint/2010/main" val="2752516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08C5F51C-EEDC-412D-FB24-8AC9C1B44EDE}"/>
              </a:ext>
            </a:extLst>
          </p:cNvPr>
          <p:cNvPicPr>
            <a:picLocks noGrp="1" noChangeAspect="1"/>
          </p:cNvPicPr>
          <p:nvPr>
            <p:ph idx="1"/>
          </p:nvPr>
        </p:nvPicPr>
        <p:blipFill>
          <a:blip/>
          <a:stretch>
            <a:fillRect/>
          </a:stretch>
        </p:blipFill>
        <p:spPr>
          <a:xfrm>
            <a:off x="1083547" y="692437"/>
            <a:ext cx="10024906" cy="5473126"/>
          </a:xfrm>
        </p:spPr>
      </p:pic>
    </p:spTree>
    <p:extLst>
      <p:ext uri="{BB962C8B-B14F-4D97-AF65-F5344CB8AC3E}">
        <p14:creationId xmlns:p14="http://schemas.microsoft.com/office/powerpoint/2010/main" val="3109437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366E0-506F-4430-865B-4D97E527B7D1}"/>
              </a:ext>
            </a:extLst>
          </p:cNvPr>
          <p:cNvSpPr>
            <a:spLocks noGrp="1"/>
          </p:cNvSpPr>
          <p:nvPr>
            <p:ph type="title"/>
          </p:nvPr>
        </p:nvSpPr>
        <p:spPr>
          <a:xfrm>
            <a:off x="684211" y="4487332"/>
            <a:ext cx="9075743" cy="1507067"/>
          </a:xfrm>
        </p:spPr>
        <p:txBody>
          <a:bodyPr>
            <a:normAutofit fontScale="90000"/>
          </a:bodyPr>
          <a:lstStyle/>
          <a:p>
            <a:r>
              <a:rPr lang="en-US" dirty="0"/>
              <a:t>Reasons for dyadic data collection: Proxy reports not always accurate</a:t>
            </a:r>
          </a:p>
        </p:txBody>
      </p:sp>
      <p:pic>
        <p:nvPicPr>
          <p:cNvPr id="4" name="Content Placeholder 3">
            <a:extLst>
              <a:ext uri="{FF2B5EF4-FFF2-40B4-BE49-F238E27FC236}">
                <a16:creationId xmlns:a16="http://schemas.microsoft.com/office/drawing/2014/main" id="{4D48CC1B-AF20-4AEE-94D6-8DB19C649A41}"/>
              </a:ext>
            </a:extLst>
          </p:cNvPr>
          <p:cNvPicPr>
            <a:picLocks noGrp="1" noChangeAspect="1"/>
          </p:cNvPicPr>
          <p:nvPr>
            <p:ph idx="1"/>
          </p:nvPr>
        </p:nvPicPr>
        <p:blipFill>
          <a:blip/>
          <a:stretch>
            <a:fillRect/>
          </a:stretch>
        </p:blipFill>
        <p:spPr>
          <a:xfrm>
            <a:off x="2266121" y="515476"/>
            <a:ext cx="7327911" cy="3710384"/>
          </a:xfrm>
          <a:prstGeom prst="rect">
            <a:avLst/>
          </a:prstGeom>
        </p:spPr>
      </p:pic>
      <p:sp>
        <p:nvSpPr>
          <p:cNvPr id="9" name="Rectangle 8">
            <a:extLst>
              <a:ext uri="{FF2B5EF4-FFF2-40B4-BE49-F238E27FC236}">
                <a16:creationId xmlns:a16="http://schemas.microsoft.com/office/drawing/2014/main" id="{485FCC4D-02A7-4462-9C44-B29087E456F2}"/>
              </a:ext>
            </a:extLst>
          </p:cNvPr>
          <p:cNvSpPr/>
          <p:nvPr/>
        </p:nvSpPr>
        <p:spPr>
          <a:xfrm>
            <a:off x="254783" y="5994399"/>
            <a:ext cx="10185952" cy="461665"/>
          </a:xfrm>
          <a:prstGeom prst="rect">
            <a:avLst/>
          </a:prstGeom>
        </p:spPr>
        <p:txBody>
          <a:bodyPr wrap="square">
            <a:spAutoFit/>
          </a:bodyPr>
          <a:lstStyle/>
          <a:p>
            <a:r>
              <a:rPr lang="en-US" sz="1200" dirty="0"/>
              <a:t>Monin, J. K., Jorgensen, T. D., &amp; Vroomen, J. L. M. (2020). Self-reports and caregivers’ proxy reports of unmet needs of persons with dementia: Implications for both partners’ health-related quality of life. </a:t>
            </a:r>
            <a:r>
              <a:rPr lang="en-US" sz="1200" i="1" dirty="0"/>
              <a:t>The American Journal of Geriatric Psychiatry</a:t>
            </a:r>
            <a:r>
              <a:rPr lang="en-US" sz="1200" dirty="0"/>
              <a:t>, </a:t>
            </a:r>
            <a:r>
              <a:rPr lang="en-US" sz="1200" i="1" dirty="0"/>
              <a:t>28</a:t>
            </a:r>
            <a:r>
              <a:rPr lang="en-US" sz="1200" dirty="0"/>
              <a:t>(3), 363-367.</a:t>
            </a:r>
          </a:p>
        </p:txBody>
      </p:sp>
    </p:spTree>
    <p:extLst>
      <p:ext uri="{BB962C8B-B14F-4D97-AF65-F5344CB8AC3E}">
        <p14:creationId xmlns:p14="http://schemas.microsoft.com/office/powerpoint/2010/main" val="3712808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39486" y="381000"/>
            <a:ext cx="8458200" cy="1143000"/>
          </a:xfrm>
        </p:spPr>
        <p:txBody>
          <a:bodyPr/>
          <a:lstStyle/>
          <a:p>
            <a:pPr eaLnBrk="1" hangingPunct="1"/>
            <a:r>
              <a:rPr lang="en-US" altLang="en-US" sz="4000" dirty="0">
                <a:solidFill>
                  <a:srgbClr val="FFC000"/>
                </a:solidFill>
              </a:rPr>
              <a:t>Purpose of Dyadic Analysis</a:t>
            </a:r>
            <a:endParaRPr lang="en-US" altLang="en-US" sz="3400" dirty="0">
              <a:solidFill>
                <a:srgbClr val="FFC000"/>
              </a:solidFill>
            </a:endParaRPr>
          </a:p>
        </p:txBody>
      </p:sp>
      <p:sp>
        <p:nvSpPr>
          <p:cNvPr id="1149955" name="Rectangle 3"/>
          <p:cNvSpPr>
            <a:spLocks noGrp="1" noChangeArrowheads="1"/>
          </p:cNvSpPr>
          <p:nvPr>
            <p:ph type="body" idx="1"/>
          </p:nvPr>
        </p:nvSpPr>
        <p:spPr>
          <a:xfrm>
            <a:off x="885585" y="3157619"/>
            <a:ext cx="9420587" cy="4114800"/>
          </a:xfrm>
        </p:spPr>
        <p:txBody>
          <a:bodyPr>
            <a:normAutofit/>
          </a:bodyPr>
          <a:lstStyle/>
          <a:p>
            <a:pPr eaLnBrk="1" hangingPunct="1">
              <a:lnSpc>
                <a:spcPct val="80000"/>
              </a:lnSpc>
            </a:pPr>
            <a:r>
              <a:rPr lang="en-US" altLang="en-US" sz="2800" dirty="0">
                <a:solidFill>
                  <a:schemeClr val="tx1"/>
                </a:solidFill>
                <a:sym typeface="Symbol" panose="05050102010706020507" pitchFamily="18" charset="2"/>
              </a:rPr>
              <a:t>Dyadic analysis is when you have two individuals in your study with correlated outcome data</a:t>
            </a:r>
          </a:p>
          <a:p>
            <a:pPr lvl="1" eaLnBrk="1" hangingPunct="1">
              <a:lnSpc>
                <a:spcPct val="80000"/>
              </a:lnSpc>
            </a:pPr>
            <a:r>
              <a:rPr lang="en-US" altLang="en-US" sz="2400" dirty="0">
                <a:solidFill>
                  <a:schemeClr val="tx1"/>
                </a:solidFill>
                <a:sym typeface="Symbol" panose="05050102010706020507" pitchFamily="18" charset="2"/>
              </a:rPr>
              <a:t>Romantic partners</a:t>
            </a:r>
          </a:p>
          <a:p>
            <a:pPr lvl="1" eaLnBrk="1" hangingPunct="1">
              <a:lnSpc>
                <a:spcPct val="80000"/>
              </a:lnSpc>
            </a:pPr>
            <a:r>
              <a:rPr lang="en-US" altLang="en-US" sz="2400" dirty="0">
                <a:solidFill>
                  <a:schemeClr val="tx1"/>
                </a:solidFill>
                <a:sym typeface="Symbol" panose="05050102010706020507" pitchFamily="18" charset="2"/>
              </a:rPr>
              <a:t>Mother/child</a:t>
            </a:r>
          </a:p>
          <a:p>
            <a:pPr lvl="1" eaLnBrk="1" hangingPunct="1">
              <a:lnSpc>
                <a:spcPct val="80000"/>
              </a:lnSpc>
            </a:pPr>
            <a:r>
              <a:rPr lang="en-US" altLang="en-US" sz="2400" dirty="0">
                <a:solidFill>
                  <a:schemeClr val="tx1"/>
                </a:solidFill>
                <a:sym typeface="Symbol" panose="05050102010706020507" pitchFamily="18" charset="2"/>
              </a:rPr>
              <a:t>Patient/caregiver</a:t>
            </a:r>
          </a:p>
          <a:p>
            <a:pPr lvl="1" eaLnBrk="1" hangingPunct="1">
              <a:lnSpc>
                <a:spcPct val="80000"/>
              </a:lnSpc>
            </a:pPr>
            <a:r>
              <a:rPr lang="en-US" altLang="en-US" sz="2400" dirty="0">
                <a:solidFill>
                  <a:schemeClr val="tx1"/>
                </a:solidFill>
                <a:sym typeface="Symbol" panose="05050102010706020507" pitchFamily="18" charset="2"/>
              </a:rPr>
              <a:t>Siblings</a:t>
            </a:r>
          </a:p>
          <a:p>
            <a:pPr marL="457200" lvl="1" indent="0" eaLnBrk="1" hangingPunct="1">
              <a:lnSpc>
                <a:spcPct val="80000"/>
              </a:lnSpc>
              <a:buNone/>
            </a:pPr>
            <a:endParaRPr lang="en-US" altLang="en-US" sz="2400" dirty="0">
              <a:solidFill>
                <a:schemeClr val="tx1"/>
              </a:solidFill>
              <a:sym typeface="Symbol" panose="05050102010706020507" pitchFamily="18" charset="2"/>
            </a:endParaRPr>
          </a:p>
          <a:p>
            <a:pPr eaLnBrk="1" hangingPunct="1">
              <a:lnSpc>
                <a:spcPct val="80000"/>
              </a:lnSpc>
            </a:pPr>
            <a:r>
              <a:rPr lang="en-US" altLang="en-US" sz="2400" dirty="0">
                <a:solidFill>
                  <a:schemeClr val="tx1"/>
                </a:solidFill>
                <a:sym typeface="Symbol" panose="05050102010706020507" pitchFamily="18" charset="2"/>
              </a:rPr>
              <a:t>Given the correlated nature of the data, you should not treat them as individuals</a:t>
            </a:r>
            <a:endParaRPr lang="en-US" altLang="en-US" sz="3600" dirty="0">
              <a:solidFill>
                <a:schemeClr val="tx1"/>
              </a:solidFill>
              <a:sym typeface="Symbol" panose="05050102010706020507" pitchFamily="18" charset="2"/>
            </a:endParaRPr>
          </a:p>
          <a:p>
            <a:pPr lvl="2" eaLnBrk="1" hangingPunct="1">
              <a:lnSpc>
                <a:spcPct val="80000"/>
              </a:lnSpc>
              <a:buFont typeface="Wingdings" panose="05000000000000000000" pitchFamily="2" charset="2"/>
              <a:buNone/>
            </a:pPr>
            <a:endParaRPr lang="en-US" altLang="en-US" sz="2100" dirty="0">
              <a:sym typeface="Symbol" panose="05050102010706020507" pitchFamily="18" charset="2"/>
            </a:endParaRPr>
          </a:p>
          <a:p>
            <a:pPr lvl="1" eaLnBrk="1" hangingPunct="1">
              <a:lnSpc>
                <a:spcPct val="80000"/>
              </a:lnSpc>
            </a:pPr>
            <a:endParaRPr lang="en-US" altLang="en-US" sz="2300" dirty="0">
              <a:sym typeface="Symbol" panose="05050102010706020507" pitchFamily="18" charset="2"/>
            </a:endParaRPr>
          </a:p>
          <a:p>
            <a:pPr lvl="1" eaLnBrk="1" hangingPunct="1">
              <a:lnSpc>
                <a:spcPct val="80000"/>
              </a:lnSpc>
            </a:pPr>
            <a:endParaRPr lang="en-US" altLang="en-US" sz="2300" dirty="0">
              <a:sym typeface="Symbol" panose="05050102010706020507" pitchFamily="18" charset="2"/>
            </a:endParaRPr>
          </a:p>
          <a:p>
            <a:pPr lvl="1" eaLnBrk="1" hangingPunct="1">
              <a:lnSpc>
                <a:spcPct val="80000"/>
              </a:lnSpc>
            </a:pPr>
            <a:endParaRPr lang="en-US" altLang="en-US" sz="2300" dirty="0">
              <a:sym typeface="Symbol" panose="05050102010706020507" pitchFamily="18" charset="2"/>
            </a:endParaRPr>
          </a:p>
          <a:p>
            <a:pPr lvl="1" eaLnBrk="1" hangingPunct="1">
              <a:lnSpc>
                <a:spcPct val="80000"/>
              </a:lnSpc>
            </a:pPr>
            <a:endParaRPr lang="en-US" altLang="en-US" sz="2300" dirty="0">
              <a:sym typeface="Symbol" panose="05050102010706020507" pitchFamily="18" charset="2"/>
            </a:endParaRPr>
          </a:p>
          <a:p>
            <a:pPr eaLnBrk="1" hangingPunct="1">
              <a:lnSpc>
                <a:spcPct val="80000"/>
              </a:lnSpc>
            </a:pPr>
            <a:endParaRPr lang="en-US" altLang="en-US" sz="2800" dirty="0">
              <a:sym typeface="Symbol" panose="05050102010706020507" pitchFamily="18" charset="2"/>
            </a:endParaRPr>
          </a:p>
          <a:p>
            <a:pPr eaLnBrk="1" hangingPunct="1">
              <a:lnSpc>
                <a:spcPct val="80000"/>
              </a:lnSpc>
              <a:buFont typeface="Wingdings" panose="05000000000000000000" pitchFamily="2" charset="2"/>
              <a:buNone/>
            </a:pPr>
            <a:endParaRPr lang="en-US" altLang="en-US" sz="2800" dirty="0">
              <a:sym typeface="Symbol" panose="05050102010706020507" pitchFamily="18" charset="2"/>
            </a:endParaRPr>
          </a:p>
          <a:p>
            <a:pPr eaLnBrk="1" hangingPunct="1">
              <a:lnSpc>
                <a:spcPct val="80000"/>
              </a:lnSpc>
            </a:pPr>
            <a:endParaRPr lang="en-US" altLang="en-US" sz="2800" dirty="0">
              <a:sym typeface="Symbol" panose="05050102010706020507" pitchFamily="18" charset="2"/>
            </a:endParaRPr>
          </a:p>
        </p:txBody>
      </p:sp>
    </p:spTree>
    <p:extLst>
      <p:ext uri="{BB962C8B-B14F-4D97-AF65-F5344CB8AC3E}">
        <p14:creationId xmlns:p14="http://schemas.microsoft.com/office/powerpoint/2010/main" val="26875407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149955">
                                            <p:txEl>
                                              <p:pRg st="0" end="0"/>
                                            </p:txEl>
                                          </p:spTgt>
                                        </p:tgtEl>
                                        <p:attrNameLst>
                                          <p:attrName>style.visibility</p:attrName>
                                        </p:attrNameLst>
                                      </p:cBhvr>
                                      <p:to>
                                        <p:strVal val="visible"/>
                                      </p:to>
                                    </p:set>
                                    <p:animEffect transition="in" filter="dissolve">
                                      <p:cBhvr>
                                        <p:cTn id="7" dur="500"/>
                                        <p:tgtEl>
                                          <p:spTgt spid="11499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149955">
                                            <p:txEl>
                                              <p:pRg st="1" end="1"/>
                                            </p:txEl>
                                          </p:spTgt>
                                        </p:tgtEl>
                                        <p:attrNameLst>
                                          <p:attrName>style.visibility</p:attrName>
                                        </p:attrNameLst>
                                      </p:cBhvr>
                                      <p:to>
                                        <p:strVal val="visible"/>
                                      </p:to>
                                    </p:set>
                                    <p:animEffect transition="in" filter="dissolve">
                                      <p:cBhvr>
                                        <p:cTn id="12" dur="500"/>
                                        <p:tgtEl>
                                          <p:spTgt spid="11499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149955">
                                            <p:txEl>
                                              <p:pRg st="2" end="2"/>
                                            </p:txEl>
                                          </p:spTgt>
                                        </p:tgtEl>
                                        <p:attrNameLst>
                                          <p:attrName>style.visibility</p:attrName>
                                        </p:attrNameLst>
                                      </p:cBhvr>
                                      <p:to>
                                        <p:strVal val="visible"/>
                                      </p:to>
                                    </p:set>
                                    <p:animEffect transition="in" filter="dissolve">
                                      <p:cBhvr>
                                        <p:cTn id="17" dur="500"/>
                                        <p:tgtEl>
                                          <p:spTgt spid="11499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149955">
                                            <p:txEl>
                                              <p:pRg st="3" end="3"/>
                                            </p:txEl>
                                          </p:spTgt>
                                        </p:tgtEl>
                                        <p:attrNameLst>
                                          <p:attrName>style.visibility</p:attrName>
                                        </p:attrNameLst>
                                      </p:cBhvr>
                                      <p:to>
                                        <p:strVal val="visible"/>
                                      </p:to>
                                    </p:set>
                                    <p:animEffect transition="in" filter="dissolve">
                                      <p:cBhvr>
                                        <p:cTn id="22" dur="500"/>
                                        <p:tgtEl>
                                          <p:spTgt spid="11499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1149955">
                                            <p:txEl>
                                              <p:pRg st="4" end="4"/>
                                            </p:txEl>
                                          </p:spTgt>
                                        </p:tgtEl>
                                        <p:attrNameLst>
                                          <p:attrName>style.visibility</p:attrName>
                                        </p:attrNameLst>
                                      </p:cBhvr>
                                      <p:to>
                                        <p:strVal val="visible"/>
                                      </p:to>
                                    </p:set>
                                    <p:animEffect transition="in" filter="dissolve">
                                      <p:cBhvr>
                                        <p:cTn id="27" dur="500"/>
                                        <p:tgtEl>
                                          <p:spTgt spid="114995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1149955">
                                            <p:txEl>
                                              <p:pRg st="6" end="6"/>
                                            </p:txEl>
                                          </p:spTgt>
                                        </p:tgtEl>
                                        <p:attrNameLst>
                                          <p:attrName>style.visibility</p:attrName>
                                        </p:attrNameLst>
                                      </p:cBhvr>
                                      <p:to>
                                        <p:strVal val="visible"/>
                                      </p:to>
                                    </p:set>
                                    <p:animEffect transition="in" filter="dissolve">
                                      <p:cBhvr>
                                        <p:cTn id="32" dur="500"/>
                                        <p:tgtEl>
                                          <p:spTgt spid="11499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84004" y="453951"/>
            <a:ext cx="8534400" cy="1507067"/>
          </a:xfrm>
        </p:spPr>
        <p:txBody>
          <a:bodyPr/>
          <a:lstStyle/>
          <a:p>
            <a:r>
              <a:rPr lang="en-US" dirty="0">
                <a:solidFill>
                  <a:srgbClr val="FFC000"/>
                </a:solidFill>
              </a:rPr>
              <a:t>overview</a:t>
            </a:r>
          </a:p>
        </p:txBody>
      </p:sp>
      <p:sp>
        <p:nvSpPr>
          <p:cNvPr id="7" name="Content Placeholder 6"/>
          <p:cNvSpPr>
            <a:spLocks noGrp="1"/>
          </p:cNvSpPr>
          <p:nvPr>
            <p:ph idx="1"/>
          </p:nvPr>
        </p:nvSpPr>
        <p:spPr>
          <a:xfrm>
            <a:off x="584004" y="1640910"/>
            <a:ext cx="10197410" cy="3123621"/>
          </a:xfrm>
        </p:spPr>
        <p:txBody>
          <a:bodyPr>
            <a:normAutofit/>
          </a:bodyPr>
          <a:lstStyle/>
          <a:p>
            <a:r>
              <a:rPr lang="en-US" sz="3200" dirty="0">
                <a:solidFill>
                  <a:schemeClr val="tx1"/>
                </a:solidFill>
              </a:rPr>
              <a:t>Dyadic processes in dementia caregiving</a:t>
            </a:r>
          </a:p>
          <a:p>
            <a:r>
              <a:rPr lang="en-US" sz="3200" dirty="0">
                <a:solidFill>
                  <a:schemeClr val="tx1"/>
                </a:solidFill>
              </a:rPr>
              <a:t>Proxy and dyadic design and analysis</a:t>
            </a:r>
          </a:p>
          <a:p>
            <a:r>
              <a:rPr lang="en-US" sz="3200" dirty="0">
                <a:solidFill>
                  <a:schemeClr val="tx1"/>
                </a:solidFill>
              </a:rPr>
              <a:t>Example: The Families Coping Together with Alzheimer’s Disease Study (FACT-AD)</a:t>
            </a:r>
          </a:p>
        </p:txBody>
      </p:sp>
    </p:spTree>
    <p:extLst>
      <p:ext uri="{BB962C8B-B14F-4D97-AF65-F5344CB8AC3E}">
        <p14:creationId xmlns:p14="http://schemas.microsoft.com/office/powerpoint/2010/main" val="1954609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186135" y="381000"/>
            <a:ext cx="8458200" cy="1143000"/>
          </a:xfrm>
        </p:spPr>
        <p:txBody>
          <a:bodyPr/>
          <a:lstStyle/>
          <a:p>
            <a:pPr eaLnBrk="1" hangingPunct="1"/>
            <a:r>
              <a:rPr lang="en-US" altLang="en-US" sz="4000" dirty="0">
                <a:solidFill>
                  <a:srgbClr val="FFC000"/>
                </a:solidFill>
              </a:rPr>
              <a:t>Less Than Ideal Solutions</a:t>
            </a:r>
            <a:endParaRPr lang="en-US" altLang="en-US" sz="3400" dirty="0">
              <a:solidFill>
                <a:srgbClr val="FFC000"/>
              </a:solidFill>
            </a:endParaRPr>
          </a:p>
        </p:txBody>
      </p:sp>
      <p:sp>
        <p:nvSpPr>
          <p:cNvPr id="1149955" name="Rectangle 3"/>
          <p:cNvSpPr>
            <a:spLocks noGrp="1" noChangeArrowheads="1"/>
          </p:cNvSpPr>
          <p:nvPr>
            <p:ph type="body" idx="1"/>
          </p:nvPr>
        </p:nvSpPr>
        <p:spPr>
          <a:xfrm>
            <a:off x="1186135" y="3196132"/>
            <a:ext cx="7620000" cy="4114800"/>
          </a:xfrm>
        </p:spPr>
        <p:txBody>
          <a:bodyPr/>
          <a:lstStyle/>
          <a:p>
            <a:pPr eaLnBrk="1" hangingPunct="1">
              <a:lnSpc>
                <a:spcPct val="80000"/>
              </a:lnSpc>
            </a:pPr>
            <a:r>
              <a:rPr lang="en-US" altLang="en-US" sz="2800" dirty="0">
                <a:solidFill>
                  <a:schemeClr val="tx1"/>
                </a:solidFill>
                <a:sym typeface="Symbol" panose="05050102010706020507" pitchFamily="18" charset="2"/>
              </a:rPr>
              <a:t>Ignore the correlation</a:t>
            </a:r>
          </a:p>
          <a:p>
            <a:pPr eaLnBrk="1" hangingPunct="1">
              <a:lnSpc>
                <a:spcPct val="80000"/>
              </a:lnSpc>
            </a:pPr>
            <a:endParaRPr lang="en-US" altLang="en-US" sz="2800" dirty="0">
              <a:solidFill>
                <a:schemeClr val="tx1"/>
              </a:solidFill>
              <a:sym typeface="Symbol" panose="05050102010706020507" pitchFamily="18" charset="2"/>
            </a:endParaRPr>
          </a:p>
          <a:p>
            <a:pPr eaLnBrk="1" hangingPunct="1">
              <a:lnSpc>
                <a:spcPct val="80000"/>
              </a:lnSpc>
            </a:pPr>
            <a:r>
              <a:rPr lang="en-US" altLang="en-US" sz="2800" dirty="0">
                <a:solidFill>
                  <a:schemeClr val="tx1"/>
                </a:solidFill>
                <a:sym typeface="Symbol" panose="05050102010706020507" pitchFamily="18" charset="2"/>
              </a:rPr>
              <a:t>Analyze separately</a:t>
            </a:r>
          </a:p>
          <a:p>
            <a:pPr eaLnBrk="1" hangingPunct="1">
              <a:lnSpc>
                <a:spcPct val="80000"/>
              </a:lnSpc>
            </a:pPr>
            <a:endParaRPr lang="en-US" altLang="en-US" sz="2800" dirty="0">
              <a:solidFill>
                <a:schemeClr val="tx1"/>
              </a:solidFill>
              <a:sym typeface="Symbol" panose="05050102010706020507" pitchFamily="18" charset="2"/>
            </a:endParaRPr>
          </a:p>
          <a:p>
            <a:pPr eaLnBrk="1" hangingPunct="1">
              <a:lnSpc>
                <a:spcPct val="80000"/>
              </a:lnSpc>
            </a:pPr>
            <a:r>
              <a:rPr lang="en-US" altLang="en-US" sz="2800" dirty="0">
                <a:solidFill>
                  <a:schemeClr val="tx1"/>
                </a:solidFill>
                <a:sym typeface="Symbol" panose="05050102010706020507" pitchFamily="18" charset="2"/>
              </a:rPr>
              <a:t>Create “average” couple scores</a:t>
            </a:r>
            <a:endParaRPr lang="en-US" altLang="en-US" dirty="0">
              <a:solidFill>
                <a:schemeClr val="tx1"/>
              </a:solidFill>
              <a:sym typeface="Symbol" panose="05050102010706020507" pitchFamily="18" charset="2"/>
            </a:endParaRPr>
          </a:p>
          <a:p>
            <a:pPr eaLnBrk="1" hangingPunct="1">
              <a:lnSpc>
                <a:spcPct val="80000"/>
              </a:lnSpc>
            </a:pPr>
            <a:endParaRPr lang="en-US" altLang="en-US" sz="2800" dirty="0">
              <a:solidFill>
                <a:schemeClr val="tx1"/>
              </a:solidFill>
              <a:sym typeface="Symbol" panose="05050102010706020507" pitchFamily="18" charset="2"/>
            </a:endParaRPr>
          </a:p>
          <a:p>
            <a:pPr lvl="2" eaLnBrk="1" hangingPunct="1">
              <a:lnSpc>
                <a:spcPct val="80000"/>
              </a:lnSpc>
              <a:buFont typeface="Wingdings" panose="05000000000000000000" pitchFamily="2" charset="2"/>
              <a:buNone/>
            </a:pPr>
            <a:endParaRPr lang="en-US" altLang="en-US" sz="2100" dirty="0">
              <a:solidFill>
                <a:schemeClr val="tx1"/>
              </a:solidFill>
              <a:sym typeface="Symbol" panose="05050102010706020507" pitchFamily="18" charset="2"/>
            </a:endParaRPr>
          </a:p>
          <a:p>
            <a:pPr lvl="1" eaLnBrk="1" hangingPunct="1">
              <a:lnSpc>
                <a:spcPct val="80000"/>
              </a:lnSpc>
            </a:pPr>
            <a:endParaRPr lang="en-US" altLang="en-US" sz="2300" dirty="0">
              <a:sym typeface="Symbol" panose="05050102010706020507" pitchFamily="18" charset="2"/>
            </a:endParaRPr>
          </a:p>
          <a:p>
            <a:pPr lvl="1" eaLnBrk="1" hangingPunct="1">
              <a:lnSpc>
                <a:spcPct val="80000"/>
              </a:lnSpc>
            </a:pPr>
            <a:endParaRPr lang="en-US" altLang="en-US" sz="2300" dirty="0">
              <a:sym typeface="Symbol" panose="05050102010706020507" pitchFamily="18" charset="2"/>
            </a:endParaRPr>
          </a:p>
          <a:p>
            <a:pPr lvl="1" eaLnBrk="1" hangingPunct="1">
              <a:lnSpc>
                <a:spcPct val="80000"/>
              </a:lnSpc>
            </a:pPr>
            <a:endParaRPr lang="en-US" altLang="en-US" sz="2300" dirty="0">
              <a:sym typeface="Symbol" panose="05050102010706020507" pitchFamily="18" charset="2"/>
            </a:endParaRPr>
          </a:p>
          <a:p>
            <a:pPr lvl="1" eaLnBrk="1" hangingPunct="1">
              <a:lnSpc>
                <a:spcPct val="80000"/>
              </a:lnSpc>
            </a:pPr>
            <a:endParaRPr lang="en-US" altLang="en-US" sz="2300" dirty="0">
              <a:sym typeface="Symbol" panose="05050102010706020507" pitchFamily="18" charset="2"/>
            </a:endParaRPr>
          </a:p>
          <a:p>
            <a:pPr eaLnBrk="1" hangingPunct="1">
              <a:lnSpc>
                <a:spcPct val="80000"/>
              </a:lnSpc>
            </a:pPr>
            <a:endParaRPr lang="en-US" altLang="en-US" sz="2800" dirty="0">
              <a:sym typeface="Symbol" panose="05050102010706020507" pitchFamily="18" charset="2"/>
            </a:endParaRPr>
          </a:p>
          <a:p>
            <a:pPr eaLnBrk="1" hangingPunct="1">
              <a:lnSpc>
                <a:spcPct val="80000"/>
              </a:lnSpc>
              <a:buFont typeface="Wingdings" panose="05000000000000000000" pitchFamily="2" charset="2"/>
              <a:buNone/>
            </a:pPr>
            <a:endParaRPr lang="en-US" altLang="en-US" sz="2800" dirty="0">
              <a:sym typeface="Symbol" panose="05050102010706020507" pitchFamily="18" charset="2"/>
            </a:endParaRPr>
          </a:p>
          <a:p>
            <a:pPr eaLnBrk="1" hangingPunct="1">
              <a:lnSpc>
                <a:spcPct val="80000"/>
              </a:lnSpc>
            </a:pPr>
            <a:endParaRPr lang="en-US" altLang="en-US" sz="2800" dirty="0">
              <a:sym typeface="Symbol" panose="05050102010706020507" pitchFamily="18" charset="2"/>
            </a:endParaRPr>
          </a:p>
        </p:txBody>
      </p:sp>
    </p:spTree>
    <p:extLst>
      <p:ext uri="{BB962C8B-B14F-4D97-AF65-F5344CB8AC3E}">
        <p14:creationId xmlns:p14="http://schemas.microsoft.com/office/powerpoint/2010/main" val="40941553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149955">
                                            <p:txEl>
                                              <p:pRg st="0" end="0"/>
                                            </p:txEl>
                                          </p:spTgt>
                                        </p:tgtEl>
                                        <p:attrNameLst>
                                          <p:attrName>style.visibility</p:attrName>
                                        </p:attrNameLst>
                                      </p:cBhvr>
                                      <p:to>
                                        <p:strVal val="visible"/>
                                      </p:to>
                                    </p:set>
                                    <p:animEffect transition="in" filter="dissolve">
                                      <p:cBhvr>
                                        <p:cTn id="7" dur="500"/>
                                        <p:tgtEl>
                                          <p:spTgt spid="11499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149955">
                                            <p:txEl>
                                              <p:pRg st="2" end="2"/>
                                            </p:txEl>
                                          </p:spTgt>
                                        </p:tgtEl>
                                        <p:attrNameLst>
                                          <p:attrName>style.visibility</p:attrName>
                                        </p:attrNameLst>
                                      </p:cBhvr>
                                      <p:to>
                                        <p:strVal val="visible"/>
                                      </p:to>
                                    </p:set>
                                    <p:animEffect transition="in" filter="dissolve">
                                      <p:cBhvr>
                                        <p:cTn id="12" dur="500"/>
                                        <p:tgtEl>
                                          <p:spTgt spid="114995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149955">
                                            <p:txEl>
                                              <p:pRg st="4" end="4"/>
                                            </p:txEl>
                                          </p:spTgt>
                                        </p:tgtEl>
                                        <p:attrNameLst>
                                          <p:attrName>style.visibility</p:attrName>
                                        </p:attrNameLst>
                                      </p:cBhvr>
                                      <p:to>
                                        <p:strVal val="visible"/>
                                      </p:to>
                                    </p:set>
                                    <p:animEffect transition="in" filter="dissolve">
                                      <p:cBhvr>
                                        <p:cTn id="17" dur="500"/>
                                        <p:tgtEl>
                                          <p:spTgt spid="11499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27344" y="381000"/>
            <a:ext cx="8458200" cy="1143000"/>
          </a:xfrm>
        </p:spPr>
        <p:txBody>
          <a:bodyPr>
            <a:normAutofit fontScale="90000"/>
          </a:bodyPr>
          <a:lstStyle/>
          <a:p>
            <a:pPr eaLnBrk="1" hangingPunct="1"/>
            <a:r>
              <a:rPr lang="en-US" altLang="en-US" sz="4000" dirty="0">
                <a:solidFill>
                  <a:srgbClr val="FFC000"/>
                </a:solidFill>
              </a:rPr>
              <a:t>Variations of Dyadic Analysis</a:t>
            </a:r>
            <a:endParaRPr lang="en-US" altLang="en-US" sz="3400" dirty="0">
              <a:solidFill>
                <a:srgbClr val="FFC000"/>
              </a:solidFill>
            </a:endParaRPr>
          </a:p>
        </p:txBody>
      </p:sp>
      <p:sp>
        <p:nvSpPr>
          <p:cNvPr id="1149955" name="Rectangle 3"/>
          <p:cNvSpPr>
            <a:spLocks noGrp="1" noChangeArrowheads="1"/>
          </p:cNvSpPr>
          <p:nvPr>
            <p:ph type="body" idx="1"/>
          </p:nvPr>
        </p:nvSpPr>
        <p:spPr>
          <a:xfrm>
            <a:off x="927344" y="2918564"/>
            <a:ext cx="8191604" cy="4308238"/>
          </a:xfrm>
        </p:spPr>
        <p:txBody>
          <a:bodyPr>
            <a:normAutofit fontScale="77500" lnSpcReduction="20000"/>
          </a:bodyPr>
          <a:lstStyle/>
          <a:p>
            <a:pPr eaLnBrk="1" hangingPunct="1">
              <a:lnSpc>
                <a:spcPct val="80000"/>
              </a:lnSpc>
            </a:pPr>
            <a:r>
              <a:rPr lang="en-US" altLang="en-US" sz="3900" dirty="0">
                <a:solidFill>
                  <a:schemeClr val="tx1"/>
                </a:solidFill>
                <a:sym typeface="Symbol" panose="05050102010706020507" pitchFamily="18" charset="2"/>
              </a:rPr>
              <a:t>Types of Dyadic Data</a:t>
            </a:r>
          </a:p>
          <a:p>
            <a:pPr lvl="1" eaLnBrk="1" hangingPunct="1">
              <a:lnSpc>
                <a:spcPct val="80000"/>
              </a:lnSpc>
            </a:pPr>
            <a:r>
              <a:rPr lang="en-US" altLang="en-US" sz="2600" dirty="0">
                <a:solidFill>
                  <a:schemeClr val="tx1"/>
                </a:solidFill>
                <a:sym typeface="Symbol" panose="05050102010706020507" pitchFamily="18" charset="2"/>
              </a:rPr>
              <a:t>Distinguishable vs. Indistinguishable</a:t>
            </a:r>
          </a:p>
          <a:p>
            <a:pPr marL="457200" lvl="1" indent="0" eaLnBrk="1" hangingPunct="1">
              <a:lnSpc>
                <a:spcPct val="80000"/>
              </a:lnSpc>
              <a:buNone/>
            </a:pPr>
            <a:endParaRPr lang="en-US" altLang="en-US" sz="2600" dirty="0">
              <a:solidFill>
                <a:schemeClr val="tx1"/>
              </a:solidFill>
              <a:sym typeface="Symbol" panose="05050102010706020507" pitchFamily="18" charset="2"/>
            </a:endParaRPr>
          </a:p>
          <a:p>
            <a:pPr eaLnBrk="1" hangingPunct="1">
              <a:lnSpc>
                <a:spcPct val="80000"/>
              </a:lnSpc>
            </a:pPr>
            <a:r>
              <a:rPr lang="en-US" altLang="en-US" sz="3000" dirty="0">
                <a:solidFill>
                  <a:schemeClr val="tx1"/>
                </a:solidFill>
                <a:sym typeface="Symbol" panose="05050102010706020507" pitchFamily="18" charset="2"/>
              </a:rPr>
              <a:t>Types of Data Analysis for Dyadic Data</a:t>
            </a:r>
          </a:p>
          <a:p>
            <a:pPr lvl="1" eaLnBrk="1" hangingPunct="1">
              <a:lnSpc>
                <a:spcPct val="80000"/>
              </a:lnSpc>
            </a:pPr>
            <a:r>
              <a:rPr lang="en-US" altLang="en-US" sz="2600" dirty="0">
                <a:solidFill>
                  <a:schemeClr val="tx1"/>
                </a:solidFill>
                <a:sym typeface="Symbol" panose="05050102010706020507" pitchFamily="18" charset="2"/>
              </a:rPr>
              <a:t>Correlations</a:t>
            </a:r>
          </a:p>
          <a:p>
            <a:pPr lvl="1" eaLnBrk="1" hangingPunct="1">
              <a:lnSpc>
                <a:spcPct val="80000"/>
              </a:lnSpc>
            </a:pPr>
            <a:r>
              <a:rPr lang="en-US" altLang="en-US" sz="2600" dirty="0">
                <a:solidFill>
                  <a:schemeClr val="tx1"/>
                </a:solidFill>
                <a:sym typeface="Symbol" panose="05050102010706020507" pitchFamily="18" charset="2"/>
              </a:rPr>
              <a:t>Matched t-tests</a:t>
            </a:r>
          </a:p>
          <a:p>
            <a:pPr lvl="1" eaLnBrk="1" hangingPunct="1">
              <a:lnSpc>
                <a:spcPct val="80000"/>
              </a:lnSpc>
            </a:pPr>
            <a:r>
              <a:rPr lang="en-US" altLang="en-US" sz="2600" dirty="0">
                <a:solidFill>
                  <a:schemeClr val="tx1"/>
                </a:solidFill>
                <a:sym typeface="Symbol" panose="05050102010706020507" pitchFamily="18" charset="2"/>
              </a:rPr>
              <a:t>Repeated measures ANOVA</a:t>
            </a:r>
          </a:p>
          <a:p>
            <a:pPr lvl="1" eaLnBrk="1" hangingPunct="1">
              <a:lnSpc>
                <a:spcPct val="80000"/>
              </a:lnSpc>
            </a:pPr>
            <a:r>
              <a:rPr lang="en-US" altLang="en-US" sz="2600" dirty="0">
                <a:solidFill>
                  <a:schemeClr val="tx1"/>
                </a:solidFill>
                <a:sym typeface="Symbol" panose="05050102010706020507" pitchFamily="18" charset="2"/>
              </a:rPr>
              <a:t>Multi-level models</a:t>
            </a:r>
          </a:p>
          <a:p>
            <a:pPr lvl="1" eaLnBrk="1" hangingPunct="1">
              <a:lnSpc>
                <a:spcPct val="80000"/>
              </a:lnSpc>
            </a:pPr>
            <a:r>
              <a:rPr lang="en-US" altLang="en-US" sz="2600" dirty="0">
                <a:solidFill>
                  <a:schemeClr val="tx1"/>
                </a:solidFill>
                <a:sym typeface="Symbol" panose="05050102010706020507" pitchFamily="18" charset="2"/>
              </a:rPr>
              <a:t>Structural Equation Modeling</a:t>
            </a:r>
          </a:p>
          <a:p>
            <a:pPr lvl="1" eaLnBrk="1" hangingPunct="1">
              <a:lnSpc>
                <a:spcPct val="80000"/>
              </a:lnSpc>
            </a:pPr>
            <a:r>
              <a:rPr lang="en-US" altLang="en-US" sz="2600" dirty="0">
                <a:solidFill>
                  <a:schemeClr val="tx1"/>
                </a:solidFill>
                <a:sym typeface="Symbol" panose="05050102010706020507" pitchFamily="18" charset="2"/>
              </a:rPr>
              <a:t>Log-linear models</a:t>
            </a:r>
          </a:p>
          <a:p>
            <a:pPr marL="457200" lvl="1" indent="0" eaLnBrk="1" hangingPunct="1">
              <a:lnSpc>
                <a:spcPct val="80000"/>
              </a:lnSpc>
              <a:buNone/>
            </a:pPr>
            <a:endParaRPr lang="en-US" altLang="en-US" sz="2600" dirty="0">
              <a:solidFill>
                <a:schemeClr val="tx1"/>
              </a:solidFill>
              <a:sym typeface="Symbol" panose="05050102010706020507" pitchFamily="18" charset="2"/>
            </a:endParaRPr>
          </a:p>
          <a:p>
            <a:pPr eaLnBrk="1" hangingPunct="1">
              <a:lnSpc>
                <a:spcPct val="80000"/>
              </a:lnSpc>
            </a:pPr>
            <a:r>
              <a:rPr lang="en-US" altLang="en-US" sz="3000" dirty="0">
                <a:solidFill>
                  <a:schemeClr val="tx1"/>
                </a:solidFill>
                <a:sym typeface="Symbol" panose="05050102010706020507" pitchFamily="18" charset="2"/>
              </a:rPr>
              <a:t>Cross-sectional and longitudinal</a:t>
            </a:r>
          </a:p>
          <a:p>
            <a:pPr eaLnBrk="1" hangingPunct="1">
              <a:lnSpc>
                <a:spcPct val="80000"/>
              </a:lnSpc>
            </a:pPr>
            <a:endParaRPr lang="en-US" altLang="en-US" sz="2800" dirty="0">
              <a:sym typeface="Symbol" panose="05050102010706020507" pitchFamily="18" charset="2"/>
            </a:endParaRPr>
          </a:p>
          <a:p>
            <a:pPr lvl="2" eaLnBrk="1" hangingPunct="1">
              <a:lnSpc>
                <a:spcPct val="80000"/>
              </a:lnSpc>
              <a:buFont typeface="Wingdings" panose="05000000000000000000" pitchFamily="2" charset="2"/>
              <a:buNone/>
            </a:pPr>
            <a:endParaRPr lang="en-US" altLang="en-US" sz="2100" dirty="0">
              <a:sym typeface="Symbol" panose="05050102010706020507" pitchFamily="18" charset="2"/>
            </a:endParaRPr>
          </a:p>
          <a:p>
            <a:pPr lvl="1" eaLnBrk="1" hangingPunct="1">
              <a:lnSpc>
                <a:spcPct val="80000"/>
              </a:lnSpc>
            </a:pPr>
            <a:endParaRPr lang="en-US" altLang="en-US" sz="2300" dirty="0">
              <a:sym typeface="Symbol" panose="05050102010706020507" pitchFamily="18" charset="2"/>
            </a:endParaRPr>
          </a:p>
          <a:p>
            <a:pPr lvl="1" eaLnBrk="1" hangingPunct="1">
              <a:lnSpc>
                <a:spcPct val="80000"/>
              </a:lnSpc>
            </a:pPr>
            <a:endParaRPr lang="en-US" altLang="en-US" sz="2300" dirty="0">
              <a:sym typeface="Symbol" panose="05050102010706020507" pitchFamily="18" charset="2"/>
            </a:endParaRPr>
          </a:p>
          <a:p>
            <a:pPr lvl="1" eaLnBrk="1" hangingPunct="1">
              <a:lnSpc>
                <a:spcPct val="80000"/>
              </a:lnSpc>
            </a:pPr>
            <a:endParaRPr lang="en-US" altLang="en-US" sz="2300" dirty="0">
              <a:sym typeface="Symbol" panose="05050102010706020507" pitchFamily="18" charset="2"/>
            </a:endParaRPr>
          </a:p>
          <a:p>
            <a:pPr lvl="1" eaLnBrk="1" hangingPunct="1">
              <a:lnSpc>
                <a:spcPct val="80000"/>
              </a:lnSpc>
            </a:pPr>
            <a:endParaRPr lang="en-US" altLang="en-US" sz="2300" dirty="0">
              <a:sym typeface="Symbol" panose="05050102010706020507" pitchFamily="18" charset="2"/>
            </a:endParaRPr>
          </a:p>
          <a:p>
            <a:pPr eaLnBrk="1" hangingPunct="1">
              <a:lnSpc>
                <a:spcPct val="80000"/>
              </a:lnSpc>
            </a:pPr>
            <a:endParaRPr lang="en-US" altLang="en-US" sz="2800" dirty="0">
              <a:sym typeface="Symbol" panose="05050102010706020507" pitchFamily="18" charset="2"/>
            </a:endParaRPr>
          </a:p>
          <a:p>
            <a:pPr eaLnBrk="1" hangingPunct="1">
              <a:lnSpc>
                <a:spcPct val="80000"/>
              </a:lnSpc>
              <a:buFont typeface="Wingdings" panose="05000000000000000000" pitchFamily="2" charset="2"/>
              <a:buNone/>
            </a:pPr>
            <a:endParaRPr lang="en-US" altLang="en-US" sz="2800" dirty="0">
              <a:sym typeface="Symbol" panose="05050102010706020507" pitchFamily="18" charset="2"/>
            </a:endParaRPr>
          </a:p>
          <a:p>
            <a:pPr eaLnBrk="1" hangingPunct="1">
              <a:lnSpc>
                <a:spcPct val="80000"/>
              </a:lnSpc>
            </a:pPr>
            <a:endParaRPr lang="en-US" altLang="en-US" sz="2800" dirty="0">
              <a:sym typeface="Symbol" panose="05050102010706020507" pitchFamily="18" charset="2"/>
            </a:endParaRPr>
          </a:p>
        </p:txBody>
      </p:sp>
    </p:spTree>
    <p:extLst>
      <p:ext uri="{BB962C8B-B14F-4D97-AF65-F5344CB8AC3E}">
        <p14:creationId xmlns:p14="http://schemas.microsoft.com/office/powerpoint/2010/main" val="13598750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149955">
                                            <p:txEl>
                                              <p:pRg st="0" end="0"/>
                                            </p:txEl>
                                          </p:spTgt>
                                        </p:tgtEl>
                                        <p:attrNameLst>
                                          <p:attrName>style.visibility</p:attrName>
                                        </p:attrNameLst>
                                      </p:cBhvr>
                                      <p:to>
                                        <p:strVal val="visible"/>
                                      </p:to>
                                    </p:set>
                                    <p:animEffect transition="in" filter="dissolve">
                                      <p:cBhvr>
                                        <p:cTn id="7" dur="500"/>
                                        <p:tgtEl>
                                          <p:spTgt spid="11499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149955">
                                            <p:txEl>
                                              <p:pRg st="1" end="1"/>
                                            </p:txEl>
                                          </p:spTgt>
                                        </p:tgtEl>
                                        <p:attrNameLst>
                                          <p:attrName>style.visibility</p:attrName>
                                        </p:attrNameLst>
                                      </p:cBhvr>
                                      <p:to>
                                        <p:strVal val="visible"/>
                                      </p:to>
                                    </p:set>
                                    <p:animEffect transition="in" filter="dissolve">
                                      <p:cBhvr>
                                        <p:cTn id="12" dur="500"/>
                                        <p:tgtEl>
                                          <p:spTgt spid="11499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149955">
                                            <p:txEl>
                                              <p:pRg st="3" end="3"/>
                                            </p:txEl>
                                          </p:spTgt>
                                        </p:tgtEl>
                                        <p:attrNameLst>
                                          <p:attrName>style.visibility</p:attrName>
                                        </p:attrNameLst>
                                      </p:cBhvr>
                                      <p:to>
                                        <p:strVal val="visible"/>
                                      </p:to>
                                    </p:set>
                                    <p:animEffect transition="in" filter="dissolve">
                                      <p:cBhvr>
                                        <p:cTn id="17" dur="500"/>
                                        <p:tgtEl>
                                          <p:spTgt spid="114995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149955">
                                            <p:txEl>
                                              <p:pRg st="4" end="4"/>
                                            </p:txEl>
                                          </p:spTgt>
                                        </p:tgtEl>
                                        <p:attrNameLst>
                                          <p:attrName>style.visibility</p:attrName>
                                        </p:attrNameLst>
                                      </p:cBhvr>
                                      <p:to>
                                        <p:strVal val="visible"/>
                                      </p:to>
                                    </p:set>
                                    <p:animEffect transition="in" filter="dissolve">
                                      <p:cBhvr>
                                        <p:cTn id="22" dur="500"/>
                                        <p:tgtEl>
                                          <p:spTgt spid="1149955">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1149955">
                                            <p:txEl>
                                              <p:pRg st="5" end="5"/>
                                            </p:txEl>
                                          </p:spTgt>
                                        </p:tgtEl>
                                        <p:attrNameLst>
                                          <p:attrName>style.visibility</p:attrName>
                                        </p:attrNameLst>
                                      </p:cBhvr>
                                      <p:to>
                                        <p:strVal val="visible"/>
                                      </p:to>
                                    </p:set>
                                    <p:animEffect transition="in" filter="dissolve">
                                      <p:cBhvr>
                                        <p:cTn id="27" dur="500"/>
                                        <p:tgtEl>
                                          <p:spTgt spid="1149955">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1149955">
                                            <p:txEl>
                                              <p:pRg st="6" end="6"/>
                                            </p:txEl>
                                          </p:spTgt>
                                        </p:tgtEl>
                                        <p:attrNameLst>
                                          <p:attrName>style.visibility</p:attrName>
                                        </p:attrNameLst>
                                      </p:cBhvr>
                                      <p:to>
                                        <p:strVal val="visible"/>
                                      </p:to>
                                    </p:set>
                                    <p:animEffect transition="in" filter="dissolve">
                                      <p:cBhvr>
                                        <p:cTn id="32" dur="500"/>
                                        <p:tgtEl>
                                          <p:spTgt spid="1149955">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1149955">
                                            <p:txEl>
                                              <p:pRg st="7" end="7"/>
                                            </p:txEl>
                                          </p:spTgt>
                                        </p:tgtEl>
                                        <p:attrNameLst>
                                          <p:attrName>style.visibility</p:attrName>
                                        </p:attrNameLst>
                                      </p:cBhvr>
                                      <p:to>
                                        <p:strVal val="visible"/>
                                      </p:to>
                                    </p:set>
                                    <p:animEffect transition="in" filter="dissolve">
                                      <p:cBhvr>
                                        <p:cTn id="37" dur="500"/>
                                        <p:tgtEl>
                                          <p:spTgt spid="1149955">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1149955">
                                            <p:txEl>
                                              <p:pRg st="8" end="8"/>
                                            </p:txEl>
                                          </p:spTgt>
                                        </p:tgtEl>
                                        <p:attrNameLst>
                                          <p:attrName>style.visibility</p:attrName>
                                        </p:attrNameLst>
                                      </p:cBhvr>
                                      <p:to>
                                        <p:strVal val="visible"/>
                                      </p:to>
                                    </p:set>
                                    <p:animEffect transition="in" filter="dissolve">
                                      <p:cBhvr>
                                        <p:cTn id="42" dur="500"/>
                                        <p:tgtEl>
                                          <p:spTgt spid="1149955">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nodeType="clickEffect">
                                  <p:stCondLst>
                                    <p:cond delay="0"/>
                                  </p:stCondLst>
                                  <p:childTnLst>
                                    <p:set>
                                      <p:cBhvr>
                                        <p:cTn id="46" dur="1" fill="hold">
                                          <p:stCondLst>
                                            <p:cond delay="0"/>
                                          </p:stCondLst>
                                        </p:cTn>
                                        <p:tgtEl>
                                          <p:spTgt spid="1149955">
                                            <p:txEl>
                                              <p:pRg st="9" end="9"/>
                                            </p:txEl>
                                          </p:spTgt>
                                        </p:tgtEl>
                                        <p:attrNameLst>
                                          <p:attrName>style.visibility</p:attrName>
                                        </p:attrNameLst>
                                      </p:cBhvr>
                                      <p:to>
                                        <p:strVal val="visible"/>
                                      </p:to>
                                    </p:set>
                                    <p:animEffect transition="in" filter="dissolve">
                                      <p:cBhvr>
                                        <p:cTn id="47" dur="500"/>
                                        <p:tgtEl>
                                          <p:spTgt spid="1149955">
                                            <p:txEl>
                                              <p:pRg st="9" end="9"/>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9" presetClass="entr" presetSubtype="0" fill="hold" nodeType="clickEffect">
                                  <p:stCondLst>
                                    <p:cond delay="0"/>
                                  </p:stCondLst>
                                  <p:childTnLst>
                                    <p:set>
                                      <p:cBhvr>
                                        <p:cTn id="51" dur="1" fill="hold">
                                          <p:stCondLst>
                                            <p:cond delay="0"/>
                                          </p:stCondLst>
                                        </p:cTn>
                                        <p:tgtEl>
                                          <p:spTgt spid="1149955">
                                            <p:txEl>
                                              <p:pRg st="11" end="11"/>
                                            </p:txEl>
                                          </p:spTgt>
                                        </p:tgtEl>
                                        <p:attrNameLst>
                                          <p:attrName>style.visibility</p:attrName>
                                        </p:attrNameLst>
                                      </p:cBhvr>
                                      <p:to>
                                        <p:strVal val="visible"/>
                                      </p:to>
                                    </p:set>
                                    <p:animEffect transition="in" filter="dissolve">
                                      <p:cBhvr>
                                        <p:cTn id="52" dur="500"/>
                                        <p:tgtEl>
                                          <p:spTgt spid="114995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884210" y="381000"/>
            <a:ext cx="8458200" cy="1143000"/>
          </a:xfrm>
        </p:spPr>
        <p:txBody>
          <a:bodyPr/>
          <a:lstStyle/>
          <a:p>
            <a:pPr eaLnBrk="1" hangingPunct="1"/>
            <a:r>
              <a:rPr lang="en-US" altLang="en-US" sz="4000" dirty="0">
                <a:solidFill>
                  <a:srgbClr val="FFC000"/>
                </a:solidFill>
              </a:rPr>
              <a:t>Types of Dyadic Variables</a:t>
            </a:r>
            <a:endParaRPr lang="en-US" altLang="en-US" sz="3400" dirty="0">
              <a:solidFill>
                <a:srgbClr val="FFC000"/>
              </a:solidFill>
            </a:endParaRPr>
          </a:p>
        </p:txBody>
      </p:sp>
      <p:sp>
        <p:nvSpPr>
          <p:cNvPr id="1149955" name="Rectangle 3"/>
          <p:cNvSpPr>
            <a:spLocks noGrp="1" noChangeArrowheads="1"/>
          </p:cNvSpPr>
          <p:nvPr>
            <p:ph type="body" idx="1"/>
          </p:nvPr>
        </p:nvSpPr>
        <p:spPr>
          <a:xfrm>
            <a:off x="884210" y="2791064"/>
            <a:ext cx="7805639" cy="4362605"/>
          </a:xfrm>
        </p:spPr>
        <p:txBody>
          <a:bodyPr>
            <a:normAutofit fontScale="77500" lnSpcReduction="20000"/>
          </a:bodyPr>
          <a:lstStyle/>
          <a:p>
            <a:pPr eaLnBrk="1" hangingPunct="1">
              <a:lnSpc>
                <a:spcPct val="120000"/>
              </a:lnSpc>
              <a:spcBef>
                <a:spcPts val="0"/>
              </a:spcBef>
              <a:spcAft>
                <a:spcPts val="0"/>
              </a:spcAft>
            </a:pPr>
            <a:r>
              <a:rPr lang="en-US" altLang="en-US" sz="3300" dirty="0">
                <a:solidFill>
                  <a:schemeClr val="tx1"/>
                </a:solidFill>
                <a:sym typeface="Symbol" panose="05050102010706020507" pitchFamily="18" charset="2"/>
              </a:rPr>
              <a:t>Between Dyads</a:t>
            </a:r>
          </a:p>
          <a:p>
            <a:pPr lvl="1" eaLnBrk="1" hangingPunct="1">
              <a:lnSpc>
                <a:spcPct val="120000"/>
              </a:lnSpc>
              <a:spcBef>
                <a:spcPts val="0"/>
              </a:spcBef>
              <a:spcAft>
                <a:spcPts val="0"/>
              </a:spcAft>
            </a:pPr>
            <a:r>
              <a:rPr lang="en-US" altLang="en-US" sz="1900" dirty="0">
                <a:solidFill>
                  <a:schemeClr val="tx1"/>
                </a:solidFill>
                <a:sym typeface="Symbol" panose="05050102010706020507" pitchFamily="18" charset="2"/>
              </a:rPr>
              <a:t>Variables that are the same within dyads but differ across dyads</a:t>
            </a:r>
          </a:p>
          <a:p>
            <a:pPr lvl="1" eaLnBrk="1" hangingPunct="1">
              <a:lnSpc>
                <a:spcPct val="120000"/>
              </a:lnSpc>
              <a:spcBef>
                <a:spcPts val="0"/>
              </a:spcBef>
              <a:spcAft>
                <a:spcPts val="0"/>
              </a:spcAft>
            </a:pPr>
            <a:r>
              <a:rPr lang="en-US" altLang="en-US" sz="1900" dirty="0">
                <a:solidFill>
                  <a:schemeClr val="tx1"/>
                </a:solidFill>
                <a:sym typeface="Symbol" panose="05050102010706020507" pitchFamily="18" charset="2"/>
              </a:rPr>
              <a:t>Ex: relationship duration, marital status</a:t>
            </a:r>
          </a:p>
          <a:p>
            <a:pPr marL="457200" lvl="1" indent="0" eaLnBrk="1" hangingPunct="1">
              <a:lnSpc>
                <a:spcPct val="120000"/>
              </a:lnSpc>
              <a:spcBef>
                <a:spcPts val="0"/>
              </a:spcBef>
              <a:spcAft>
                <a:spcPts val="0"/>
              </a:spcAft>
              <a:buNone/>
            </a:pPr>
            <a:endParaRPr lang="en-US" altLang="en-US" sz="1900" dirty="0">
              <a:solidFill>
                <a:schemeClr val="tx1"/>
              </a:solidFill>
              <a:sym typeface="Symbol" panose="05050102010706020507" pitchFamily="18" charset="2"/>
            </a:endParaRPr>
          </a:p>
          <a:p>
            <a:pPr eaLnBrk="1" hangingPunct="1">
              <a:lnSpc>
                <a:spcPct val="120000"/>
              </a:lnSpc>
              <a:spcBef>
                <a:spcPts val="0"/>
              </a:spcBef>
              <a:spcAft>
                <a:spcPts val="0"/>
              </a:spcAft>
            </a:pPr>
            <a:r>
              <a:rPr lang="en-US" altLang="en-US" sz="3300" dirty="0">
                <a:solidFill>
                  <a:schemeClr val="tx1"/>
                </a:solidFill>
                <a:sym typeface="Symbol" panose="05050102010706020507" pitchFamily="18" charset="2"/>
              </a:rPr>
              <a:t>Within Dyads</a:t>
            </a:r>
          </a:p>
          <a:p>
            <a:pPr lvl="1" eaLnBrk="1" hangingPunct="1">
              <a:lnSpc>
                <a:spcPct val="120000"/>
              </a:lnSpc>
              <a:spcBef>
                <a:spcPts val="0"/>
              </a:spcBef>
              <a:spcAft>
                <a:spcPts val="0"/>
              </a:spcAft>
            </a:pPr>
            <a:r>
              <a:rPr lang="en-US" altLang="en-US" sz="1900" dirty="0">
                <a:solidFill>
                  <a:schemeClr val="tx1"/>
                </a:solidFill>
                <a:sym typeface="Symbol" panose="05050102010706020507" pitchFamily="18" charset="2"/>
              </a:rPr>
              <a:t>Variables that are different within dyads but the same across dyads</a:t>
            </a:r>
          </a:p>
          <a:p>
            <a:pPr lvl="1" eaLnBrk="1" hangingPunct="1">
              <a:lnSpc>
                <a:spcPct val="120000"/>
              </a:lnSpc>
              <a:spcBef>
                <a:spcPts val="0"/>
              </a:spcBef>
              <a:spcAft>
                <a:spcPts val="0"/>
              </a:spcAft>
            </a:pPr>
            <a:r>
              <a:rPr lang="en-US" altLang="en-US" sz="1900" dirty="0">
                <a:solidFill>
                  <a:schemeClr val="tx1"/>
                </a:solidFill>
                <a:sym typeface="Symbol" panose="05050102010706020507" pitchFamily="18" charset="2"/>
              </a:rPr>
              <a:t>Ex: Gender; Role</a:t>
            </a:r>
          </a:p>
          <a:p>
            <a:pPr marL="457200" lvl="1" indent="0" eaLnBrk="1" hangingPunct="1">
              <a:lnSpc>
                <a:spcPct val="120000"/>
              </a:lnSpc>
              <a:spcBef>
                <a:spcPts val="0"/>
              </a:spcBef>
              <a:spcAft>
                <a:spcPts val="0"/>
              </a:spcAft>
              <a:buNone/>
            </a:pPr>
            <a:endParaRPr lang="en-US" altLang="en-US" sz="1900" dirty="0">
              <a:solidFill>
                <a:schemeClr val="tx1"/>
              </a:solidFill>
              <a:sym typeface="Symbol" panose="05050102010706020507" pitchFamily="18" charset="2"/>
            </a:endParaRPr>
          </a:p>
          <a:p>
            <a:pPr eaLnBrk="1" hangingPunct="1">
              <a:lnSpc>
                <a:spcPct val="120000"/>
              </a:lnSpc>
              <a:spcBef>
                <a:spcPts val="0"/>
              </a:spcBef>
              <a:spcAft>
                <a:spcPts val="0"/>
              </a:spcAft>
            </a:pPr>
            <a:r>
              <a:rPr lang="en-US" altLang="en-US" sz="3300" dirty="0">
                <a:solidFill>
                  <a:schemeClr val="tx1"/>
                </a:solidFill>
                <a:sym typeface="Symbol" panose="05050102010706020507" pitchFamily="18" charset="2"/>
              </a:rPr>
              <a:t>Mixed Dyads</a:t>
            </a:r>
          </a:p>
          <a:p>
            <a:pPr lvl="1" eaLnBrk="1" hangingPunct="1">
              <a:lnSpc>
                <a:spcPct val="120000"/>
              </a:lnSpc>
              <a:spcBef>
                <a:spcPts val="0"/>
              </a:spcBef>
              <a:spcAft>
                <a:spcPts val="0"/>
              </a:spcAft>
            </a:pPr>
            <a:r>
              <a:rPr lang="en-US" altLang="en-US" sz="1900" dirty="0">
                <a:solidFill>
                  <a:schemeClr val="tx1"/>
                </a:solidFill>
                <a:sym typeface="Symbol" panose="05050102010706020507" pitchFamily="18" charset="2"/>
              </a:rPr>
              <a:t>Variables differ within and between dyads</a:t>
            </a:r>
          </a:p>
          <a:p>
            <a:pPr lvl="1" eaLnBrk="1" hangingPunct="1">
              <a:lnSpc>
                <a:spcPct val="120000"/>
              </a:lnSpc>
              <a:spcBef>
                <a:spcPts val="0"/>
              </a:spcBef>
              <a:spcAft>
                <a:spcPts val="0"/>
              </a:spcAft>
            </a:pPr>
            <a:r>
              <a:rPr lang="en-US" altLang="en-US" sz="1900" dirty="0">
                <a:solidFill>
                  <a:schemeClr val="tx1"/>
                </a:solidFill>
                <a:sym typeface="Symbol" panose="05050102010706020507" pitchFamily="18" charset="2"/>
              </a:rPr>
              <a:t>Ex: Depression, relationship satisfaction</a:t>
            </a:r>
          </a:p>
          <a:p>
            <a:pPr marL="457200" lvl="1" indent="0" eaLnBrk="1" hangingPunct="1">
              <a:lnSpc>
                <a:spcPct val="120000"/>
              </a:lnSpc>
              <a:spcBef>
                <a:spcPts val="0"/>
              </a:spcBef>
              <a:spcAft>
                <a:spcPts val="0"/>
              </a:spcAft>
              <a:buNone/>
            </a:pPr>
            <a:endParaRPr lang="en-US" altLang="en-US" sz="1900" dirty="0">
              <a:solidFill>
                <a:schemeClr val="tx1"/>
              </a:solidFill>
              <a:sym typeface="Symbol" panose="05050102010706020507" pitchFamily="18" charset="2"/>
            </a:endParaRPr>
          </a:p>
          <a:p>
            <a:pPr eaLnBrk="1" hangingPunct="1">
              <a:lnSpc>
                <a:spcPct val="120000"/>
              </a:lnSpc>
              <a:spcBef>
                <a:spcPts val="0"/>
              </a:spcBef>
              <a:spcAft>
                <a:spcPts val="0"/>
              </a:spcAft>
            </a:pPr>
            <a:r>
              <a:rPr lang="en-US" altLang="en-US" sz="3300" dirty="0">
                <a:solidFill>
                  <a:schemeClr val="tx1"/>
                </a:solidFill>
                <a:sym typeface="Symbol" panose="05050102010706020507" pitchFamily="18" charset="2"/>
              </a:rPr>
              <a:t>The types of variables will guide your approach</a:t>
            </a:r>
          </a:p>
          <a:p>
            <a:pPr eaLnBrk="1" hangingPunct="1">
              <a:lnSpc>
                <a:spcPct val="80000"/>
              </a:lnSpc>
            </a:pPr>
            <a:endParaRPr lang="en-US" altLang="en-US" dirty="0">
              <a:solidFill>
                <a:schemeClr val="tx1"/>
              </a:solidFill>
              <a:sym typeface="Symbol" panose="05050102010706020507" pitchFamily="18" charset="2"/>
            </a:endParaRPr>
          </a:p>
          <a:p>
            <a:pPr lvl="2" eaLnBrk="1" hangingPunct="1">
              <a:lnSpc>
                <a:spcPct val="80000"/>
              </a:lnSpc>
            </a:pPr>
            <a:endParaRPr lang="en-US" altLang="en-US" sz="2000" dirty="0">
              <a:solidFill>
                <a:schemeClr val="tx1"/>
              </a:solidFill>
              <a:sym typeface="Symbol" panose="05050102010706020507" pitchFamily="18" charset="2"/>
            </a:endParaRPr>
          </a:p>
          <a:p>
            <a:pPr lvl="2" eaLnBrk="1" hangingPunct="1">
              <a:lnSpc>
                <a:spcPct val="80000"/>
              </a:lnSpc>
              <a:buFont typeface="Wingdings" panose="05000000000000000000" pitchFamily="2" charset="2"/>
              <a:buNone/>
            </a:pPr>
            <a:endParaRPr lang="en-US" altLang="en-US" sz="2100" dirty="0">
              <a:sym typeface="Symbol" panose="05050102010706020507" pitchFamily="18" charset="2"/>
            </a:endParaRPr>
          </a:p>
          <a:p>
            <a:pPr lvl="1" eaLnBrk="1" hangingPunct="1">
              <a:lnSpc>
                <a:spcPct val="80000"/>
              </a:lnSpc>
            </a:pPr>
            <a:endParaRPr lang="en-US" altLang="en-US" sz="2300" dirty="0">
              <a:sym typeface="Symbol" panose="05050102010706020507" pitchFamily="18" charset="2"/>
            </a:endParaRPr>
          </a:p>
          <a:p>
            <a:pPr lvl="1" eaLnBrk="1" hangingPunct="1">
              <a:lnSpc>
                <a:spcPct val="80000"/>
              </a:lnSpc>
            </a:pPr>
            <a:endParaRPr lang="en-US" altLang="en-US" sz="2300" dirty="0">
              <a:sym typeface="Symbol" panose="05050102010706020507" pitchFamily="18" charset="2"/>
            </a:endParaRPr>
          </a:p>
          <a:p>
            <a:pPr lvl="1" eaLnBrk="1" hangingPunct="1">
              <a:lnSpc>
                <a:spcPct val="80000"/>
              </a:lnSpc>
            </a:pPr>
            <a:endParaRPr lang="en-US" altLang="en-US" sz="2300" dirty="0">
              <a:sym typeface="Symbol" panose="05050102010706020507" pitchFamily="18" charset="2"/>
            </a:endParaRPr>
          </a:p>
          <a:p>
            <a:pPr lvl="1" eaLnBrk="1" hangingPunct="1">
              <a:lnSpc>
                <a:spcPct val="80000"/>
              </a:lnSpc>
            </a:pPr>
            <a:endParaRPr lang="en-US" altLang="en-US" sz="2300" dirty="0">
              <a:sym typeface="Symbol" panose="05050102010706020507" pitchFamily="18" charset="2"/>
            </a:endParaRPr>
          </a:p>
          <a:p>
            <a:pPr eaLnBrk="1" hangingPunct="1">
              <a:lnSpc>
                <a:spcPct val="80000"/>
              </a:lnSpc>
            </a:pPr>
            <a:endParaRPr lang="en-US" altLang="en-US" sz="2800" dirty="0">
              <a:sym typeface="Symbol" panose="05050102010706020507" pitchFamily="18" charset="2"/>
            </a:endParaRPr>
          </a:p>
          <a:p>
            <a:pPr eaLnBrk="1" hangingPunct="1">
              <a:lnSpc>
                <a:spcPct val="80000"/>
              </a:lnSpc>
              <a:buFont typeface="Wingdings" panose="05000000000000000000" pitchFamily="2" charset="2"/>
              <a:buNone/>
            </a:pPr>
            <a:endParaRPr lang="en-US" altLang="en-US" sz="2800" dirty="0">
              <a:sym typeface="Symbol" panose="05050102010706020507" pitchFamily="18" charset="2"/>
            </a:endParaRPr>
          </a:p>
          <a:p>
            <a:pPr eaLnBrk="1" hangingPunct="1">
              <a:lnSpc>
                <a:spcPct val="80000"/>
              </a:lnSpc>
            </a:pPr>
            <a:endParaRPr lang="en-US" altLang="en-US" sz="2800" dirty="0">
              <a:sym typeface="Symbol" panose="05050102010706020507" pitchFamily="18" charset="2"/>
            </a:endParaRPr>
          </a:p>
        </p:txBody>
      </p:sp>
    </p:spTree>
    <p:extLst>
      <p:ext uri="{BB962C8B-B14F-4D97-AF65-F5344CB8AC3E}">
        <p14:creationId xmlns:p14="http://schemas.microsoft.com/office/powerpoint/2010/main" val="4028650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149955">
                                            <p:txEl>
                                              <p:pRg st="0" end="0"/>
                                            </p:txEl>
                                          </p:spTgt>
                                        </p:tgtEl>
                                        <p:attrNameLst>
                                          <p:attrName>style.visibility</p:attrName>
                                        </p:attrNameLst>
                                      </p:cBhvr>
                                      <p:to>
                                        <p:strVal val="visible"/>
                                      </p:to>
                                    </p:set>
                                    <p:animEffect transition="in" filter="dissolve">
                                      <p:cBhvr>
                                        <p:cTn id="7" dur="500"/>
                                        <p:tgtEl>
                                          <p:spTgt spid="11499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149955">
                                            <p:txEl>
                                              <p:pRg st="1" end="1"/>
                                            </p:txEl>
                                          </p:spTgt>
                                        </p:tgtEl>
                                        <p:attrNameLst>
                                          <p:attrName>style.visibility</p:attrName>
                                        </p:attrNameLst>
                                      </p:cBhvr>
                                      <p:to>
                                        <p:strVal val="visible"/>
                                      </p:to>
                                    </p:set>
                                    <p:animEffect transition="in" filter="dissolve">
                                      <p:cBhvr>
                                        <p:cTn id="12" dur="500"/>
                                        <p:tgtEl>
                                          <p:spTgt spid="11499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149955">
                                            <p:txEl>
                                              <p:pRg st="2" end="2"/>
                                            </p:txEl>
                                          </p:spTgt>
                                        </p:tgtEl>
                                        <p:attrNameLst>
                                          <p:attrName>style.visibility</p:attrName>
                                        </p:attrNameLst>
                                      </p:cBhvr>
                                      <p:to>
                                        <p:strVal val="visible"/>
                                      </p:to>
                                    </p:set>
                                    <p:animEffect transition="in" filter="dissolve">
                                      <p:cBhvr>
                                        <p:cTn id="17" dur="500"/>
                                        <p:tgtEl>
                                          <p:spTgt spid="11499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149955">
                                            <p:txEl>
                                              <p:pRg st="4" end="4"/>
                                            </p:txEl>
                                          </p:spTgt>
                                        </p:tgtEl>
                                        <p:attrNameLst>
                                          <p:attrName>style.visibility</p:attrName>
                                        </p:attrNameLst>
                                      </p:cBhvr>
                                      <p:to>
                                        <p:strVal val="visible"/>
                                      </p:to>
                                    </p:set>
                                    <p:animEffect transition="in" filter="dissolve">
                                      <p:cBhvr>
                                        <p:cTn id="22" dur="500"/>
                                        <p:tgtEl>
                                          <p:spTgt spid="1149955">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1149955">
                                            <p:txEl>
                                              <p:pRg st="5" end="5"/>
                                            </p:txEl>
                                          </p:spTgt>
                                        </p:tgtEl>
                                        <p:attrNameLst>
                                          <p:attrName>style.visibility</p:attrName>
                                        </p:attrNameLst>
                                      </p:cBhvr>
                                      <p:to>
                                        <p:strVal val="visible"/>
                                      </p:to>
                                    </p:set>
                                    <p:animEffect transition="in" filter="dissolve">
                                      <p:cBhvr>
                                        <p:cTn id="27" dur="500"/>
                                        <p:tgtEl>
                                          <p:spTgt spid="1149955">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1149955">
                                            <p:txEl>
                                              <p:pRg st="6" end="6"/>
                                            </p:txEl>
                                          </p:spTgt>
                                        </p:tgtEl>
                                        <p:attrNameLst>
                                          <p:attrName>style.visibility</p:attrName>
                                        </p:attrNameLst>
                                      </p:cBhvr>
                                      <p:to>
                                        <p:strVal val="visible"/>
                                      </p:to>
                                    </p:set>
                                    <p:animEffect transition="in" filter="dissolve">
                                      <p:cBhvr>
                                        <p:cTn id="32" dur="500"/>
                                        <p:tgtEl>
                                          <p:spTgt spid="1149955">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nodeType="clickEffect">
                                  <p:stCondLst>
                                    <p:cond delay="0"/>
                                  </p:stCondLst>
                                  <p:childTnLst>
                                    <p:set>
                                      <p:cBhvr>
                                        <p:cTn id="36" dur="1" fill="hold">
                                          <p:stCondLst>
                                            <p:cond delay="0"/>
                                          </p:stCondLst>
                                        </p:cTn>
                                        <p:tgtEl>
                                          <p:spTgt spid="1149955">
                                            <p:txEl>
                                              <p:pRg st="8" end="8"/>
                                            </p:txEl>
                                          </p:spTgt>
                                        </p:tgtEl>
                                        <p:attrNameLst>
                                          <p:attrName>style.visibility</p:attrName>
                                        </p:attrNameLst>
                                      </p:cBhvr>
                                      <p:to>
                                        <p:strVal val="visible"/>
                                      </p:to>
                                    </p:set>
                                    <p:animEffect transition="in" filter="dissolve">
                                      <p:cBhvr>
                                        <p:cTn id="37" dur="500"/>
                                        <p:tgtEl>
                                          <p:spTgt spid="1149955">
                                            <p:txEl>
                                              <p:pRg st="8" end="8"/>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nodeType="clickEffect">
                                  <p:stCondLst>
                                    <p:cond delay="0"/>
                                  </p:stCondLst>
                                  <p:childTnLst>
                                    <p:set>
                                      <p:cBhvr>
                                        <p:cTn id="41" dur="1" fill="hold">
                                          <p:stCondLst>
                                            <p:cond delay="0"/>
                                          </p:stCondLst>
                                        </p:cTn>
                                        <p:tgtEl>
                                          <p:spTgt spid="1149955">
                                            <p:txEl>
                                              <p:pRg st="9" end="9"/>
                                            </p:txEl>
                                          </p:spTgt>
                                        </p:tgtEl>
                                        <p:attrNameLst>
                                          <p:attrName>style.visibility</p:attrName>
                                        </p:attrNameLst>
                                      </p:cBhvr>
                                      <p:to>
                                        <p:strVal val="visible"/>
                                      </p:to>
                                    </p:set>
                                    <p:animEffect transition="in" filter="dissolve">
                                      <p:cBhvr>
                                        <p:cTn id="42" dur="500"/>
                                        <p:tgtEl>
                                          <p:spTgt spid="1149955">
                                            <p:txEl>
                                              <p:pRg st="9" end="9"/>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9" presetClass="entr" presetSubtype="0" fill="hold" nodeType="clickEffect">
                                  <p:stCondLst>
                                    <p:cond delay="0"/>
                                  </p:stCondLst>
                                  <p:childTnLst>
                                    <p:set>
                                      <p:cBhvr>
                                        <p:cTn id="46" dur="1" fill="hold">
                                          <p:stCondLst>
                                            <p:cond delay="0"/>
                                          </p:stCondLst>
                                        </p:cTn>
                                        <p:tgtEl>
                                          <p:spTgt spid="1149955">
                                            <p:txEl>
                                              <p:pRg st="10" end="10"/>
                                            </p:txEl>
                                          </p:spTgt>
                                        </p:tgtEl>
                                        <p:attrNameLst>
                                          <p:attrName>style.visibility</p:attrName>
                                        </p:attrNameLst>
                                      </p:cBhvr>
                                      <p:to>
                                        <p:strVal val="visible"/>
                                      </p:to>
                                    </p:set>
                                    <p:animEffect transition="in" filter="dissolve">
                                      <p:cBhvr>
                                        <p:cTn id="47" dur="500"/>
                                        <p:tgtEl>
                                          <p:spTgt spid="1149955">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1149955">
                                            <p:txEl>
                                              <p:pRg st="12" end="12"/>
                                            </p:txEl>
                                          </p:spTgt>
                                        </p:tgtEl>
                                        <p:attrNameLst>
                                          <p:attrName>style.visibility</p:attrName>
                                        </p:attrNameLst>
                                      </p:cBhvr>
                                      <p:to>
                                        <p:strVal val="visible"/>
                                      </p:to>
                                    </p:set>
                                    <p:animEffect transition="in" filter="dissolve">
                                      <p:cBhvr>
                                        <p:cTn id="52" dur="500"/>
                                        <p:tgtEl>
                                          <p:spTgt spid="114995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77173" y="418381"/>
            <a:ext cx="9886193" cy="1143000"/>
          </a:xfrm>
        </p:spPr>
        <p:txBody>
          <a:bodyPr>
            <a:normAutofit fontScale="90000"/>
          </a:bodyPr>
          <a:lstStyle/>
          <a:p>
            <a:pPr eaLnBrk="1" hangingPunct="1"/>
            <a:r>
              <a:rPr lang="en-US" altLang="en-US" sz="4000" dirty="0">
                <a:solidFill>
                  <a:srgbClr val="FFC000"/>
                </a:solidFill>
              </a:rPr>
              <a:t>Putting the Dyad in Dyadic Analyses</a:t>
            </a:r>
            <a:endParaRPr lang="en-US" altLang="en-US" sz="3400" dirty="0">
              <a:solidFill>
                <a:srgbClr val="FFC000"/>
              </a:solidFill>
            </a:endParaRPr>
          </a:p>
        </p:txBody>
      </p:sp>
      <p:sp>
        <p:nvSpPr>
          <p:cNvPr id="36867" name="Rectangle 3"/>
          <p:cNvSpPr>
            <a:spLocks noGrp="1" noChangeArrowheads="1"/>
          </p:cNvSpPr>
          <p:nvPr>
            <p:ph type="body" idx="1"/>
          </p:nvPr>
        </p:nvSpPr>
        <p:spPr>
          <a:xfrm>
            <a:off x="677173" y="3055792"/>
            <a:ext cx="9335864" cy="4306148"/>
          </a:xfrm>
        </p:spPr>
        <p:txBody>
          <a:bodyPr>
            <a:normAutofit fontScale="85000" lnSpcReduction="10000"/>
          </a:bodyPr>
          <a:lstStyle/>
          <a:p>
            <a:pPr eaLnBrk="1" hangingPunct="1">
              <a:lnSpc>
                <a:spcPct val="120000"/>
              </a:lnSpc>
              <a:spcBef>
                <a:spcPts val="0"/>
              </a:spcBef>
              <a:spcAft>
                <a:spcPts val="0"/>
              </a:spcAft>
            </a:pPr>
            <a:r>
              <a:rPr lang="en-US" altLang="en-US" dirty="0">
                <a:solidFill>
                  <a:schemeClr val="tx1"/>
                </a:solidFill>
                <a:sym typeface="Symbol" panose="05050102010706020507" pitchFamily="18" charset="2"/>
              </a:rPr>
              <a:t>Much of the richness of dyadic data is exploring influences one member of a dyad may have on the other</a:t>
            </a:r>
          </a:p>
          <a:p>
            <a:pPr eaLnBrk="1" hangingPunct="1">
              <a:lnSpc>
                <a:spcPct val="120000"/>
              </a:lnSpc>
              <a:spcBef>
                <a:spcPts val="0"/>
              </a:spcBef>
              <a:spcAft>
                <a:spcPts val="0"/>
              </a:spcAft>
            </a:pPr>
            <a:endParaRPr lang="en-US" altLang="en-US" dirty="0">
              <a:solidFill>
                <a:schemeClr val="tx1"/>
              </a:solidFill>
              <a:sym typeface="Symbol" panose="05050102010706020507" pitchFamily="18" charset="2"/>
            </a:endParaRPr>
          </a:p>
          <a:p>
            <a:pPr eaLnBrk="1" hangingPunct="1">
              <a:lnSpc>
                <a:spcPct val="120000"/>
              </a:lnSpc>
              <a:spcBef>
                <a:spcPts val="0"/>
              </a:spcBef>
              <a:spcAft>
                <a:spcPts val="0"/>
              </a:spcAft>
            </a:pPr>
            <a:r>
              <a:rPr lang="en-US" altLang="en-US" sz="2800" dirty="0">
                <a:solidFill>
                  <a:schemeClr val="tx1"/>
                </a:solidFill>
                <a:sym typeface="Symbol" panose="05050102010706020507" pitchFamily="18" charset="2"/>
              </a:rPr>
              <a:t>To do this we explore:</a:t>
            </a:r>
          </a:p>
          <a:p>
            <a:pPr lvl="1" eaLnBrk="1" hangingPunct="1">
              <a:lnSpc>
                <a:spcPct val="120000"/>
              </a:lnSpc>
              <a:spcBef>
                <a:spcPts val="0"/>
              </a:spcBef>
              <a:spcAft>
                <a:spcPts val="0"/>
              </a:spcAft>
            </a:pPr>
            <a:r>
              <a:rPr lang="en-US" altLang="en-US" sz="2400" dirty="0">
                <a:solidFill>
                  <a:schemeClr val="tx1"/>
                </a:solidFill>
                <a:sym typeface="Symbol" panose="05050102010706020507" pitchFamily="18" charset="2"/>
              </a:rPr>
              <a:t>Actor effects</a:t>
            </a:r>
          </a:p>
          <a:p>
            <a:pPr lvl="2" eaLnBrk="1" hangingPunct="1">
              <a:lnSpc>
                <a:spcPct val="120000"/>
              </a:lnSpc>
              <a:spcBef>
                <a:spcPts val="0"/>
              </a:spcBef>
              <a:spcAft>
                <a:spcPts val="0"/>
              </a:spcAft>
            </a:pPr>
            <a:r>
              <a:rPr lang="en-US" altLang="en-US" sz="2000" dirty="0">
                <a:solidFill>
                  <a:schemeClr val="tx1"/>
                </a:solidFill>
                <a:sym typeface="Symbol" panose="05050102010706020507" pitchFamily="18" charset="2"/>
              </a:rPr>
              <a:t>Effect of individual’s predictor on individual’s outcome</a:t>
            </a:r>
          </a:p>
          <a:p>
            <a:pPr lvl="2" eaLnBrk="1" hangingPunct="1">
              <a:lnSpc>
                <a:spcPct val="120000"/>
              </a:lnSpc>
              <a:spcBef>
                <a:spcPts val="0"/>
              </a:spcBef>
              <a:spcAft>
                <a:spcPts val="0"/>
              </a:spcAft>
            </a:pPr>
            <a:r>
              <a:rPr lang="en-US" altLang="en-US" sz="2000" dirty="0">
                <a:solidFill>
                  <a:schemeClr val="tx1"/>
                </a:solidFill>
                <a:sym typeface="Symbol" panose="05050102010706020507" pitchFamily="18" charset="2"/>
              </a:rPr>
              <a:t>Ex: influence of my positive affect on my relationship satisfaction</a:t>
            </a:r>
          </a:p>
          <a:p>
            <a:pPr lvl="2" eaLnBrk="1" hangingPunct="1">
              <a:lnSpc>
                <a:spcPct val="120000"/>
              </a:lnSpc>
              <a:spcBef>
                <a:spcPts val="0"/>
              </a:spcBef>
              <a:spcAft>
                <a:spcPts val="0"/>
              </a:spcAft>
            </a:pPr>
            <a:endParaRPr lang="en-US" altLang="en-US" sz="2000" dirty="0">
              <a:solidFill>
                <a:schemeClr val="tx1"/>
              </a:solidFill>
              <a:sym typeface="Symbol" panose="05050102010706020507" pitchFamily="18" charset="2"/>
            </a:endParaRPr>
          </a:p>
          <a:p>
            <a:pPr lvl="1" eaLnBrk="1" hangingPunct="1">
              <a:lnSpc>
                <a:spcPct val="120000"/>
              </a:lnSpc>
              <a:spcBef>
                <a:spcPts val="0"/>
              </a:spcBef>
              <a:spcAft>
                <a:spcPts val="0"/>
              </a:spcAft>
            </a:pPr>
            <a:r>
              <a:rPr lang="en-US" altLang="en-US" sz="2400" dirty="0">
                <a:solidFill>
                  <a:schemeClr val="tx1"/>
                </a:solidFill>
                <a:sym typeface="Symbol" panose="05050102010706020507" pitchFamily="18" charset="2"/>
              </a:rPr>
              <a:t>Partner effects</a:t>
            </a:r>
          </a:p>
          <a:p>
            <a:pPr lvl="2" eaLnBrk="1" hangingPunct="1">
              <a:lnSpc>
                <a:spcPct val="120000"/>
              </a:lnSpc>
              <a:spcBef>
                <a:spcPts val="0"/>
              </a:spcBef>
              <a:spcAft>
                <a:spcPts val="0"/>
              </a:spcAft>
            </a:pPr>
            <a:r>
              <a:rPr lang="en-US" altLang="en-US" sz="2000" dirty="0">
                <a:solidFill>
                  <a:schemeClr val="tx1"/>
                </a:solidFill>
                <a:sym typeface="Symbol" panose="05050102010706020507" pitchFamily="18" charset="2"/>
              </a:rPr>
              <a:t>Influence of a partner’s predictor on individual’s outcome</a:t>
            </a:r>
          </a:p>
          <a:p>
            <a:pPr lvl="2" eaLnBrk="1" hangingPunct="1">
              <a:lnSpc>
                <a:spcPct val="120000"/>
              </a:lnSpc>
              <a:spcBef>
                <a:spcPts val="0"/>
              </a:spcBef>
              <a:spcAft>
                <a:spcPts val="0"/>
              </a:spcAft>
            </a:pPr>
            <a:r>
              <a:rPr lang="en-US" altLang="en-US" sz="2000" dirty="0">
                <a:solidFill>
                  <a:schemeClr val="tx1"/>
                </a:solidFill>
                <a:sym typeface="Symbol" panose="05050102010706020507" pitchFamily="18" charset="2"/>
              </a:rPr>
              <a:t>Ex: influence of my partner’s positive affect on my relationship satisfaction</a:t>
            </a:r>
          </a:p>
          <a:p>
            <a:pPr lvl="2" eaLnBrk="1" hangingPunct="1">
              <a:lnSpc>
                <a:spcPct val="120000"/>
              </a:lnSpc>
              <a:spcBef>
                <a:spcPts val="0"/>
              </a:spcBef>
              <a:spcAft>
                <a:spcPts val="0"/>
              </a:spcAft>
            </a:pPr>
            <a:endParaRPr lang="en-US" altLang="en-US" sz="2000" dirty="0">
              <a:solidFill>
                <a:schemeClr val="tx1"/>
              </a:solidFill>
              <a:sym typeface="Symbol" panose="05050102010706020507" pitchFamily="18" charset="2"/>
            </a:endParaRPr>
          </a:p>
          <a:p>
            <a:pPr eaLnBrk="1" hangingPunct="1">
              <a:lnSpc>
                <a:spcPct val="120000"/>
              </a:lnSpc>
              <a:spcBef>
                <a:spcPts val="0"/>
              </a:spcBef>
              <a:spcAft>
                <a:spcPts val="0"/>
              </a:spcAft>
            </a:pPr>
            <a:r>
              <a:rPr lang="en-US" altLang="en-US" dirty="0">
                <a:solidFill>
                  <a:schemeClr val="tx1"/>
                </a:solidFill>
                <a:sym typeface="Symbol" panose="05050102010706020507" pitchFamily="18" charset="2"/>
              </a:rPr>
              <a:t>Can do this with multilevel modeling</a:t>
            </a:r>
          </a:p>
          <a:p>
            <a:pPr lvl="2" eaLnBrk="1" hangingPunct="1">
              <a:lnSpc>
                <a:spcPct val="80000"/>
              </a:lnSpc>
            </a:pPr>
            <a:endParaRPr lang="en-US" altLang="en-US" sz="2000" dirty="0">
              <a:sym typeface="Symbol" panose="05050102010706020507" pitchFamily="18" charset="2"/>
            </a:endParaRPr>
          </a:p>
          <a:p>
            <a:pPr lvl="2" eaLnBrk="1" hangingPunct="1">
              <a:lnSpc>
                <a:spcPct val="80000"/>
              </a:lnSpc>
              <a:buFont typeface="Wingdings" panose="05000000000000000000" pitchFamily="2" charset="2"/>
              <a:buNone/>
            </a:pPr>
            <a:endParaRPr lang="en-US" altLang="en-US" sz="2100" dirty="0">
              <a:sym typeface="Symbol" panose="05050102010706020507" pitchFamily="18" charset="2"/>
            </a:endParaRPr>
          </a:p>
          <a:p>
            <a:pPr lvl="1" eaLnBrk="1" hangingPunct="1">
              <a:lnSpc>
                <a:spcPct val="80000"/>
              </a:lnSpc>
            </a:pPr>
            <a:endParaRPr lang="en-US" altLang="en-US" sz="2300" dirty="0">
              <a:sym typeface="Symbol" panose="05050102010706020507" pitchFamily="18" charset="2"/>
            </a:endParaRPr>
          </a:p>
          <a:p>
            <a:pPr lvl="1" eaLnBrk="1" hangingPunct="1">
              <a:lnSpc>
                <a:spcPct val="80000"/>
              </a:lnSpc>
            </a:pPr>
            <a:endParaRPr lang="en-US" altLang="en-US" sz="2300" dirty="0">
              <a:sym typeface="Symbol" panose="05050102010706020507" pitchFamily="18" charset="2"/>
            </a:endParaRPr>
          </a:p>
          <a:p>
            <a:pPr lvl="1" eaLnBrk="1" hangingPunct="1">
              <a:lnSpc>
                <a:spcPct val="80000"/>
              </a:lnSpc>
            </a:pPr>
            <a:endParaRPr lang="en-US" altLang="en-US" sz="2300" dirty="0">
              <a:sym typeface="Symbol" panose="05050102010706020507" pitchFamily="18" charset="2"/>
            </a:endParaRPr>
          </a:p>
          <a:p>
            <a:pPr lvl="1" eaLnBrk="1" hangingPunct="1">
              <a:lnSpc>
                <a:spcPct val="80000"/>
              </a:lnSpc>
            </a:pPr>
            <a:endParaRPr lang="en-US" altLang="en-US" sz="2300" dirty="0">
              <a:sym typeface="Symbol" panose="05050102010706020507" pitchFamily="18" charset="2"/>
            </a:endParaRPr>
          </a:p>
          <a:p>
            <a:pPr eaLnBrk="1" hangingPunct="1">
              <a:lnSpc>
                <a:spcPct val="80000"/>
              </a:lnSpc>
            </a:pPr>
            <a:endParaRPr lang="en-US" altLang="en-US" sz="2800" dirty="0">
              <a:sym typeface="Symbol" panose="05050102010706020507" pitchFamily="18" charset="2"/>
            </a:endParaRPr>
          </a:p>
          <a:p>
            <a:pPr eaLnBrk="1" hangingPunct="1">
              <a:lnSpc>
                <a:spcPct val="80000"/>
              </a:lnSpc>
              <a:buFont typeface="Wingdings" panose="05000000000000000000" pitchFamily="2" charset="2"/>
              <a:buNone/>
            </a:pPr>
            <a:endParaRPr lang="en-US" altLang="en-US" sz="2800" dirty="0">
              <a:sym typeface="Symbol" panose="05050102010706020507" pitchFamily="18" charset="2"/>
            </a:endParaRPr>
          </a:p>
          <a:p>
            <a:pPr eaLnBrk="1" hangingPunct="1">
              <a:lnSpc>
                <a:spcPct val="80000"/>
              </a:lnSpc>
            </a:pPr>
            <a:endParaRPr lang="en-US" altLang="en-US" sz="2800" dirty="0">
              <a:sym typeface="Symbol" panose="05050102010706020507" pitchFamily="18" charset="2"/>
            </a:endParaRPr>
          </a:p>
        </p:txBody>
      </p:sp>
    </p:spTree>
    <p:extLst>
      <p:ext uri="{BB962C8B-B14F-4D97-AF65-F5344CB8AC3E}">
        <p14:creationId xmlns:p14="http://schemas.microsoft.com/office/powerpoint/2010/main" val="11423878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785831" y="527881"/>
            <a:ext cx="10863375" cy="1143000"/>
          </a:xfrm>
        </p:spPr>
        <p:txBody>
          <a:bodyPr>
            <a:normAutofit fontScale="90000"/>
          </a:bodyPr>
          <a:lstStyle/>
          <a:p>
            <a:pPr eaLnBrk="1" hangingPunct="1"/>
            <a:r>
              <a:rPr lang="en-US" altLang="en-US" sz="4000" dirty="0"/>
              <a:t>ADRD Example: Actor Partner Interdependence Model </a:t>
            </a:r>
            <a:r>
              <a:rPr lang="en-US" altLang="en-US" sz="3100" dirty="0"/>
              <a:t>(</a:t>
            </a:r>
            <a:r>
              <a:rPr lang="en-US" altLang="en-US" sz="3100" dirty="0" err="1"/>
              <a:t>Kashy</a:t>
            </a:r>
            <a:r>
              <a:rPr lang="en-US" altLang="en-US" sz="3100" dirty="0"/>
              <a:t> and Kenny, 1999) </a:t>
            </a:r>
            <a:endParaRPr lang="en-US" altLang="en-US" sz="3400" dirty="0"/>
          </a:p>
        </p:txBody>
      </p:sp>
      <p:sp>
        <p:nvSpPr>
          <p:cNvPr id="37891" name="Rectangle 4"/>
          <p:cNvSpPr>
            <a:spLocks noChangeArrowheads="1"/>
          </p:cNvSpPr>
          <p:nvPr/>
        </p:nvSpPr>
        <p:spPr bwMode="auto">
          <a:xfrm>
            <a:off x="725715" y="1913633"/>
            <a:ext cx="3113314" cy="1608626"/>
          </a:xfrm>
          <a:prstGeom prst="rect">
            <a:avLst/>
          </a:prstGeom>
          <a:solidFill>
            <a:srgbClr val="92D050"/>
          </a:solidFill>
          <a:ln w="9525" algn="ctr">
            <a:solidFill>
              <a:schemeClr val="tx1"/>
            </a:solidFill>
            <a:round/>
            <a:headEnd/>
            <a:tailEnd/>
          </a:ln>
        </p:spPr>
        <p:txBody>
          <a:bodyPr wrap="none" anchor="ctr"/>
          <a:lstStyle>
            <a:lvl1pPr eaLnBrk="0" hangingPunct="0">
              <a:defRPr sz="1400" b="1">
                <a:solidFill>
                  <a:schemeClr val="tx1"/>
                </a:solidFill>
                <a:latin typeface="YaleAdmin-Roman" pitchFamily="2" charset="0"/>
              </a:defRPr>
            </a:lvl1pPr>
            <a:lvl2pPr marL="742950" indent="-285750" eaLnBrk="0" hangingPunct="0">
              <a:defRPr sz="1400" b="1">
                <a:solidFill>
                  <a:schemeClr val="tx1"/>
                </a:solidFill>
                <a:latin typeface="YaleAdmin-Roman" pitchFamily="2" charset="0"/>
              </a:defRPr>
            </a:lvl2pPr>
            <a:lvl3pPr marL="1143000" indent="-228600" eaLnBrk="0" hangingPunct="0">
              <a:defRPr sz="1400" b="1">
                <a:solidFill>
                  <a:schemeClr val="tx1"/>
                </a:solidFill>
                <a:latin typeface="YaleAdmin-Roman" pitchFamily="2" charset="0"/>
              </a:defRPr>
            </a:lvl3pPr>
            <a:lvl4pPr marL="1600200" indent="-228600" eaLnBrk="0" hangingPunct="0">
              <a:defRPr sz="1400" b="1">
                <a:solidFill>
                  <a:schemeClr val="tx1"/>
                </a:solidFill>
                <a:latin typeface="YaleAdmin-Roman" pitchFamily="2" charset="0"/>
              </a:defRPr>
            </a:lvl4pPr>
            <a:lvl5pPr marL="2057400" indent="-228600" eaLnBrk="0" hangingPunct="0">
              <a:defRPr sz="1400" b="1">
                <a:solidFill>
                  <a:schemeClr val="tx1"/>
                </a:solidFill>
                <a:latin typeface="YaleAdmin-Roman" pitchFamily="2" charset="0"/>
              </a:defRPr>
            </a:lvl5pPr>
            <a:lvl6pPr marL="2514600" indent="-228600" algn="ctr" eaLnBrk="0" fontAlgn="base" hangingPunct="0">
              <a:spcBef>
                <a:spcPct val="0"/>
              </a:spcBef>
              <a:spcAft>
                <a:spcPct val="0"/>
              </a:spcAft>
              <a:defRPr sz="1400" b="1">
                <a:solidFill>
                  <a:schemeClr val="tx1"/>
                </a:solidFill>
                <a:latin typeface="YaleAdmin-Roman" pitchFamily="2" charset="0"/>
              </a:defRPr>
            </a:lvl6pPr>
            <a:lvl7pPr marL="2971800" indent="-228600" algn="ctr" eaLnBrk="0" fontAlgn="base" hangingPunct="0">
              <a:spcBef>
                <a:spcPct val="0"/>
              </a:spcBef>
              <a:spcAft>
                <a:spcPct val="0"/>
              </a:spcAft>
              <a:defRPr sz="1400" b="1">
                <a:solidFill>
                  <a:schemeClr val="tx1"/>
                </a:solidFill>
                <a:latin typeface="YaleAdmin-Roman" pitchFamily="2" charset="0"/>
              </a:defRPr>
            </a:lvl7pPr>
            <a:lvl8pPr marL="3429000" indent="-228600" algn="ctr" eaLnBrk="0" fontAlgn="base" hangingPunct="0">
              <a:spcBef>
                <a:spcPct val="0"/>
              </a:spcBef>
              <a:spcAft>
                <a:spcPct val="0"/>
              </a:spcAft>
              <a:defRPr sz="1400" b="1">
                <a:solidFill>
                  <a:schemeClr val="tx1"/>
                </a:solidFill>
                <a:latin typeface="YaleAdmin-Roman" pitchFamily="2" charset="0"/>
              </a:defRPr>
            </a:lvl8pPr>
            <a:lvl9pPr marL="3886200" indent="-228600" algn="ctr" eaLnBrk="0" fontAlgn="base" hangingPunct="0">
              <a:spcBef>
                <a:spcPct val="0"/>
              </a:spcBef>
              <a:spcAft>
                <a:spcPct val="0"/>
              </a:spcAft>
              <a:defRPr sz="1400" b="1">
                <a:solidFill>
                  <a:schemeClr val="tx1"/>
                </a:solidFill>
                <a:latin typeface="YaleAdmin-Roman" pitchFamily="2" charset="0"/>
              </a:defRPr>
            </a:lvl9pPr>
          </a:lstStyle>
          <a:p>
            <a:pPr eaLnBrk="1" hangingPunct="1"/>
            <a:r>
              <a:rPr lang="en-US" altLang="en-US" sz="2400" dirty="0" err="1"/>
              <a:t>PwD</a:t>
            </a:r>
            <a:r>
              <a:rPr lang="en-US" altLang="en-US" sz="2400" dirty="0"/>
              <a:t> </a:t>
            </a:r>
          </a:p>
          <a:p>
            <a:pPr eaLnBrk="1" hangingPunct="1"/>
            <a:r>
              <a:rPr lang="en-US" altLang="en-US" sz="2400" dirty="0"/>
              <a:t>perceived support</a:t>
            </a:r>
          </a:p>
        </p:txBody>
      </p:sp>
      <p:sp>
        <p:nvSpPr>
          <p:cNvPr id="37892" name="Rectangle 5"/>
          <p:cNvSpPr>
            <a:spLocks noChangeArrowheads="1"/>
          </p:cNvSpPr>
          <p:nvPr/>
        </p:nvSpPr>
        <p:spPr bwMode="auto">
          <a:xfrm>
            <a:off x="725715" y="4038599"/>
            <a:ext cx="3113314" cy="1505858"/>
          </a:xfrm>
          <a:prstGeom prst="rect">
            <a:avLst/>
          </a:prstGeom>
          <a:solidFill>
            <a:srgbClr val="00B0F0"/>
          </a:solidFill>
          <a:ln w="9525" algn="ctr">
            <a:solidFill>
              <a:schemeClr val="tx1"/>
            </a:solidFill>
            <a:round/>
            <a:headEnd/>
            <a:tailEnd/>
          </a:ln>
        </p:spPr>
        <p:txBody>
          <a:bodyPr wrap="none" anchor="ctr"/>
          <a:lstStyle>
            <a:lvl1pPr eaLnBrk="0" hangingPunct="0">
              <a:defRPr sz="1400" b="1">
                <a:solidFill>
                  <a:schemeClr val="tx1"/>
                </a:solidFill>
                <a:latin typeface="YaleAdmin-Roman" pitchFamily="2" charset="0"/>
              </a:defRPr>
            </a:lvl1pPr>
            <a:lvl2pPr marL="742950" indent="-285750" eaLnBrk="0" hangingPunct="0">
              <a:defRPr sz="1400" b="1">
                <a:solidFill>
                  <a:schemeClr val="tx1"/>
                </a:solidFill>
                <a:latin typeface="YaleAdmin-Roman" pitchFamily="2" charset="0"/>
              </a:defRPr>
            </a:lvl2pPr>
            <a:lvl3pPr marL="1143000" indent="-228600" eaLnBrk="0" hangingPunct="0">
              <a:defRPr sz="1400" b="1">
                <a:solidFill>
                  <a:schemeClr val="tx1"/>
                </a:solidFill>
                <a:latin typeface="YaleAdmin-Roman" pitchFamily="2" charset="0"/>
              </a:defRPr>
            </a:lvl3pPr>
            <a:lvl4pPr marL="1600200" indent="-228600" eaLnBrk="0" hangingPunct="0">
              <a:defRPr sz="1400" b="1">
                <a:solidFill>
                  <a:schemeClr val="tx1"/>
                </a:solidFill>
                <a:latin typeface="YaleAdmin-Roman" pitchFamily="2" charset="0"/>
              </a:defRPr>
            </a:lvl4pPr>
            <a:lvl5pPr marL="2057400" indent="-228600" eaLnBrk="0" hangingPunct="0">
              <a:defRPr sz="1400" b="1">
                <a:solidFill>
                  <a:schemeClr val="tx1"/>
                </a:solidFill>
                <a:latin typeface="YaleAdmin-Roman" pitchFamily="2" charset="0"/>
              </a:defRPr>
            </a:lvl5pPr>
            <a:lvl6pPr marL="2514600" indent="-228600" algn="ctr" eaLnBrk="0" fontAlgn="base" hangingPunct="0">
              <a:spcBef>
                <a:spcPct val="0"/>
              </a:spcBef>
              <a:spcAft>
                <a:spcPct val="0"/>
              </a:spcAft>
              <a:defRPr sz="1400" b="1">
                <a:solidFill>
                  <a:schemeClr val="tx1"/>
                </a:solidFill>
                <a:latin typeface="YaleAdmin-Roman" pitchFamily="2" charset="0"/>
              </a:defRPr>
            </a:lvl6pPr>
            <a:lvl7pPr marL="2971800" indent="-228600" algn="ctr" eaLnBrk="0" fontAlgn="base" hangingPunct="0">
              <a:spcBef>
                <a:spcPct val="0"/>
              </a:spcBef>
              <a:spcAft>
                <a:spcPct val="0"/>
              </a:spcAft>
              <a:defRPr sz="1400" b="1">
                <a:solidFill>
                  <a:schemeClr val="tx1"/>
                </a:solidFill>
                <a:latin typeface="YaleAdmin-Roman" pitchFamily="2" charset="0"/>
              </a:defRPr>
            </a:lvl7pPr>
            <a:lvl8pPr marL="3429000" indent="-228600" algn="ctr" eaLnBrk="0" fontAlgn="base" hangingPunct="0">
              <a:spcBef>
                <a:spcPct val="0"/>
              </a:spcBef>
              <a:spcAft>
                <a:spcPct val="0"/>
              </a:spcAft>
              <a:defRPr sz="1400" b="1">
                <a:solidFill>
                  <a:schemeClr val="tx1"/>
                </a:solidFill>
                <a:latin typeface="YaleAdmin-Roman" pitchFamily="2" charset="0"/>
              </a:defRPr>
            </a:lvl8pPr>
            <a:lvl9pPr marL="3886200" indent="-228600" algn="ctr" eaLnBrk="0" fontAlgn="base" hangingPunct="0">
              <a:spcBef>
                <a:spcPct val="0"/>
              </a:spcBef>
              <a:spcAft>
                <a:spcPct val="0"/>
              </a:spcAft>
              <a:defRPr sz="1400" b="1">
                <a:solidFill>
                  <a:schemeClr val="tx1"/>
                </a:solidFill>
                <a:latin typeface="YaleAdmin-Roman" pitchFamily="2" charset="0"/>
              </a:defRPr>
            </a:lvl9pPr>
          </a:lstStyle>
          <a:p>
            <a:pPr eaLnBrk="1" hangingPunct="1"/>
            <a:r>
              <a:rPr lang="en-US" altLang="en-US" sz="2400" dirty="0"/>
              <a:t>CG </a:t>
            </a:r>
          </a:p>
          <a:p>
            <a:pPr eaLnBrk="1" hangingPunct="1"/>
            <a:r>
              <a:rPr lang="en-US" altLang="en-US" sz="2400" dirty="0"/>
              <a:t>perceived support</a:t>
            </a:r>
          </a:p>
        </p:txBody>
      </p:sp>
      <p:sp>
        <p:nvSpPr>
          <p:cNvPr id="37893" name="Rectangle 6"/>
          <p:cNvSpPr>
            <a:spLocks noChangeArrowheads="1"/>
          </p:cNvSpPr>
          <p:nvPr/>
        </p:nvSpPr>
        <p:spPr bwMode="auto">
          <a:xfrm>
            <a:off x="7238045" y="1896699"/>
            <a:ext cx="3183212" cy="1760900"/>
          </a:xfrm>
          <a:prstGeom prst="rect">
            <a:avLst/>
          </a:prstGeom>
          <a:solidFill>
            <a:srgbClr val="92D050"/>
          </a:solidFill>
          <a:ln w="9525" algn="ctr">
            <a:solidFill>
              <a:schemeClr val="tx1"/>
            </a:solidFill>
            <a:round/>
            <a:headEnd/>
            <a:tailEnd/>
          </a:ln>
        </p:spPr>
        <p:txBody>
          <a:bodyPr wrap="none" anchor="ctr"/>
          <a:lstStyle>
            <a:lvl1pPr eaLnBrk="0" hangingPunct="0">
              <a:defRPr sz="1400" b="1">
                <a:solidFill>
                  <a:schemeClr val="tx1"/>
                </a:solidFill>
                <a:latin typeface="YaleAdmin-Roman" pitchFamily="2" charset="0"/>
              </a:defRPr>
            </a:lvl1pPr>
            <a:lvl2pPr marL="742950" indent="-285750" eaLnBrk="0" hangingPunct="0">
              <a:defRPr sz="1400" b="1">
                <a:solidFill>
                  <a:schemeClr val="tx1"/>
                </a:solidFill>
                <a:latin typeface="YaleAdmin-Roman" pitchFamily="2" charset="0"/>
              </a:defRPr>
            </a:lvl2pPr>
            <a:lvl3pPr marL="1143000" indent="-228600" eaLnBrk="0" hangingPunct="0">
              <a:defRPr sz="1400" b="1">
                <a:solidFill>
                  <a:schemeClr val="tx1"/>
                </a:solidFill>
                <a:latin typeface="YaleAdmin-Roman" pitchFamily="2" charset="0"/>
              </a:defRPr>
            </a:lvl3pPr>
            <a:lvl4pPr marL="1600200" indent="-228600" eaLnBrk="0" hangingPunct="0">
              <a:defRPr sz="1400" b="1">
                <a:solidFill>
                  <a:schemeClr val="tx1"/>
                </a:solidFill>
                <a:latin typeface="YaleAdmin-Roman" pitchFamily="2" charset="0"/>
              </a:defRPr>
            </a:lvl4pPr>
            <a:lvl5pPr marL="2057400" indent="-228600" eaLnBrk="0" hangingPunct="0">
              <a:defRPr sz="1400" b="1">
                <a:solidFill>
                  <a:schemeClr val="tx1"/>
                </a:solidFill>
                <a:latin typeface="YaleAdmin-Roman" pitchFamily="2" charset="0"/>
              </a:defRPr>
            </a:lvl5pPr>
            <a:lvl6pPr marL="2514600" indent="-228600" algn="ctr" eaLnBrk="0" fontAlgn="base" hangingPunct="0">
              <a:spcBef>
                <a:spcPct val="0"/>
              </a:spcBef>
              <a:spcAft>
                <a:spcPct val="0"/>
              </a:spcAft>
              <a:defRPr sz="1400" b="1">
                <a:solidFill>
                  <a:schemeClr val="tx1"/>
                </a:solidFill>
                <a:latin typeface="YaleAdmin-Roman" pitchFamily="2" charset="0"/>
              </a:defRPr>
            </a:lvl6pPr>
            <a:lvl7pPr marL="2971800" indent="-228600" algn="ctr" eaLnBrk="0" fontAlgn="base" hangingPunct="0">
              <a:spcBef>
                <a:spcPct val="0"/>
              </a:spcBef>
              <a:spcAft>
                <a:spcPct val="0"/>
              </a:spcAft>
              <a:defRPr sz="1400" b="1">
                <a:solidFill>
                  <a:schemeClr val="tx1"/>
                </a:solidFill>
                <a:latin typeface="YaleAdmin-Roman" pitchFamily="2" charset="0"/>
              </a:defRPr>
            </a:lvl7pPr>
            <a:lvl8pPr marL="3429000" indent="-228600" algn="ctr" eaLnBrk="0" fontAlgn="base" hangingPunct="0">
              <a:spcBef>
                <a:spcPct val="0"/>
              </a:spcBef>
              <a:spcAft>
                <a:spcPct val="0"/>
              </a:spcAft>
              <a:defRPr sz="1400" b="1">
                <a:solidFill>
                  <a:schemeClr val="tx1"/>
                </a:solidFill>
                <a:latin typeface="YaleAdmin-Roman" pitchFamily="2" charset="0"/>
              </a:defRPr>
            </a:lvl8pPr>
            <a:lvl9pPr marL="3886200" indent="-228600" algn="ctr" eaLnBrk="0" fontAlgn="base" hangingPunct="0">
              <a:spcBef>
                <a:spcPct val="0"/>
              </a:spcBef>
              <a:spcAft>
                <a:spcPct val="0"/>
              </a:spcAft>
              <a:defRPr sz="1400" b="1">
                <a:solidFill>
                  <a:schemeClr val="tx1"/>
                </a:solidFill>
                <a:latin typeface="YaleAdmin-Roman" pitchFamily="2" charset="0"/>
              </a:defRPr>
            </a:lvl9pPr>
          </a:lstStyle>
          <a:p>
            <a:pPr eaLnBrk="1" hangingPunct="1"/>
            <a:r>
              <a:rPr lang="en-US" altLang="en-US" sz="2400" dirty="0" err="1"/>
              <a:t>PwD</a:t>
            </a:r>
            <a:r>
              <a:rPr lang="en-US" altLang="en-US" sz="2400" dirty="0"/>
              <a:t> </a:t>
            </a:r>
          </a:p>
          <a:p>
            <a:pPr eaLnBrk="1" hangingPunct="1"/>
            <a:r>
              <a:rPr lang="en-US" altLang="en-US" sz="2400" dirty="0"/>
              <a:t>depressive symptoms</a:t>
            </a:r>
          </a:p>
        </p:txBody>
      </p:sp>
      <p:sp>
        <p:nvSpPr>
          <p:cNvPr id="37894" name="Rectangle 8"/>
          <p:cNvSpPr>
            <a:spLocks noChangeArrowheads="1"/>
          </p:cNvSpPr>
          <p:nvPr/>
        </p:nvSpPr>
        <p:spPr bwMode="auto">
          <a:xfrm>
            <a:off x="7238045" y="4133933"/>
            <a:ext cx="3113314" cy="1505857"/>
          </a:xfrm>
          <a:prstGeom prst="rect">
            <a:avLst/>
          </a:prstGeom>
          <a:solidFill>
            <a:srgbClr val="00B0F0"/>
          </a:solidFill>
          <a:ln w="9525" algn="ctr">
            <a:solidFill>
              <a:schemeClr val="tx1"/>
            </a:solidFill>
            <a:round/>
            <a:headEnd/>
            <a:tailEnd/>
          </a:ln>
        </p:spPr>
        <p:txBody>
          <a:bodyPr wrap="none" anchor="ctr"/>
          <a:lstStyle>
            <a:lvl1pPr eaLnBrk="0" hangingPunct="0">
              <a:defRPr sz="1400" b="1">
                <a:solidFill>
                  <a:schemeClr val="tx1"/>
                </a:solidFill>
                <a:latin typeface="YaleAdmin-Roman" pitchFamily="2" charset="0"/>
              </a:defRPr>
            </a:lvl1pPr>
            <a:lvl2pPr marL="742950" indent="-285750" eaLnBrk="0" hangingPunct="0">
              <a:defRPr sz="1400" b="1">
                <a:solidFill>
                  <a:schemeClr val="tx1"/>
                </a:solidFill>
                <a:latin typeface="YaleAdmin-Roman" pitchFamily="2" charset="0"/>
              </a:defRPr>
            </a:lvl2pPr>
            <a:lvl3pPr marL="1143000" indent="-228600" eaLnBrk="0" hangingPunct="0">
              <a:defRPr sz="1400" b="1">
                <a:solidFill>
                  <a:schemeClr val="tx1"/>
                </a:solidFill>
                <a:latin typeface="YaleAdmin-Roman" pitchFamily="2" charset="0"/>
              </a:defRPr>
            </a:lvl3pPr>
            <a:lvl4pPr marL="1600200" indent="-228600" eaLnBrk="0" hangingPunct="0">
              <a:defRPr sz="1400" b="1">
                <a:solidFill>
                  <a:schemeClr val="tx1"/>
                </a:solidFill>
                <a:latin typeface="YaleAdmin-Roman" pitchFamily="2" charset="0"/>
              </a:defRPr>
            </a:lvl4pPr>
            <a:lvl5pPr marL="2057400" indent="-228600" eaLnBrk="0" hangingPunct="0">
              <a:defRPr sz="1400" b="1">
                <a:solidFill>
                  <a:schemeClr val="tx1"/>
                </a:solidFill>
                <a:latin typeface="YaleAdmin-Roman" pitchFamily="2" charset="0"/>
              </a:defRPr>
            </a:lvl5pPr>
            <a:lvl6pPr marL="2514600" indent="-228600" algn="ctr" eaLnBrk="0" fontAlgn="base" hangingPunct="0">
              <a:spcBef>
                <a:spcPct val="0"/>
              </a:spcBef>
              <a:spcAft>
                <a:spcPct val="0"/>
              </a:spcAft>
              <a:defRPr sz="1400" b="1">
                <a:solidFill>
                  <a:schemeClr val="tx1"/>
                </a:solidFill>
                <a:latin typeface="YaleAdmin-Roman" pitchFamily="2" charset="0"/>
              </a:defRPr>
            </a:lvl6pPr>
            <a:lvl7pPr marL="2971800" indent="-228600" algn="ctr" eaLnBrk="0" fontAlgn="base" hangingPunct="0">
              <a:spcBef>
                <a:spcPct val="0"/>
              </a:spcBef>
              <a:spcAft>
                <a:spcPct val="0"/>
              </a:spcAft>
              <a:defRPr sz="1400" b="1">
                <a:solidFill>
                  <a:schemeClr val="tx1"/>
                </a:solidFill>
                <a:latin typeface="YaleAdmin-Roman" pitchFamily="2" charset="0"/>
              </a:defRPr>
            </a:lvl7pPr>
            <a:lvl8pPr marL="3429000" indent="-228600" algn="ctr" eaLnBrk="0" fontAlgn="base" hangingPunct="0">
              <a:spcBef>
                <a:spcPct val="0"/>
              </a:spcBef>
              <a:spcAft>
                <a:spcPct val="0"/>
              </a:spcAft>
              <a:defRPr sz="1400" b="1">
                <a:solidFill>
                  <a:schemeClr val="tx1"/>
                </a:solidFill>
                <a:latin typeface="YaleAdmin-Roman" pitchFamily="2" charset="0"/>
              </a:defRPr>
            </a:lvl8pPr>
            <a:lvl9pPr marL="3886200" indent="-228600" algn="ctr" eaLnBrk="0" fontAlgn="base" hangingPunct="0">
              <a:spcBef>
                <a:spcPct val="0"/>
              </a:spcBef>
              <a:spcAft>
                <a:spcPct val="0"/>
              </a:spcAft>
              <a:defRPr sz="1400" b="1">
                <a:solidFill>
                  <a:schemeClr val="tx1"/>
                </a:solidFill>
                <a:latin typeface="YaleAdmin-Roman" pitchFamily="2" charset="0"/>
              </a:defRPr>
            </a:lvl9pPr>
          </a:lstStyle>
          <a:p>
            <a:pPr eaLnBrk="1" hangingPunct="1"/>
            <a:r>
              <a:rPr lang="en-US" altLang="en-US" sz="2400" dirty="0"/>
              <a:t>CG</a:t>
            </a:r>
          </a:p>
          <a:p>
            <a:pPr eaLnBrk="1" hangingPunct="1"/>
            <a:r>
              <a:rPr lang="en-US" altLang="en-US" sz="2400" dirty="0"/>
              <a:t>depressive symptoms</a:t>
            </a:r>
          </a:p>
        </p:txBody>
      </p:sp>
      <p:cxnSp>
        <p:nvCxnSpPr>
          <p:cNvPr id="37895" name="Straight Arrow Connector 10"/>
          <p:cNvCxnSpPr>
            <a:cxnSpLocks noChangeShapeType="1"/>
            <a:stCxn id="37891" idx="3"/>
          </p:cNvCxnSpPr>
          <p:nvPr/>
        </p:nvCxnSpPr>
        <p:spPr bwMode="auto">
          <a:xfrm>
            <a:off x="3839029" y="2717946"/>
            <a:ext cx="3399016"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7896" name="Straight Arrow Connector 12"/>
          <p:cNvCxnSpPr>
            <a:cxnSpLocks noChangeShapeType="1"/>
            <a:stCxn id="37892" idx="3"/>
            <a:endCxn id="37894" idx="1"/>
          </p:cNvCxnSpPr>
          <p:nvPr/>
        </p:nvCxnSpPr>
        <p:spPr bwMode="auto">
          <a:xfrm>
            <a:off x="3839029" y="4791528"/>
            <a:ext cx="3399016" cy="95334"/>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7897" name="Straight Arrow Connector 14"/>
          <p:cNvCxnSpPr>
            <a:cxnSpLocks noChangeShapeType="1"/>
            <a:stCxn id="37891" idx="3"/>
            <a:endCxn id="37894" idx="1"/>
          </p:cNvCxnSpPr>
          <p:nvPr/>
        </p:nvCxnSpPr>
        <p:spPr bwMode="auto">
          <a:xfrm>
            <a:off x="3839029" y="2717946"/>
            <a:ext cx="3399016" cy="2168916"/>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7898" name="Straight Arrow Connector 16"/>
          <p:cNvCxnSpPr>
            <a:cxnSpLocks noChangeShapeType="1"/>
          </p:cNvCxnSpPr>
          <p:nvPr/>
        </p:nvCxnSpPr>
        <p:spPr bwMode="auto">
          <a:xfrm flipV="1">
            <a:off x="3839029" y="2751202"/>
            <a:ext cx="3375188" cy="206079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37899" name="TextBox 17"/>
          <p:cNvSpPr txBox="1">
            <a:spLocks noChangeArrowheads="1"/>
          </p:cNvSpPr>
          <p:nvPr/>
        </p:nvSpPr>
        <p:spPr bwMode="auto">
          <a:xfrm>
            <a:off x="4159143" y="2223026"/>
            <a:ext cx="24784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b="1">
                <a:solidFill>
                  <a:schemeClr val="tx1"/>
                </a:solidFill>
                <a:latin typeface="YaleAdmin-Roman" pitchFamily="2" charset="0"/>
              </a:defRPr>
            </a:lvl1pPr>
            <a:lvl2pPr marL="742950" indent="-285750" eaLnBrk="0" hangingPunct="0">
              <a:defRPr sz="1400" b="1">
                <a:solidFill>
                  <a:schemeClr val="tx1"/>
                </a:solidFill>
                <a:latin typeface="YaleAdmin-Roman" pitchFamily="2" charset="0"/>
              </a:defRPr>
            </a:lvl2pPr>
            <a:lvl3pPr marL="1143000" indent="-228600" eaLnBrk="0" hangingPunct="0">
              <a:defRPr sz="1400" b="1">
                <a:solidFill>
                  <a:schemeClr val="tx1"/>
                </a:solidFill>
                <a:latin typeface="YaleAdmin-Roman" pitchFamily="2" charset="0"/>
              </a:defRPr>
            </a:lvl3pPr>
            <a:lvl4pPr marL="1600200" indent="-228600" eaLnBrk="0" hangingPunct="0">
              <a:defRPr sz="1400" b="1">
                <a:solidFill>
                  <a:schemeClr val="tx1"/>
                </a:solidFill>
                <a:latin typeface="YaleAdmin-Roman" pitchFamily="2" charset="0"/>
              </a:defRPr>
            </a:lvl4pPr>
            <a:lvl5pPr marL="2057400" indent="-228600" eaLnBrk="0" hangingPunct="0">
              <a:defRPr sz="1400" b="1">
                <a:solidFill>
                  <a:schemeClr val="tx1"/>
                </a:solidFill>
                <a:latin typeface="YaleAdmin-Roman" pitchFamily="2" charset="0"/>
              </a:defRPr>
            </a:lvl5pPr>
            <a:lvl6pPr marL="2514600" indent="-228600" algn="ctr" eaLnBrk="0" fontAlgn="base" hangingPunct="0">
              <a:spcBef>
                <a:spcPct val="0"/>
              </a:spcBef>
              <a:spcAft>
                <a:spcPct val="0"/>
              </a:spcAft>
              <a:defRPr sz="1400" b="1">
                <a:solidFill>
                  <a:schemeClr val="tx1"/>
                </a:solidFill>
                <a:latin typeface="YaleAdmin-Roman" pitchFamily="2" charset="0"/>
              </a:defRPr>
            </a:lvl6pPr>
            <a:lvl7pPr marL="2971800" indent="-228600" algn="ctr" eaLnBrk="0" fontAlgn="base" hangingPunct="0">
              <a:spcBef>
                <a:spcPct val="0"/>
              </a:spcBef>
              <a:spcAft>
                <a:spcPct val="0"/>
              </a:spcAft>
              <a:defRPr sz="1400" b="1">
                <a:solidFill>
                  <a:schemeClr val="tx1"/>
                </a:solidFill>
                <a:latin typeface="YaleAdmin-Roman" pitchFamily="2" charset="0"/>
              </a:defRPr>
            </a:lvl7pPr>
            <a:lvl8pPr marL="3429000" indent="-228600" algn="ctr" eaLnBrk="0" fontAlgn="base" hangingPunct="0">
              <a:spcBef>
                <a:spcPct val="0"/>
              </a:spcBef>
              <a:spcAft>
                <a:spcPct val="0"/>
              </a:spcAft>
              <a:defRPr sz="1400" b="1">
                <a:solidFill>
                  <a:schemeClr val="tx1"/>
                </a:solidFill>
                <a:latin typeface="YaleAdmin-Roman" pitchFamily="2" charset="0"/>
              </a:defRPr>
            </a:lvl8pPr>
            <a:lvl9pPr marL="3886200" indent="-228600" algn="ctr" eaLnBrk="0" fontAlgn="base" hangingPunct="0">
              <a:spcBef>
                <a:spcPct val="0"/>
              </a:spcBef>
              <a:spcAft>
                <a:spcPct val="0"/>
              </a:spcAft>
              <a:defRPr sz="1400" b="1">
                <a:solidFill>
                  <a:schemeClr val="tx1"/>
                </a:solidFill>
                <a:latin typeface="YaleAdmin-Roman" pitchFamily="2" charset="0"/>
              </a:defRPr>
            </a:lvl9pPr>
          </a:lstStyle>
          <a:p>
            <a:pPr eaLnBrk="1" hangingPunct="1"/>
            <a:r>
              <a:rPr lang="en-US" altLang="en-US" sz="2400" dirty="0"/>
              <a:t>Actor</a:t>
            </a:r>
          </a:p>
        </p:txBody>
      </p:sp>
      <p:sp>
        <p:nvSpPr>
          <p:cNvPr id="37900" name="TextBox 18"/>
          <p:cNvSpPr txBox="1">
            <a:spLocks noChangeArrowheads="1"/>
          </p:cNvSpPr>
          <p:nvPr/>
        </p:nvSpPr>
        <p:spPr bwMode="auto">
          <a:xfrm>
            <a:off x="4287374" y="4845250"/>
            <a:ext cx="24784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b="1">
                <a:solidFill>
                  <a:schemeClr val="tx1"/>
                </a:solidFill>
                <a:latin typeface="YaleAdmin-Roman" pitchFamily="2" charset="0"/>
              </a:defRPr>
            </a:lvl1pPr>
            <a:lvl2pPr marL="742950" indent="-285750" eaLnBrk="0" hangingPunct="0">
              <a:defRPr sz="1400" b="1">
                <a:solidFill>
                  <a:schemeClr val="tx1"/>
                </a:solidFill>
                <a:latin typeface="YaleAdmin-Roman" pitchFamily="2" charset="0"/>
              </a:defRPr>
            </a:lvl2pPr>
            <a:lvl3pPr marL="1143000" indent="-228600" eaLnBrk="0" hangingPunct="0">
              <a:defRPr sz="1400" b="1">
                <a:solidFill>
                  <a:schemeClr val="tx1"/>
                </a:solidFill>
                <a:latin typeface="YaleAdmin-Roman" pitchFamily="2" charset="0"/>
              </a:defRPr>
            </a:lvl3pPr>
            <a:lvl4pPr marL="1600200" indent="-228600" eaLnBrk="0" hangingPunct="0">
              <a:defRPr sz="1400" b="1">
                <a:solidFill>
                  <a:schemeClr val="tx1"/>
                </a:solidFill>
                <a:latin typeface="YaleAdmin-Roman" pitchFamily="2" charset="0"/>
              </a:defRPr>
            </a:lvl4pPr>
            <a:lvl5pPr marL="2057400" indent="-228600" eaLnBrk="0" hangingPunct="0">
              <a:defRPr sz="1400" b="1">
                <a:solidFill>
                  <a:schemeClr val="tx1"/>
                </a:solidFill>
                <a:latin typeface="YaleAdmin-Roman" pitchFamily="2" charset="0"/>
              </a:defRPr>
            </a:lvl5pPr>
            <a:lvl6pPr marL="2514600" indent="-228600" algn="ctr" eaLnBrk="0" fontAlgn="base" hangingPunct="0">
              <a:spcBef>
                <a:spcPct val="0"/>
              </a:spcBef>
              <a:spcAft>
                <a:spcPct val="0"/>
              </a:spcAft>
              <a:defRPr sz="1400" b="1">
                <a:solidFill>
                  <a:schemeClr val="tx1"/>
                </a:solidFill>
                <a:latin typeface="YaleAdmin-Roman" pitchFamily="2" charset="0"/>
              </a:defRPr>
            </a:lvl6pPr>
            <a:lvl7pPr marL="2971800" indent="-228600" algn="ctr" eaLnBrk="0" fontAlgn="base" hangingPunct="0">
              <a:spcBef>
                <a:spcPct val="0"/>
              </a:spcBef>
              <a:spcAft>
                <a:spcPct val="0"/>
              </a:spcAft>
              <a:defRPr sz="1400" b="1">
                <a:solidFill>
                  <a:schemeClr val="tx1"/>
                </a:solidFill>
                <a:latin typeface="YaleAdmin-Roman" pitchFamily="2" charset="0"/>
              </a:defRPr>
            </a:lvl7pPr>
            <a:lvl8pPr marL="3429000" indent="-228600" algn="ctr" eaLnBrk="0" fontAlgn="base" hangingPunct="0">
              <a:spcBef>
                <a:spcPct val="0"/>
              </a:spcBef>
              <a:spcAft>
                <a:spcPct val="0"/>
              </a:spcAft>
              <a:defRPr sz="1400" b="1">
                <a:solidFill>
                  <a:schemeClr val="tx1"/>
                </a:solidFill>
                <a:latin typeface="YaleAdmin-Roman" pitchFamily="2" charset="0"/>
              </a:defRPr>
            </a:lvl8pPr>
            <a:lvl9pPr marL="3886200" indent="-228600" algn="ctr" eaLnBrk="0" fontAlgn="base" hangingPunct="0">
              <a:spcBef>
                <a:spcPct val="0"/>
              </a:spcBef>
              <a:spcAft>
                <a:spcPct val="0"/>
              </a:spcAft>
              <a:defRPr sz="1400" b="1">
                <a:solidFill>
                  <a:schemeClr val="tx1"/>
                </a:solidFill>
                <a:latin typeface="YaleAdmin-Roman" pitchFamily="2" charset="0"/>
              </a:defRPr>
            </a:lvl9pPr>
          </a:lstStyle>
          <a:p>
            <a:pPr eaLnBrk="1" hangingPunct="1"/>
            <a:r>
              <a:rPr lang="en-US" altLang="en-US" sz="2400" dirty="0"/>
              <a:t>Actor</a:t>
            </a:r>
          </a:p>
        </p:txBody>
      </p:sp>
      <p:sp>
        <p:nvSpPr>
          <p:cNvPr id="37901" name="TextBox 19"/>
          <p:cNvSpPr txBox="1">
            <a:spLocks noChangeArrowheads="1"/>
          </p:cNvSpPr>
          <p:nvPr/>
        </p:nvSpPr>
        <p:spPr bwMode="auto">
          <a:xfrm>
            <a:off x="5926794" y="3731756"/>
            <a:ext cx="24784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b="1">
                <a:solidFill>
                  <a:schemeClr val="tx1"/>
                </a:solidFill>
                <a:latin typeface="YaleAdmin-Roman" pitchFamily="2" charset="0"/>
              </a:defRPr>
            </a:lvl1pPr>
            <a:lvl2pPr marL="742950" indent="-285750" eaLnBrk="0" hangingPunct="0">
              <a:defRPr sz="1400" b="1">
                <a:solidFill>
                  <a:schemeClr val="tx1"/>
                </a:solidFill>
                <a:latin typeface="YaleAdmin-Roman" pitchFamily="2" charset="0"/>
              </a:defRPr>
            </a:lvl2pPr>
            <a:lvl3pPr marL="1143000" indent="-228600" eaLnBrk="0" hangingPunct="0">
              <a:defRPr sz="1400" b="1">
                <a:solidFill>
                  <a:schemeClr val="tx1"/>
                </a:solidFill>
                <a:latin typeface="YaleAdmin-Roman" pitchFamily="2" charset="0"/>
              </a:defRPr>
            </a:lvl3pPr>
            <a:lvl4pPr marL="1600200" indent="-228600" eaLnBrk="0" hangingPunct="0">
              <a:defRPr sz="1400" b="1">
                <a:solidFill>
                  <a:schemeClr val="tx1"/>
                </a:solidFill>
                <a:latin typeface="YaleAdmin-Roman" pitchFamily="2" charset="0"/>
              </a:defRPr>
            </a:lvl4pPr>
            <a:lvl5pPr marL="2057400" indent="-228600" eaLnBrk="0" hangingPunct="0">
              <a:defRPr sz="1400" b="1">
                <a:solidFill>
                  <a:schemeClr val="tx1"/>
                </a:solidFill>
                <a:latin typeface="YaleAdmin-Roman" pitchFamily="2" charset="0"/>
              </a:defRPr>
            </a:lvl5pPr>
            <a:lvl6pPr marL="2514600" indent="-228600" algn="ctr" eaLnBrk="0" fontAlgn="base" hangingPunct="0">
              <a:spcBef>
                <a:spcPct val="0"/>
              </a:spcBef>
              <a:spcAft>
                <a:spcPct val="0"/>
              </a:spcAft>
              <a:defRPr sz="1400" b="1">
                <a:solidFill>
                  <a:schemeClr val="tx1"/>
                </a:solidFill>
                <a:latin typeface="YaleAdmin-Roman" pitchFamily="2" charset="0"/>
              </a:defRPr>
            </a:lvl6pPr>
            <a:lvl7pPr marL="2971800" indent="-228600" algn="ctr" eaLnBrk="0" fontAlgn="base" hangingPunct="0">
              <a:spcBef>
                <a:spcPct val="0"/>
              </a:spcBef>
              <a:spcAft>
                <a:spcPct val="0"/>
              </a:spcAft>
              <a:defRPr sz="1400" b="1">
                <a:solidFill>
                  <a:schemeClr val="tx1"/>
                </a:solidFill>
                <a:latin typeface="YaleAdmin-Roman" pitchFamily="2" charset="0"/>
              </a:defRPr>
            </a:lvl7pPr>
            <a:lvl8pPr marL="3429000" indent="-228600" algn="ctr" eaLnBrk="0" fontAlgn="base" hangingPunct="0">
              <a:spcBef>
                <a:spcPct val="0"/>
              </a:spcBef>
              <a:spcAft>
                <a:spcPct val="0"/>
              </a:spcAft>
              <a:defRPr sz="1400" b="1">
                <a:solidFill>
                  <a:schemeClr val="tx1"/>
                </a:solidFill>
                <a:latin typeface="YaleAdmin-Roman" pitchFamily="2" charset="0"/>
              </a:defRPr>
            </a:lvl8pPr>
            <a:lvl9pPr marL="3886200" indent="-228600" algn="ctr" eaLnBrk="0" fontAlgn="base" hangingPunct="0">
              <a:spcBef>
                <a:spcPct val="0"/>
              </a:spcBef>
              <a:spcAft>
                <a:spcPct val="0"/>
              </a:spcAft>
              <a:defRPr sz="1400" b="1">
                <a:solidFill>
                  <a:schemeClr val="tx1"/>
                </a:solidFill>
                <a:latin typeface="YaleAdmin-Roman" pitchFamily="2" charset="0"/>
              </a:defRPr>
            </a:lvl9pPr>
          </a:lstStyle>
          <a:p>
            <a:pPr eaLnBrk="1" hangingPunct="1"/>
            <a:r>
              <a:rPr lang="en-US" altLang="en-US" sz="2400" dirty="0"/>
              <a:t>Partner</a:t>
            </a:r>
          </a:p>
        </p:txBody>
      </p:sp>
      <p:sp>
        <p:nvSpPr>
          <p:cNvPr id="37902" name="TextBox 20"/>
          <p:cNvSpPr txBox="1">
            <a:spLocks noChangeArrowheads="1"/>
          </p:cNvSpPr>
          <p:nvPr/>
        </p:nvSpPr>
        <p:spPr bwMode="auto">
          <a:xfrm>
            <a:off x="5483019" y="2821730"/>
            <a:ext cx="24784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b="1">
                <a:solidFill>
                  <a:schemeClr val="tx1"/>
                </a:solidFill>
                <a:latin typeface="YaleAdmin-Roman" pitchFamily="2" charset="0"/>
              </a:defRPr>
            </a:lvl1pPr>
            <a:lvl2pPr marL="742950" indent="-285750" eaLnBrk="0" hangingPunct="0">
              <a:defRPr sz="1400" b="1">
                <a:solidFill>
                  <a:schemeClr val="tx1"/>
                </a:solidFill>
                <a:latin typeface="YaleAdmin-Roman" pitchFamily="2" charset="0"/>
              </a:defRPr>
            </a:lvl2pPr>
            <a:lvl3pPr marL="1143000" indent="-228600" eaLnBrk="0" hangingPunct="0">
              <a:defRPr sz="1400" b="1">
                <a:solidFill>
                  <a:schemeClr val="tx1"/>
                </a:solidFill>
                <a:latin typeface="YaleAdmin-Roman" pitchFamily="2" charset="0"/>
              </a:defRPr>
            </a:lvl3pPr>
            <a:lvl4pPr marL="1600200" indent="-228600" eaLnBrk="0" hangingPunct="0">
              <a:defRPr sz="1400" b="1">
                <a:solidFill>
                  <a:schemeClr val="tx1"/>
                </a:solidFill>
                <a:latin typeface="YaleAdmin-Roman" pitchFamily="2" charset="0"/>
              </a:defRPr>
            </a:lvl4pPr>
            <a:lvl5pPr marL="2057400" indent="-228600" eaLnBrk="0" hangingPunct="0">
              <a:defRPr sz="1400" b="1">
                <a:solidFill>
                  <a:schemeClr val="tx1"/>
                </a:solidFill>
                <a:latin typeface="YaleAdmin-Roman" pitchFamily="2" charset="0"/>
              </a:defRPr>
            </a:lvl5pPr>
            <a:lvl6pPr marL="2514600" indent="-228600" algn="ctr" eaLnBrk="0" fontAlgn="base" hangingPunct="0">
              <a:spcBef>
                <a:spcPct val="0"/>
              </a:spcBef>
              <a:spcAft>
                <a:spcPct val="0"/>
              </a:spcAft>
              <a:defRPr sz="1400" b="1">
                <a:solidFill>
                  <a:schemeClr val="tx1"/>
                </a:solidFill>
                <a:latin typeface="YaleAdmin-Roman" pitchFamily="2" charset="0"/>
              </a:defRPr>
            </a:lvl6pPr>
            <a:lvl7pPr marL="2971800" indent="-228600" algn="ctr" eaLnBrk="0" fontAlgn="base" hangingPunct="0">
              <a:spcBef>
                <a:spcPct val="0"/>
              </a:spcBef>
              <a:spcAft>
                <a:spcPct val="0"/>
              </a:spcAft>
              <a:defRPr sz="1400" b="1">
                <a:solidFill>
                  <a:schemeClr val="tx1"/>
                </a:solidFill>
                <a:latin typeface="YaleAdmin-Roman" pitchFamily="2" charset="0"/>
              </a:defRPr>
            </a:lvl7pPr>
            <a:lvl8pPr marL="3429000" indent="-228600" algn="ctr" eaLnBrk="0" fontAlgn="base" hangingPunct="0">
              <a:spcBef>
                <a:spcPct val="0"/>
              </a:spcBef>
              <a:spcAft>
                <a:spcPct val="0"/>
              </a:spcAft>
              <a:defRPr sz="1400" b="1">
                <a:solidFill>
                  <a:schemeClr val="tx1"/>
                </a:solidFill>
                <a:latin typeface="YaleAdmin-Roman" pitchFamily="2" charset="0"/>
              </a:defRPr>
            </a:lvl8pPr>
            <a:lvl9pPr marL="3886200" indent="-228600" algn="ctr" eaLnBrk="0" fontAlgn="base" hangingPunct="0">
              <a:spcBef>
                <a:spcPct val="0"/>
              </a:spcBef>
              <a:spcAft>
                <a:spcPct val="0"/>
              </a:spcAft>
              <a:defRPr sz="1400" b="1">
                <a:solidFill>
                  <a:schemeClr val="tx1"/>
                </a:solidFill>
                <a:latin typeface="YaleAdmin-Roman" pitchFamily="2" charset="0"/>
              </a:defRPr>
            </a:lvl9pPr>
          </a:lstStyle>
          <a:p>
            <a:pPr eaLnBrk="1" hangingPunct="1"/>
            <a:r>
              <a:rPr lang="en-US" altLang="en-US" sz="2400" dirty="0"/>
              <a:t>Partner</a:t>
            </a:r>
          </a:p>
        </p:txBody>
      </p:sp>
      <p:sp>
        <p:nvSpPr>
          <p:cNvPr id="15" name="Flowchart: Connector 14">
            <a:extLst>
              <a:ext uri="{FF2B5EF4-FFF2-40B4-BE49-F238E27FC236}">
                <a16:creationId xmlns:a16="http://schemas.microsoft.com/office/drawing/2014/main" id="{899ADE79-9EEC-4D55-B984-58243D452AF2}"/>
              </a:ext>
            </a:extLst>
          </p:cNvPr>
          <p:cNvSpPr/>
          <p:nvPr/>
        </p:nvSpPr>
        <p:spPr>
          <a:xfrm>
            <a:off x="10667237" y="2971703"/>
            <a:ext cx="592397" cy="30389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sp>
        <p:nvSpPr>
          <p:cNvPr id="16" name="Flowchart: Connector 15">
            <a:extLst>
              <a:ext uri="{FF2B5EF4-FFF2-40B4-BE49-F238E27FC236}">
                <a16:creationId xmlns:a16="http://schemas.microsoft.com/office/drawing/2014/main" id="{425CA112-60C5-4C31-BFE3-C6B9A43516A7}"/>
              </a:ext>
            </a:extLst>
          </p:cNvPr>
          <p:cNvSpPr/>
          <p:nvPr/>
        </p:nvSpPr>
        <p:spPr>
          <a:xfrm>
            <a:off x="10676219" y="4124259"/>
            <a:ext cx="592397" cy="303893"/>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p>
        </p:txBody>
      </p:sp>
      <p:cxnSp>
        <p:nvCxnSpPr>
          <p:cNvPr id="17" name="Straight Connector 16">
            <a:extLst>
              <a:ext uri="{FF2B5EF4-FFF2-40B4-BE49-F238E27FC236}">
                <a16:creationId xmlns:a16="http://schemas.microsoft.com/office/drawing/2014/main" id="{B225DB84-09C8-4214-8EF2-4E9AD9F04BD7}"/>
              </a:ext>
            </a:extLst>
          </p:cNvPr>
          <p:cNvCxnSpPr>
            <a:cxnSpLocks/>
            <a:stCxn id="15" idx="2"/>
          </p:cNvCxnSpPr>
          <p:nvPr/>
        </p:nvCxnSpPr>
        <p:spPr>
          <a:xfrm flipH="1">
            <a:off x="10380023" y="3123651"/>
            <a:ext cx="287215"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AAAB6311-9229-4D44-B0A9-766057B4D4B8}"/>
              </a:ext>
            </a:extLst>
          </p:cNvPr>
          <p:cNvCxnSpPr>
            <a:cxnSpLocks/>
            <a:endCxn id="16" idx="2"/>
          </p:cNvCxnSpPr>
          <p:nvPr/>
        </p:nvCxnSpPr>
        <p:spPr>
          <a:xfrm>
            <a:off x="10380023" y="4276206"/>
            <a:ext cx="2961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nector: Curved 18">
            <a:extLst>
              <a:ext uri="{FF2B5EF4-FFF2-40B4-BE49-F238E27FC236}">
                <a16:creationId xmlns:a16="http://schemas.microsoft.com/office/drawing/2014/main" id="{8ACEBCF1-F2BF-47FB-8E20-96786876EB8D}"/>
              </a:ext>
            </a:extLst>
          </p:cNvPr>
          <p:cNvCxnSpPr>
            <a:stCxn id="15" idx="6"/>
            <a:endCxn id="16" idx="6"/>
          </p:cNvCxnSpPr>
          <p:nvPr/>
        </p:nvCxnSpPr>
        <p:spPr>
          <a:xfrm>
            <a:off x="11259635" y="3123651"/>
            <a:ext cx="8981" cy="1152555"/>
          </a:xfrm>
          <a:prstGeom prst="curvedConnector3">
            <a:avLst>
              <a:gd name="adj1" fmla="val 2754127"/>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38620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325" y="5139931"/>
            <a:ext cx="8534400" cy="1507067"/>
          </a:xfrm>
        </p:spPr>
        <p:txBody>
          <a:bodyPr/>
          <a:lstStyle/>
          <a:p>
            <a:r>
              <a:rPr lang="en-US" dirty="0"/>
              <a:t>Data Structure</a:t>
            </a:r>
          </a:p>
        </p:txBody>
      </p:sp>
      <p:sp>
        <p:nvSpPr>
          <p:cNvPr id="4" name="Text Placeholder 5">
            <a:extLst>
              <a:ext uri="{FF2B5EF4-FFF2-40B4-BE49-F238E27FC236}">
                <a16:creationId xmlns:a16="http://schemas.microsoft.com/office/drawing/2014/main" id="{F56EDD10-03D8-4247-AF88-FD7850E45A37}"/>
              </a:ext>
            </a:extLst>
          </p:cNvPr>
          <p:cNvSpPr txBox="1">
            <a:spLocks/>
          </p:cNvSpPr>
          <p:nvPr/>
        </p:nvSpPr>
        <p:spPr>
          <a:xfrm>
            <a:off x="1601762" y="1371785"/>
            <a:ext cx="3142277" cy="8239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3200" dirty="0"/>
              <a:t>Individual</a:t>
            </a:r>
            <a:r>
              <a:rPr lang="en-US" dirty="0"/>
              <a:t> </a:t>
            </a:r>
          </a:p>
          <a:p>
            <a:endParaRPr lang="en-US" dirty="0"/>
          </a:p>
        </p:txBody>
      </p:sp>
      <p:sp>
        <p:nvSpPr>
          <p:cNvPr id="5" name="Text Placeholder 6">
            <a:extLst>
              <a:ext uri="{FF2B5EF4-FFF2-40B4-BE49-F238E27FC236}">
                <a16:creationId xmlns:a16="http://schemas.microsoft.com/office/drawing/2014/main" id="{0B2F2F41-DDA0-488F-B47F-8626271610A3}"/>
              </a:ext>
            </a:extLst>
          </p:cNvPr>
          <p:cNvSpPr txBox="1">
            <a:spLocks/>
          </p:cNvSpPr>
          <p:nvPr/>
        </p:nvSpPr>
        <p:spPr>
          <a:xfrm>
            <a:off x="5217887" y="3682298"/>
            <a:ext cx="3351930" cy="823912"/>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3200" dirty="0"/>
              <a:t>Dyad</a:t>
            </a:r>
            <a:endParaRPr lang="en-US" dirty="0"/>
          </a:p>
          <a:p>
            <a:endParaRPr lang="en-US" dirty="0"/>
          </a:p>
        </p:txBody>
      </p:sp>
      <p:sp>
        <p:nvSpPr>
          <p:cNvPr id="6" name="TextBox 5">
            <a:extLst>
              <a:ext uri="{FF2B5EF4-FFF2-40B4-BE49-F238E27FC236}">
                <a16:creationId xmlns:a16="http://schemas.microsoft.com/office/drawing/2014/main" id="{0ADBDD21-E86A-4C2D-813C-9696DEAA177A}"/>
              </a:ext>
            </a:extLst>
          </p:cNvPr>
          <p:cNvSpPr txBox="1"/>
          <p:nvPr/>
        </p:nvSpPr>
        <p:spPr>
          <a:xfrm>
            <a:off x="7552737" y="1320587"/>
            <a:ext cx="3510116" cy="584775"/>
          </a:xfrm>
          <a:prstGeom prst="rect">
            <a:avLst/>
          </a:prstGeom>
          <a:noFill/>
        </p:spPr>
        <p:txBody>
          <a:bodyPr wrap="square" rtlCol="0">
            <a:spAutoFit/>
          </a:bodyPr>
          <a:lstStyle/>
          <a:p>
            <a:r>
              <a:rPr lang="en-US" sz="3200" dirty="0"/>
              <a:t>Pairwise</a:t>
            </a:r>
          </a:p>
        </p:txBody>
      </p:sp>
      <p:pic>
        <p:nvPicPr>
          <p:cNvPr id="7" name="Picture 6">
            <a:extLst>
              <a:ext uri="{FF2B5EF4-FFF2-40B4-BE49-F238E27FC236}">
                <a16:creationId xmlns:a16="http://schemas.microsoft.com/office/drawing/2014/main" id="{21664787-0698-4000-81CE-D4BA22CB9AFF}"/>
              </a:ext>
            </a:extLst>
          </p:cNvPr>
          <p:cNvPicPr>
            <a:picLocks noChangeAspect="1"/>
          </p:cNvPicPr>
          <p:nvPr/>
        </p:nvPicPr>
        <p:blipFill>
          <a:blip/>
          <a:stretch>
            <a:fillRect/>
          </a:stretch>
        </p:blipFill>
        <p:spPr>
          <a:xfrm>
            <a:off x="5438550" y="2097456"/>
            <a:ext cx="5934151" cy="1401404"/>
          </a:xfrm>
          <a:prstGeom prst="rect">
            <a:avLst/>
          </a:prstGeom>
        </p:spPr>
      </p:pic>
      <p:pic>
        <p:nvPicPr>
          <p:cNvPr id="8" name="Picture 7">
            <a:extLst>
              <a:ext uri="{FF2B5EF4-FFF2-40B4-BE49-F238E27FC236}">
                <a16:creationId xmlns:a16="http://schemas.microsoft.com/office/drawing/2014/main" id="{DEB33B4F-B3EF-47D8-9187-1F65E05F3F22}"/>
              </a:ext>
            </a:extLst>
          </p:cNvPr>
          <p:cNvPicPr>
            <a:picLocks noChangeAspect="1"/>
          </p:cNvPicPr>
          <p:nvPr/>
        </p:nvPicPr>
        <p:blipFill>
          <a:blip/>
          <a:stretch>
            <a:fillRect/>
          </a:stretch>
        </p:blipFill>
        <p:spPr>
          <a:xfrm>
            <a:off x="839788" y="2084350"/>
            <a:ext cx="3742044" cy="1371211"/>
          </a:xfrm>
          <a:prstGeom prst="rect">
            <a:avLst/>
          </a:prstGeom>
        </p:spPr>
      </p:pic>
      <p:pic>
        <p:nvPicPr>
          <p:cNvPr id="9" name="Picture 8">
            <a:extLst>
              <a:ext uri="{FF2B5EF4-FFF2-40B4-BE49-F238E27FC236}">
                <a16:creationId xmlns:a16="http://schemas.microsoft.com/office/drawing/2014/main" id="{D1ABC8BC-5242-48A9-9690-325BC5D91875}"/>
              </a:ext>
            </a:extLst>
          </p:cNvPr>
          <p:cNvPicPr>
            <a:picLocks noChangeAspect="1"/>
          </p:cNvPicPr>
          <p:nvPr/>
        </p:nvPicPr>
        <p:blipFill>
          <a:blip/>
          <a:stretch>
            <a:fillRect/>
          </a:stretch>
        </p:blipFill>
        <p:spPr>
          <a:xfrm>
            <a:off x="2410926" y="4336485"/>
            <a:ext cx="6792094" cy="929192"/>
          </a:xfrm>
          <a:prstGeom prst="rect">
            <a:avLst/>
          </a:prstGeom>
        </p:spPr>
      </p:pic>
      <p:sp>
        <p:nvSpPr>
          <p:cNvPr id="3" name="TextBox 2">
            <a:extLst>
              <a:ext uri="{FF2B5EF4-FFF2-40B4-BE49-F238E27FC236}">
                <a16:creationId xmlns:a16="http://schemas.microsoft.com/office/drawing/2014/main" id="{7471BA64-5A25-4ACC-9CAC-2F79DB1B1CF5}"/>
              </a:ext>
            </a:extLst>
          </p:cNvPr>
          <p:cNvSpPr txBox="1"/>
          <p:nvPr/>
        </p:nvSpPr>
        <p:spPr>
          <a:xfrm>
            <a:off x="8820151" y="1783741"/>
            <a:ext cx="2686050" cy="369332"/>
          </a:xfrm>
          <a:prstGeom prst="rect">
            <a:avLst/>
          </a:prstGeom>
          <a:noFill/>
        </p:spPr>
        <p:txBody>
          <a:bodyPr wrap="square" rtlCol="0">
            <a:spAutoFit/>
          </a:bodyPr>
          <a:lstStyle/>
          <a:p>
            <a:r>
              <a:rPr lang="en-US" dirty="0"/>
              <a:t>Usually MLM, APIM model</a:t>
            </a:r>
          </a:p>
        </p:txBody>
      </p:sp>
      <p:sp>
        <p:nvSpPr>
          <p:cNvPr id="10" name="TextBox 9">
            <a:extLst>
              <a:ext uri="{FF2B5EF4-FFF2-40B4-BE49-F238E27FC236}">
                <a16:creationId xmlns:a16="http://schemas.microsoft.com/office/drawing/2014/main" id="{0439AB99-A489-464E-BA75-7F2687E6B00B}"/>
              </a:ext>
            </a:extLst>
          </p:cNvPr>
          <p:cNvSpPr txBox="1"/>
          <p:nvPr/>
        </p:nvSpPr>
        <p:spPr>
          <a:xfrm>
            <a:off x="7552737" y="3990975"/>
            <a:ext cx="1791288" cy="369332"/>
          </a:xfrm>
          <a:prstGeom prst="rect">
            <a:avLst/>
          </a:prstGeom>
          <a:noFill/>
        </p:spPr>
        <p:txBody>
          <a:bodyPr wrap="square" rtlCol="0">
            <a:spAutoFit/>
          </a:bodyPr>
          <a:lstStyle/>
          <a:p>
            <a:r>
              <a:rPr lang="en-US" dirty="0"/>
              <a:t>Usually SEM</a:t>
            </a:r>
          </a:p>
        </p:txBody>
      </p:sp>
    </p:spTree>
    <p:extLst>
      <p:ext uri="{BB962C8B-B14F-4D97-AF65-F5344CB8AC3E}">
        <p14:creationId xmlns:p14="http://schemas.microsoft.com/office/powerpoint/2010/main" val="36673822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12" descr="https://www.ncbi.nlm.nih.gov/corecgi/tileshop/tileshop.fcgi?p=PMC3&amp;id=199238&amp;s=83&amp;r=1&amp;c=1">
            <a:extLst>
              <a:ext uri="{FF2B5EF4-FFF2-40B4-BE49-F238E27FC236}">
                <a16:creationId xmlns:a16="http://schemas.microsoft.com/office/drawing/2014/main" id="{32E28473-7E91-475E-8ECC-EC38D6493C8E}"/>
              </a:ext>
            </a:extLst>
          </p:cNvPr>
          <p:cNvPicPr>
            <a:picLocks noGrp="1" noChangeAspect="1" noChangeArrowheads="1"/>
          </p:cNvPicPr>
          <p:nvPr>
            <p:ph idx="1"/>
          </p:nvPr>
        </p:nvPicPr>
        <p:blipFill>
          <a:blip>
            <a:extLst>
              <a:ext uri="{28A0092B-C50C-407E-A947-70E740481C1C}">
                <a14:useLocalDpi xmlns:a14="http://schemas.microsoft.com/office/drawing/2010/main" val="0"/>
              </a:ext>
            </a:extLst>
          </a:blip>
          <a:srcRect/>
          <a:stretch>
            <a:fillRect/>
          </a:stretch>
        </p:blipFill>
        <p:spPr bwMode="auto">
          <a:xfrm>
            <a:off x="1789440" y="524100"/>
            <a:ext cx="5591074" cy="4773455"/>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a:extLst>
              <a:ext uri="{FF2B5EF4-FFF2-40B4-BE49-F238E27FC236}">
                <a16:creationId xmlns:a16="http://schemas.microsoft.com/office/drawing/2014/main" id="{F6F1F188-F49C-47B7-9634-3C9BDE4C88B3}"/>
              </a:ext>
            </a:extLst>
          </p:cNvPr>
          <p:cNvSpPr>
            <a:spLocks noGrp="1"/>
          </p:cNvSpPr>
          <p:nvPr>
            <p:ph type="title"/>
          </p:nvPr>
        </p:nvSpPr>
        <p:spPr>
          <a:xfrm>
            <a:off x="1742303" y="5675939"/>
            <a:ext cx="9214531" cy="523220"/>
          </a:xfrm>
          <a:prstGeom prst="rect">
            <a:avLst/>
          </a:prstGeom>
        </p:spPr>
        <p:txBody>
          <a:bodyPr wrap="square">
            <a:spAutoFit/>
          </a:bodyPr>
          <a:lstStyle/>
          <a:p>
            <a:r>
              <a:rPr lang="en-US" sz="1400" dirty="0">
                <a:latin typeface="+mn-lt"/>
              </a:rPr>
              <a:t>Notes. Cog= cognitive functioning. V5=visit 5, V8=visit 8, V11=visit 11. </a:t>
            </a:r>
            <a:br>
              <a:rPr lang="en-US" sz="1400" dirty="0">
                <a:latin typeface="+mn-lt"/>
              </a:rPr>
            </a:br>
            <a:r>
              <a:rPr lang="en-US" sz="1400" dirty="0">
                <a:latin typeface="+mn-lt"/>
              </a:rPr>
              <a:t>Bold lines are significant p&lt;.05.  Superscript indicate constrained paths.</a:t>
            </a:r>
          </a:p>
        </p:txBody>
      </p:sp>
      <p:sp>
        <p:nvSpPr>
          <p:cNvPr id="6" name="TextBox 5">
            <a:extLst>
              <a:ext uri="{FF2B5EF4-FFF2-40B4-BE49-F238E27FC236}">
                <a16:creationId xmlns:a16="http://schemas.microsoft.com/office/drawing/2014/main" id="{A410083A-60F9-456E-9F66-B3F6B6FEFEB3}"/>
              </a:ext>
            </a:extLst>
          </p:cNvPr>
          <p:cNvSpPr txBox="1"/>
          <p:nvPr/>
        </p:nvSpPr>
        <p:spPr>
          <a:xfrm>
            <a:off x="7535396" y="588716"/>
            <a:ext cx="4197162" cy="1384995"/>
          </a:xfrm>
          <a:prstGeom prst="rect">
            <a:avLst/>
          </a:prstGeom>
          <a:noFill/>
        </p:spPr>
        <p:txBody>
          <a:bodyPr wrap="square">
            <a:spAutoFit/>
          </a:bodyPr>
          <a:lstStyle/>
          <a:p>
            <a:r>
              <a:rPr lang="en-US" sz="1200" dirty="0"/>
              <a:t>Monin, J. K., Doyle, M., Van Ness, P., Schulz, R., Marottoli, R., Birditt, K., Feeney, B. C., &amp; Kershaw, T. (2018). Longitudinal associations between cognitive functioning and depressive symptoms among older adult spouses in the Cardiovascular Health Study.  American Journal of Geriatric Psychiatry, 26 (10), 1036-1046.</a:t>
            </a:r>
          </a:p>
        </p:txBody>
      </p:sp>
    </p:spTree>
    <p:extLst>
      <p:ext uri="{BB962C8B-B14F-4D97-AF65-F5344CB8AC3E}">
        <p14:creationId xmlns:p14="http://schemas.microsoft.com/office/powerpoint/2010/main" val="13229139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hart, line chart&#10;&#10;Description automatically generated">
            <a:extLst>
              <a:ext uri="{FF2B5EF4-FFF2-40B4-BE49-F238E27FC236}">
                <a16:creationId xmlns:a16="http://schemas.microsoft.com/office/drawing/2014/main" id="{87FC2D8A-92B8-4F18-81AE-4BEC6BBC5278}"/>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1857936" y="2102170"/>
            <a:ext cx="3446930" cy="4105382"/>
          </a:xfrm>
          <a:prstGeom prst="rect">
            <a:avLst/>
          </a:prstGeom>
        </p:spPr>
      </p:pic>
      <p:sp>
        <p:nvSpPr>
          <p:cNvPr id="7" name="TextBox 6">
            <a:extLst>
              <a:ext uri="{FF2B5EF4-FFF2-40B4-BE49-F238E27FC236}">
                <a16:creationId xmlns:a16="http://schemas.microsoft.com/office/drawing/2014/main" id="{4966F1E6-E13A-46F0-8A0A-5ABDCF431454}"/>
              </a:ext>
            </a:extLst>
          </p:cNvPr>
          <p:cNvSpPr txBox="1"/>
          <p:nvPr/>
        </p:nvSpPr>
        <p:spPr>
          <a:xfrm>
            <a:off x="5787278" y="4418261"/>
            <a:ext cx="4714875" cy="1600438"/>
          </a:xfrm>
          <a:prstGeom prst="rect">
            <a:avLst/>
          </a:prstGeom>
          <a:noFill/>
        </p:spPr>
        <p:txBody>
          <a:bodyPr wrap="square">
            <a:spAutoFit/>
          </a:bodyPr>
          <a:lstStyle/>
          <a:p>
            <a:r>
              <a:rPr lang="en-US" sz="1400" dirty="0"/>
              <a:t>There was a significant gender effect on the interaction of the lagged disability of both actor and partner (γ </a:t>
            </a:r>
            <a:r>
              <a:rPr lang="en-US" sz="1400" baseline="-25000" dirty="0"/>
              <a:t>07</a:t>
            </a:r>
            <a:r>
              <a:rPr lang="en-US" sz="1400" dirty="0"/>
              <a:t> = −0.01, </a:t>
            </a:r>
            <a:r>
              <a:rPr lang="en-US" sz="1400" i="1" dirty="0"/>
              <a:t>SE</a:t>
            </a:r>
            <a:r>
              <a:rPr lang="en-US" sz="1400" dirty="0"/>
              <a:t> = 0.003, </a:t>
            </a:r>
            <a:r>
              <a:rPr lang="en-US" sz="1400" i="1" dirty="0"/>
              <a:t>p</a:t>
            </a:r>
            <a:r>
              <a:rPr lang="en-US" sz="1400" dirty="0"/>
              <a:t> = .04). Wives with higher disability experienced stronger partner effects than wives with lower disability. The influence of partner effects on husbands did not differ by disability level. </a:t>
            </a:r>
          </a:p>
        </p:txBody>
      </p:sp>
      <p:pic>
        <p:nvPicPr>
          <p:cNvPr id="9" name="Picture 8">
            <a:extLst>
              <a:ext uri="{FF2B5EF4-FFF2-40B4-BE49-F238E27FC236}">
                <a16:creationId xmlns:a16="http://schemas.microsoft.com/office/drawing/2014/main" id="{6E337A1B-6618-4F70-82BF-CAC11D6EBE77}"/>
              </a:ext>
            </a:extLst>
          </p:cNvPr>
          <p:cNvPicPr>
            <a:picLocks noChangeAspect="1"/>
          </p:cNvPicPr>
          <p:nvPr/>
        </p:nvPicPr>
        <p:blipFill>
          <a:blip/>
          <a:stretch>
            <a:fillRect/>
          </a:stretch>
        </p:blipFill>
        <p:spPr>
          <a:xfrm>
            <a:off x="6951007" y="1911559"/>
            <a:ext cx="3678331" cy="2243302"/>
          </a:xfrm>
          <a:prstGeom prst="rect">
            <a:avLst/>
          </a:prstGeom>
        </p:spPr>
      </p:pic>
      <p:pic>
        <p:nvPicPr>
          <p:cNvPr id="11" name="Picture 10">
            <a:extLst>
              <a:ext uri="{FF2B5EF4-FFF2-40B4-BE49-F238E27FC236}">
                <a16:creationId xmlns:a16="http://schemas.microsoft.com/office/drawing/2014/main" id="{62A48FAD-9D5B-4D8A-A969-BCB5EEDAABD5}"/>
              </a:ext>
            </a:extLst>
          </p:cNvPr>
          <p:cNvPicPr>
            <a:picLocks noChangeAspect="1"/>
          </p:cNvPicPr>
          <p:nvPr/>
        </p:nvPicPr>
        <p:blipFill>
          <a:blip/>
          <a:stretch>
            <a:fillRect/>
          </a:stretch>
        </p:blipFill>
        <p:spPr>
          <a:xfrm>
            <a:off x="1196787" y="350276"/>
            <a:ext cx="5456987" cy="1561283"/>
          </a:xfrm>
          <a:prstGeom prst="rect">
            <a:avLst/>
          </a:prstGeom>
        </p:spPr>
      </p:pic>
    </p:spTree>
    <p:extLst>
      <p:ext uri="{BB962C8B-B14F-4D97-AF65-F5344CB8AC3E}">
        <p14:creationId xmlns:p14="http://schemas.microsoft.com/office/powerpoint/2010/main" val="2332239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65950D-05A4-4722-BEE4-F5ED7E42E782}"/>
              </a:ext>
            </a:extLst>
          </p:cNvPr>
          <p:cNvSpPr>
            <a:spLocks noGrp="1"/>
          </p:cNvSpPr>
          <p:nvPr>
            <p:ph idx="1"/>
          </p:nvPr>
        </p:nvSpPr>
        <p:spPr>
          <a:xfrm>
            <a:off x="838200" y="1825625"/>
            <a:ext cx="6419850" cy="4351338"/>
          </a:xfrm>
        </p:spPr>
        <p:txBody>
          <a:bodyPr/>
          <a:lstStyle/>
          <a:p>
            <a:r>
              <a:rPr lang="en-US" dirty="0">
                <a:solidFill>
                  <a:schemeClr val="tx1"/>
                </a:solidFill>
              </a:rPr>
              <a:t>Focus on </a:t>
            </a:r>
            <a:r>
              <a:rPr lang="en-US" u="sng" dirty="0">
                <a:solidFill>
                  <a:schemeClr val="tx1"/>
                </a:solidFill>
              </a:rPr>
              <a:t>adult children and their parent </a:t>
            </a:r>
            <a:r>
              <a:rPr lang="en-US" dirty="0">
                <a:solidFill>
                  <a:schemeClr val="tx1"/>
                </a:solidFill>
              </a:rPr>
              <a:t>with early stage AD/ADRD</a:t>
            </a:r>
          </a:p>
          <a:p>
            <a:r>
              <a:rPr lang="en-US" dirty="0">
                <a:solidFill>
                  <a:schemeClr val="tx1"/>
                </a:solidFill>
              </a:rPr>
              <a:t>Informed by </a:t>
            </a:r>
            <a:r>
              <a:rPr lang="en-US" u="sng" dirty="0">
                <a:solidFill>
                  <a:schemeClr val="tx1"/>
                </a:solidFill>
              </a:rPr>
              <a:t>attachment theory </a:t>
            </a:r>
            <a:r>
              <a:rPr lang="en-US" dirty="0">
                <a:solidFill>
                  <a:schemeClr val="tx1"/>
                </a:solidFill>
                <a:sym typeface="Wingdings" panose="05000000000000000000" pitchFamily="2" charset="2"/>
              </a:rPr>
              <a:t> basic research (mutual support behaviors and early life parent/child experiences) is needed to inform and adapt existing interventions in other populations (e.g. Circle of Security)</a:t>
            </a:r>
          </a:p>
          <a:p>
            <a:r>
              <a:rPr lang="en-US" dirty="0">
                <a:solidFill>
                  <a:schemeClr val="tx1"/>
                </a:solidFill>
              </a:rPr>
              <a:t>Stage 0 dyadic, longitudinal, and observational study of </a:t>
            </a:r>
            <a:r>
              <a:rPr lang="en-US" u="sng" dirty="0">
                <a:solidFill>
                  <a:schemeClr val="tx1"/>
                </a:solidFill>
              </a:rPr>
              <a:t>200 dyads</a:t>
            </a:r>
            <a:r>
              <a:rPr lang="en-US" dirty="0">
                <a:solidFill>
                  <a:schemeClr val="tx1"/>
                </a:solidFill>
              </a:rPr>
              <a:t>. </a:t>
            </a:r>
          </a:p>
          <a:p>
            <a:endParaRPr lang="en-US" dirty="0"/>
          </a:p>
        </p:txBody>
      </p:sp>
      <p:sp>
        <p:nvSpPr>
          <p:cNvPr id="4" name="Rectangle 2">
            <a:extLst>
              <a:ext uri="{FF2B5EF4-FFF2-40B4-BE49-F238E27FC236}">
                <a16:creationId xmlns:a16="http://schemas.microsoft.com/office/drawing/2014/main" id="{BA52DA64-8259-4F4C-849D-AEF2E1F5FB13}"/>
              </a:ext>
            </a:extLst>
          </p:cNvPr>
          <p:cNvSpPr txBox="1">
            <a:spLocks noChangeArrowheads="1"/>
          </p:cNvSpPr>
          <p:nvPr/>
        </p:nvSpPr>
        <p:spPr>
          <a:xfrm>
            <a:off x="838200" y="455163"/>
            <a:ext cx="9337476" cy="1143000"/>
          </a:xfrm>
          <a:prstGeom prst="rect">
            <a:avLst/>
          </a:prstGeom>
          <a:effectLst/>
        </p:spPr>
        <p:txBody>
          <a:bodyPr vert="horz" lIns="91440" tIns="45720" rIns="91440" bIns="45720" rtlCol="0" anchor="ctr">
            <a:normAutofit fontScale="90000" lnSpcReduction="10000"/>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4000" b="0" i="0" u="none" strike="noStrike" kern="1200" cap="all" spc="0" normalizeH="0" baseline="0" noProof="0" dirty="0">
                <a:ln w="3175" cmpd="sng">
                  <a:noFill/>
                </a:ln>
                <a:solidFill>
                  <a:srgbClr val="FFC000"/>
                </a:solidFill>
                <a:effectLst/>
                <a:uLnTx/>
                <a:uFillTx/>
                <a:latin typeface="Century Gothic" panose="020B0502020202020204"/>
                <a:ea typeface="+mj-ea"/>
                <a:cs typeface="+mj-cs"/>
              </a:rPr>
              <a:t>Families coping together with Alzheimer’s disease (Fact-ad) study</a:t>
            </a:r>
            <a:endParaRPr kumimoji="0" lang="en-US" altLang="en-US" sz="3400" b="0" i="0" u="none" strike="noStrike" kern="1200" cap="all" spc="0" normalizeH="0" baseline="0" noProof="0" dirty="0">
              <a:ln w="3175" cmpd="sng">
                <a:noFill/>
              </a:ln>
              <a:solidFill>
                <a:srgbClr val="FFC000"/>
              </a:solidFill>
              <a:effectLst/>
              <a:uLnTx/>
              <a:uFillTx/>
              <a:latin typeface="Century Gothic" panose="020B0502020202020204"/>
              <a:ea typeface="+mj-ea"/>
              <a:cs typeface="+mj-cs"/>
            </a:endParaRPr>
          </a:p>
        </p:txBody>
      </p:sp>
      <p:pic>
        <p:nvPicPr>
          <p:cNvPr id="6" name="Picture 5">
            <a:extLst>
              <a:ext uri="{FF2B5EF4-FFF2-40B4-BE49-F238E27FC236}">
                <a16:creationId xmlns:a16="http://schemas.microsoft.com/office/drawing/2014/main" id="{477E7176-C4DC-4468-BA04-21673C46CB09}"/>
              </a:ext>
            </a:extLst>
          </p:cNvPr>
          <p:cNvPicPr>
            <a:picLocks noChangeAspect="1"/>
          </p:cNvPicPr>
          <p:nvPr/>
        </p:nvPicPr>
        <p:blipFill>
          <a:blip>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443598" y="2384038"/>
            <a:ext cx="4164996" cy="2855853"/>
          </a:xfrm>
          <a:prstGeom prst="rect">
            <a:avLst/>
          </a:prstGeom>
        </p:spPr>
      </p:pic>
    </p:spTree>
    <p:extLst>
      <p:ext uri="{BB962C8B-B14F-4D97-AF65-F5344CB8AC3E}">
        <p14:creationId xmlns:p14="http://schemas.microsoft.com/office/powerpoint/2010/main" val="2601363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07EBC3-57DB-4CF0-8FA7-4D100B72ED6F}"/>
              </a:ext>
            </a:extLst>
          </p:cNvPr>
          <p:cNvSpPr>
            <a:spLocks noGrp="1"/>
          </p:cNvSpPr>
          <p:nvPr>
            <p:ph idx="1"/>
          </p:nvPr>
        </p:nvSpPr>
        <p:spPr>
          <a:xfrm>
            <a:off x="677488" y="1967005"/>
            <a:ext cx="9563792" cy="3615267"/>
          </a:xfrm>
        </p:spPr>
        <p:txBody>
          <a:bodyPr>
            <a:normAutofit lnSpcReduction="10000"/>
          </a:bodyPr>
          <a:lstStyle/>
          <a:p>
            <a:r>
              <a:rPr lang="en-US" u="sng" dirty="0">
                <a:solidFill>
                  <a:schemeClr val="tx1"/>
                </a:solidFill>
              </a:rPr>
              <a:t>Both dyad members </a:t>
            </a:r>
            <a:r>
              <a:rPr lang="en-US" dirty="0">
                <a:solidFill>
                  <a:schemeClr val="tx1"/>
                </a:solidFill>
              </a:rPr>
              <a:t> interviewed separately and then come together for videotaped discussions about current and future stressors (2 weeks after interviews) at </a:t>
            </a:r>
            <a:r>
              <a:rPr lang="en-US" u="sng" dirty="0">
                <a:solidFill>
                  <a:schemeClr val="tx1"/>
                </a:solidFill>
              </a:rPr>
              <a:t>baseline </a:t>
            </a:r>
            <a:r>
              <a:rPr lang="en-US" dirty="0">
                <a:solidFill>
                  <a:schemeClr val="tx1"/>
                </a:solidFill>
              </a:rPr>
              <a:t>and a </a:t>
            </a:r>
            <a:r>
              <a:rPr lang="en-US" u="sng" dirty="0">
                <a:solidFill>
                  <a:schemeClr val="tx1"/>
                </a:solidFill>
              </a:rPr>
              <a:t>one-year follow-up</a:t>
            </a:r>
            <a:r>
              <a:rPr lang="en-US" dirty="0">
                <a:solidFill>
                  <a:schemeClr val="tx1"/>
                </a:solidFill>
              </a:rPr>
              <a:t>. </a:t>
            </a:r>
          </a:p>
          <a:p>
            <a:r>
              <a:rPr lang="en-US" dirty="0">
                <a:solidFill>
                  <a:schemeClr val="tx1"/>
                </a:solidFill>
              </a:rPr>
              <a:t>All variables measured with existing validated </a:t>
            </a:r>
            <a:r>
              <a:rPr lang="en-US" u="sng" dirty="0">
                <a:solidFill>
                  <a:schemeClr val="tx1"/>
                </a:solidFill>
              </a:rPr>
              <a:t>self-report scales</a:t>
            </a:r>
            <a:r>
              <a:rPr lang="en-US" dirty="0">
                <a:solidFill>
                  <a:schemeClr val="tx1"/>
                </a:solidFill>
              </a:rPr>
              <a:t>.</a:t>
            </a:r>
          </a:p>
          <a:p>
            <a:r>
              <a:rPr lang="en-US" dirty="0">
                <a:solidFill>
                  <a:schemeClr val="tx1"/>
                </a:solidFill>
              </a:rPr>
              <a:t>Support behaviors measured with an </a:t>
            </a:r>
            <a:r>
              <a:rPr lang="en-US" u="sng" dirty="0">
                <a:solidFill>
                  <a:schemeClr val="tx1"/>
                </a:solidFill>
              </a:rPr>
              <a:t>observational coding system </a:t>
            </a:r>
            <a:r>
              <a:rPr lang="en-US" dirty="0">
                <a:solidFill>
                  <a:schemeClr val="tx1"/>
                </a:solidFill>
              </a:rPr>
              <a:t>created by Co-I Feeney. </a:t>
            </a:r>
          </a:p>
          <a:p>
            <a:r>
              <a:rPr lang="en-US" u="sng" dirty="0">
                <a:solidFill>
                  <a:schemeClr val="tx1"/>
                </a:solidFill>
              </a:rPr>
              <a:t>Blood pressure continuously measured </a:t>
            </a:r>
            <a:r>
              <a:rPr lang="en-US" dirty="0">
                <a:solidFill>
                  <a:schemeClr val="tx1"/>
                </a:solidFill>
              </a:rPr>
              <a:t>during discussions/activities in the lab. </a:t>
            </a:r>
          </a:p>
          <a:p>
            <a:r>
              <a:rPr lang="en-US" dirty="0">
                <a:solidFill>
                  <a:schemeClr val="tx1"/>
                </a:solidFill>
              </a:rPr>
              <a:t>Study opened for enrollment August 2019.  Year one data is collected.  Finishing the one year follow ups.</a:t>
            </a:r>
          </a:p>
        </p:txBody>
      </p:sp>
      <p:sp>
        <p:nvSpPr>
          <p:cNvPr id="4" name="Rectangle 2">
            <a:extLst>
              <a:ext uri="{FF2B5EF4-FFF2-40B4-BE49-F238E27FC236}">
                <a16:creationId xmlns:a16="http://schemas.microsoft.com/office/drawing/2014/main" id="{B50A09DC-FB11-4243-A05C-0B7EE3961411}"/>
              </a:ext>
            </a:extLst>
          </p:cNvPr>
          <p:cNvSpPr txBox="1">
            <a:spLocks noGrp="1" noChangeArrowheads="1"/>
          </p:cNvSpPr>
          <p:nvPr>
            <p:ph type="title"/>
          </p:nvPr>
        </p:nvSpPr>
        <p:spPr>
          <a:xfrm>
            <a:off x="838853" y="459938"/>
            <a:ext cx="8534400" cy="1507067"/>
          </a:xfrm>
          <a:prstGeom prst="rect">
            <a:avLst/>
          </a:prstGeom>
          <a:effectLst/>
        </p:spPr>
        <p:txBody>
          <a:bodyPr vert="horz" lIns="91440" tIns="45720" rIns="91440" bIns="45720" rtlCol="0" anchor="ctr">
            <a:normAutofit/>
          </a:bodyPr>
          <a:lst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altLang="en-US" sz="4000" b="0" i="0" u="none" strike="noStrike" kern="1200" cap="all" spc="0" normalizeH="0" baseline="0" noProof="0" dirty="0">
                <a:ln w="3175" cmpd="sng">
                  <a:noFill/>
                </a:ln>
                <a:solidFill>
                  <a:srgbClr val="FFC000"/>
                </a:solidFill>
                <a:effectLst/>
                <a:uLnTx/>
                <a:uFillTx/>
                <a:latin typeface="Century Gothic" panose="020B0502020202020204"/>
                <a:ea typeface="+mj-ea"/>
                <a:cs typeface="+mj-cs"/>
              </a:rPr>
              <a:t>original (Fact-ad) study procedures</a:t>
            </a:r>
            <a:endParaRPr kumimoji="0" lang="en-US" altLang="en-US" sz="3400" b="0" i="0" u="none" strike="noStrike" kern="1200" cap="all" spc="0" normalizeH="0" baseline="0" noProof="0" dirty="0">
              <a:ln w="3175" cmpd="sng">
                <a:noFill/>
              </a:ln>
              <a:solidFill>
                <a:srgbClr val="FFC000"/>
              </a:solidFill>
              <a:effectLst/>
              <a:uLnTx/>
              <a:uFillTx/>
              <a:latin typeface="Century Gothic" panose="020B0502020202020204"/>
              <a:ea typeface="+mj-ea"/>
              <a:cs typeface="+mj-cs"/>
            </a:endParaRPr>
          </a:p>
        </p:txBody>
      </p:sp>
    </p:spTree>
    <p:extLst>
      <p:ext uri="{BB962C8B-B14F-4D97-AF65-F5344CB8AC3E}">
        <p14:creationId xmlns:p14="http://schemas.microsoft.com/office/powerpoint/2010/main" val="460365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243FEDE-1F98-4CAB-89F8-9D7A6545DC91}"/>
              </a:ext>
            </a:extLst>
          </p:cNvPr>
          <p:cNvPicPr>
            <a:picLocks noGrp="1" noChangeAspect="1"/>
          </p:cNvPicPr>
          <p:nvPr>
            <p:ph idx="1"/>
          </p:nvPr>
        </p:nvPicPr>
        <p:blipFill>
          <a:blip>
            <a:extLst>
              <a:ext uri="{837473B0-CC2E-450A-ABE3-18F120FF3D39}">
                <a1611:picAttrSrcUrl xmlns:a1611="http://schemas.microsoft.com/office/drawing/2016/11/main" r:id="rId3"/>
              </a:ext>
            </a:extLst>
          </a:blip>
          <a:stretch>
            <a:fillRect/>
          </a:stretch>
        </p:blipFill>
        <p:spPr>
          <a:xfrm>
            <a:off x="1028148" y="1723302"/>
            <a:ext cx="3725935" cy="2099118"/>
          </a:xfrm>
        </p:spPr>
      </p:pic>
      <p:sp>
        <p:nvSpPr>
          <p:cNvPr id="6" name="TextBox 5">
            <a:extLst>
              <a:ext uri="{FF2B5EF4-FFF2-40B4-BE49-F238E27FC236}">
                <a16:creationId xmlns:a16="http://schemas.microsoft.com/office/drawing/2014/main" id="{A620C5CE-5301-472C-B773-F4DB69B2E7C8}"/>
              </a:ext>
            </a:extLst>
          </p:cNvPr>
          <p:cNvSpPr txBox="1"/>
          <p:nvPr/>
        </p:nvSpPr>
        <p:spPr>
          <a:xfrm>
            <a:off x="1364877" y="4084775"/>
            <a:ext cx="3551037" cy="369332"/>
          </a:xfrm>
          <a:prstGeom prst="rect">
            <a:avLst/>
          </a:prstGeom>
          <a:noFill/>
        </p:spPr>
        <p:txBody>
          <a:bodyPr wrap="none" rtlCol="0">
            <a:spAutoFit/>
          </a:bodyPr>
          <a:lstStyle/>
          <a:p>
            <a:r>
              <a:rPr lang="en-US" dirty="0"/>
              <a:t>Henry (Person living with dementia)</a:t>
            </a:r>
          </a:p>
        </p:txBody>
      </p:sp>
    </p:spTree>
    <p:extLst>
      <p:ext uri="{BB962C8B-B14F-4D97-AF65-F5344CB8AC3E}">
        <p14:creationId xmlns:p14="http://schemas.microsoft.com/office/powerpoint/2010/main" val="20686151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3A2BD7C2-8F71-409A-A8B2-B21E93F62997}"/>
              </a:ext>
            </a:extLst>
          </p:cNvPr>
          <p:cNvPicPr>
            <a:picLocks noGrp="1" noChangeAspect="1"/>
          </p:cNvPicPr>
          <p:nvPr>
            <p:ph idx="1"/>
          </p:nvPr>
        </p:nvPicPr>
        <p:blipFill>
          <a:blip/>
          <a:stretch>
            <a:fillRect/>
          </a:stretch>
        </p:blipFill>
        <p:spPr>
          <a:xfrm>
            <a:off x="3430930" y="396689"/>
            <a:ext cx="4711264" cy="6203710"/>
          </a:xfrm>
        </p:spPr>
      </p:pic>
    </p:spTree>
    <p:extLst>
      <p:ext uri="{BB962C8B-B14F-4D97-AF65-F5344CB8AC3E}">
        <p14:creationId xmlns:p14="http://schemas.microsoft.com/office/powerpoint/2010/main" val="4972549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44E105EF-ACA9-4F30-A6B7-FD45026E8C44}"/>
              </a:ext>
            </a:extLst>
          </p:cNvPr>
          <p:cNvPicPr>
            <a:picLocks noGrp="1"/>
          </p:cNvPicPr>
          <p:nvPr>
            <p:ph idx="1"/>
          </p:nvPr>
        </p:nvPicPr>
        <p:blipFill>
          <a:blip>
            <a:extLst>
              <a:ext uri="{28A0092B-C50C-407E-A947-70E740481C1C}">
                <a14:useLocalDpi xmlns:a14="http://schemas.microsoft.com/office/drawing/2010/main" val="0"/>
              </a:ext>
            </a:extLst>
          </a:blip>
          <a:stretch>
            <a:fillRect/>
          </a:stretch>
        </p:blipFill>
        <p:spPr>
          <a:xfrm>
            <a:off x="2417409" y="778429"/>
            <a:ext cx="7230856" cy="5373600"/>
          </a:xfrm>
          <a:prstGeom prst="rect">
            <a:avLst/>
          </a:prstGeom>
        </p:spPr>
      </p:pic>
    </p:spTree>
    <p:extLst>
      <p:ext uri="{BB962C8B-B14F-4D97-AF65-F5344CB8AC3E}">
        <p14:creationId xmlns:p14="http://schemas.microsoft.com/office/powerpoint/2010/main" val="36978421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8267" y="720634"/>
            <a:ext cx="9337476" cy="1143000"/>
          </a:xfrm>
        </p:spPr>
        <p:txBody>
          <a:bodyPr>
            <a:normAutofit fontScale="90000"/>
          </a:bodyPr>
          <a:lstStyle/>
          <a:p>
            <a:pPr eaLnBrk="1" hangingPunct="1"/>
            <a:r>
              <a:rPr lang="en-US" altLang="en-US" sz="4000" dirty="0">
                <a:solidFill>
                  <a:srgbClr val="FFC000"/>
                </a:solidFill>
              </a:rPr>
              <a:t>Families coping together with Alzheimer’s disease (Fact-ad) study</a:t>
            </a:r>
            <a:endParaRPr lang="en-US" altLang="en-US" sz="3400" dirty="0">
              <a:solidFill>
                <a:srgbClr val="FFC000"/>
              </a:solidFill>
            </a:endParaRPr>
          </a:p>
        </p:txBody>
      </p:sp>
      <p:sp>
        <p:nvSpPr>
          <p:cNvPr id="4" name="TextBox 3">
            <a:extLst>
              <a:ext uri="{FF2B5EF4-FFF2-40B4-BE49-F238E27FC236}">
                <a16:creationId xmlns:a16="http://schemas.microsoft.com/office/drawing/2014/main" id="{A0B63310-2F0F-4D4A-B9FB-D69C9C5E6903}"/>
              </a:ext>
            </a:extLst>
          </p:cNvPr>
          <p:cNvSpPr txBox="1"/>
          <p:nvPr/>
        </p:nvSpPr>
        <p:spPr>
          <a:xfrm>
            <a:off x="1051559" y="2756263"/>
            <a:ext cx="4199709" cy="1384995"/>
          </a:xfrm>
          <a:prstGeom prst="rect">
            <a:avLst/>
          </a:prstGeom>
          <a:noFill/>
        </p:spPr>
        <p:txBody>
          <a:bodyPr wrap="square" rtlCol="0">
            <a:spAutoFit/>
          </a:bodyPr>
          <a:lstStyle/>
          <a:p>
            <a:pPr marL="457200" indent="-457200">
              <a:buFont typeface="Arial" panose="020B0604020202020204" pitchFamily="34" charset="0"/>
              <a:buChar char="•"/>
            </a:pPr>
            <a:r>
              <a:rPr lang="en-US" sz="2800" dirty="0"/>
              <a:t>Recruitment</a:t>
            </a:r>
          </a:p>
          <a:p>
            <a:endParaRPr lang="en-US" sz="2800" dirty="0"/>
          </a:p>
          <a:p>
            <a:pPr marL="457200" indent="-457200">
              <a:buFont typeface="Arial" panose="020B0604020202020204" pitchFamily="34" charset="0"/>
              <a:buChar char="•"/>
            </a:pPr>
            <a:r>
              <a:rPr lang="en-US" sz="2800" dirty="0"/>
              <a:t>Methods</a:t>
            </a:r>
          </a:p>
        </p:txBody>
      </p:sp>
    </p:spTree>
    <p:extLst>
      <p:ext uri="{BB962C8B-B14F-4D97-AF65-F5344CB8AC3E}">
        <p14:creationId xmlns:p14="http://schemas.microsoft.com/office/powerpoint/2010/main" val="8773522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8267" y="720634"/>
            <a:ext cx="9337476" cy="1143000"/>
          </a:xfrm>
        </p:spPr>
        <p:txBody>
          <a:bodyPr>
            <a:normAutofit/>
          </a:bodyPr>
          <a:lstStyle/>
          <a:p>
            <a:pPr eaLnBrk="1" hangingPunct="1"/>
            <a:r>
              <a:rPr lang="en-US" altLang="en-US" sz="4000" dirty="0">
                <a:solidFill>
                  <a:srgbClr val="FFC000"/>
                </a:solidFill>
              </a:rPr>
              <a:t>Recruiting dyads</a:t>
            </a:r>
            <a:endParaRPr lang="en-US" altLang="en-US" sz="3400" dirty="0">
              <a:solidFill>
                <a:srgbClr val="FFC000"/>
              </a:solidFill>
            </a:endParaRPr>
          </a:p>
        </p:txBody>
      </p:sp>
      <p:sp>
        <p:nvSpPr>
          <p:cNvPr id="4" name="TextBox 3">
            <a:extLst>
              <a:ext uri="{FF2B5EF4-FFF2-40B4-BE49-F238E27FC236}">
                <a16:creationId xmlns:a16="http://schemas.microsoft.com/office/drawing/2014/main" id="{A0B63310-2F0F-4D4A-B9FB-D69C9C5E6903}"/>
              </a:ext>
            </a:extLst>
          </p:cNvPr>
          <p:cNvSpPr txBox="1"/>
          <p:nvPr/>
        </p:nvSpPr>
        <p:spPr>
          <a:xfrm>
            <a:off x="894805" y="2116183"/>
            <a:ext cx="9816738" cy="3108543"/>
          </a:xfrm>
          <a:prstGeom prst="rect">
            <a:avLst/>
          </a:prstGeom>
          <a:noFill/>
        </p:spPr>
        <p:txBody>
          <a:bodyPr wrap="square" rtlCol="0">
            <a:spAutoFit/>
          </a:bodyPr>
          <a:lstStyle/>
          <a:p>
            <a:pPr marL="457200" indent="-457200">
              <a:buFont typeface="Arial" panose="020B0604020202020204" pitchFamily="34" charset="0"/>
              <a:buChar char="•"/>
            </a:pPr>
            <a:r>
              <a:rPr lang="en-US" sz="2800" dirty="0"/>
              <a:t>Definition of person living with early-stage dementia</a:t>
            </a:r>
          </a:p>
          <a:p>
            <a:endParaRPr lang="en-US" sz="2800" dirty="0"/>
          </a:p>
          <a:p>
            <a:pPr marL="457200" indent="-457200">
              <a:buFont typeface="Arial" panose="020B0604020202020204" pitchFamily="34" charset="0"/>
              <a:buChar char="•"/>
            </a:pPr>
            <a:r>
              <a:rPr lang="en-US" sz="2800" dirty="0"/>
              <a:t>Definition of “care partner”</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Outreach to both groups separately and together</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Assessing eligibility criteria</a:t>
            </a:r>
          </a:p>
        </p:txBody>
      </p:sp>
    </p:spTree>
    <p:extLst>
      <p:ext uri="{BB962C8B-B14F-4D97-AF65-F5344CB8AC3E}">
        <p14:creationId xmlns:p14="http://schemas.microsoft.com/office/powerpoint/2010/main" val="2778194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8267" y="720634"/>
            <a:ext cx="9337476" cy="1143000"/>
          </a:xfrm>
        </p:spPr>
        <p:txBody>
          <a:bodyPr>
            <a:normAutofit/>
          </a:bodyPr>
          <a:lstStyle/>
          <a:p>
            <a:pPr eaLnBrk="1" hangingPunct="1"/>
            <a:r>
              <a:rPr lang="en-US" altLang="en-US" sz="4000" dirty="0">
                <a:solidFill>
                  <a:srgbClr val="FFC000"/>
                </a:solidFill>
              </a:rPr>
              <a:t>methods</a:t>
            </a:r>
            <a:endParaRPr lang="en-US" altLang="en-US" sz="3400" dirty="0">
              <a:solidFill>
                <a:srgbClr val="FFC000"/>
              </a:solidFill>
            </a:endParaRPr>
          </a:p>
        </p:txBody>
      </p:sp>
      <p:sp>
        <p:nvSpPr>
          <p:cNvPr id="4" name="TextBox 3">
            <a:extLst>
              <a:ext uri="{FF2B5EF4-FFF2-40B4-BE49-F238E27FC236}">
                <a16:creationId xmlns:a16="http://schemas.microsoft.com/office/drawing/2014/main" id="{A0B63310-2F0F-4D4A-B9FB-D69C9C5E6903}"/>
              </a:ext>
            </a:extLst>
          </p:cNvPr>
          <p:cNvSpPr txBox="1"/>
          <p:nvPr/>
        </p:nvSpPr>
        <p:spPr>
          <a:xfrm>
            <a:off x="894805" y="2116183"/>
            <a:ext cx="9816738" cy="3539430"/>
          </a:xfrm>
          <a:prstGeom prst="rect">
            <a:avLst/>
          </a:prstGeom>
          <a:noFill/>
        </p:spPr>
        <p:txBody>
          <a:bodyPr wrap="square" rtlCol="0">
            <a:spAutoFit/>
          </a:bodyPr>
          <a:lstStyle/>
          <a:p>
            <a:pPr marL="457200" indent="-457200">
              <a:buFont typeface="Arial" panose="020B0604020202020204" pitchFamily="34" charset="0"/>
              <a:buChar char="•"/>
            </a:pPr>
            <a:r>
              <a:rPr lang="en-US" sz="2800" dirty="0"/>
              <a:t>Supporting both individuals’ autonomy during the information and consent process</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Completing interviews separately and privately to minimize interpersonal influences</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Capture interpersonal influences with observed interactions (e.g. discussion, activities)</a:t>
            </a:r>
          </a:p>
        </p:txBody>
      </p:sp>
    </p:spTree>
    <p:extLst>
      <p:ext uri="{BB962C8B-B14F-4D97-AF65-F5344CB8AC3E}">
        <p14:creationId xmlns:p14="http://schemas.microsoft.com/office/powerpoint/2010/main" val="38668397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8267" y="720634"/>
            <a:ext cx="9337476" cy="1143000"/>
          </a:xfrm>
        </p:spPr>
        <p:txBody>
          <a:bodyPr>
            <a:normAutofit fontScale="90000"/>
          </a:bodyPr>
          <a:lstStyle/>
          <a:p>
            <a:pPr eaLnBrk="1" hangingPunct="1"/>
            <a:r>
              <a:rPr lang="en-US" altLang="en-US" sz="4000" dirty="0">
                <a:solidFill>
                  <a:srgbClr val="FFC000"/>
                </a:solidFill>
              </a:rPr>
              <a:t>Take home messages for dyadic research in ad/</a:t>
            </a:r>
            <a:r>
              <a:rPr lang="en-US" altLang="en-US" sz="4000" dirty="0" err="1">
                <a:solidFill>
                  <a:srgbClr val="FFC000"/>
                </a:solidFill>
              </a:rPr>
              <a:t>adrd</a:t>
            </a:r>
            <a:r>
              <a:rPr lang="en-US" altLang="en-US" sz="4000" dirty="0">
                <a:solidFill>
                  <a:srgbClr val="FFC000"/>
                </a:solidFill>
              </a:rPr>
              <a:t> caregiving</a:t>
            </a:r>
            <a:endParaRPr lang="en-US" altLang="en-US" sz="3400" dirty="0">
              <a:solidFill>
                <a:srgbClr val="FFC000"/>
              </a:solidFill>
            </a:endParaRPr>
          </a:p>
        </p:txBody>
      </p:sp>
      <p:sp>
        <p:nvSpPr>
          <p:cNvPr id="4" name="TextBox 3">
            <a:extLst>
              <a:ext uri="{FF2B5EF4-FFF2-40B4-BE49-F238E27FC236}">
                <a16:creationId xmlns:a16="http://schemas.microsoft.com/office/drawing/2014/main" id="{A0B63310-2F0F-4D4A-B9FB-D69C9C5E6903}"/>
              </a:ext>
            </a:extLst>
          </p:cNvPr>
          <p:cNvSpPr txBox="1"/>
          <p:nvPr/>
        </p:nvSpPr>
        <p:spPr>
          <a:xfrm>
            <a:off x="881742" y="1863634"/>
            <a:ext cx="9816738" cy="5262979"/>
          </a:xfrm>
          <a:prstGeom prst="rect">
            <a:avLst/>
          </a:prstGeom>
          <a:noFill/>
        </p:spPr>
        <p:txBody>
          <a:bodyPr wrap="square" rtlCol="0">
            <a:spAutoFit/>
          </a:bodyPr>
          <a:lstStyle/>
          <a:p>
            <a:pPr marL="457200" indent="-457200">
              <a:buFont typeface="Arial" panose="020B0604020202020204" pitchFamily="34" charset="0"/>
              <a:buChar char="•"/>
            </a:pPr>
            <a:r>
              <a:rPr lang="en-US" sz="2800" dirty="0"/>
              <a:t>Consider more than just the person living with dementia in your research</a:t>
            </a:r>
          </a:p>
          <a:p>
            <a:endParaRPr lang="en-US" sz="2800" dirty="0"/>
          </a:p>
          <a:p>
            <a:pPr marL="457200" indent="-457200">
              <a:buFont typeface="Arial" panose="020B0604020202020204" pitchFamily="34" charset="0"/>
              <a:buChar char="•"/>
            </a:pPr>
            <a:r>
              <a:rPr lang="en-US" sz="2800" dirty="0"/>
              <a:t>Think about how you want to capture dyadic influences and plan your design and analysis accordingly</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r>
              <a:rPr lang="en-US" sz="2800" dirty="0"/>
              <a:t>Carefully consider your methods/measures to minimize interpersonal bias and also to learn about interpersonal influences.</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31261880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F556B-E4A1-4B09-8ECF-0A1FE40200C5}"/>
              </a:ext>
            </a:extLst>
          </p:cNvPr>
          <p:cNvSpPr>
            <a:spLocks noGrp="1"/>
          </p:cNvSpPr>
          <p:nvPr>
            <p:ph type="title"/>
          </p:nvPr>
        </p:nvSpPr>
        <p:spPr>
          <a:xfrm>
            <a:off x="724553" y="355848"/>
            <a:ext cx="8534400" cy="1507067"/>
          </a:xfrm>
        </p:spPr>
        <p:txBody>
          <a:bodyPr>
            <a:normAutofit fontScale="90000"/>
          </a:bodyPr>
          <a:lstStyle/>
          <a:p>
            <a:r>
              <a:rPr lang="en-US" dirty="0"/>
              <a:t>Challenges and future goals for Ad/ADRD caregiving embedded pragmatic clinical trials</a:t>
            </a:r>
          </a:p>
        </p:txBody>
      </p:sp>
      <p:sp>
        <p:nvSpPr>
          <p:cNvPr id="3" name="Content Placeholder 2">
            <a:extLst>
              <a:ext uri="{FF2B5EF4-FFF2-40B4-BE49-F238E27FC236}">
                <a16:creationId xmlns:a16="http://schemas.microsoft.com/office/drawing/2014/main" id="{5C7F11A3-C6DD-4802-AE0E-929A2A5559FC}"/>
              </a:ext>
            </a:extLst>
          </p:cNvPr>
          <p:cNvSpPr>
            <a:spLocks noGrp="1"/>
          </p:cNvSpPr>
          <p:nvPr>
            <p:ph idx="1"/>
          </p:nvPr>
        </p:nvSpPr>
        <p:spPr>
          <a:xfrm>
            <a:off x="616977" y="1984436"/>
            <a:ext cx="8534400" cy="3615267"/>
          </a:xfrm>
        </p:spPr>
        <p:txBody>
          <a:bodyPr/>
          <a:lstStyle/>
          <a:p>
            <a:r>
              <a:rPr lang="en-US" dirty="0">
                <a:solidFill>
                  <a:schemeClr val="tx1"/>
                </a:solidFill>
              </a:rPr>
              <a:t>Stage of dementia limits self-report</a:t>
            </a:r>
          </a:p>
          <a:p>
            <a:r>
              <a:rPr lang="en-US" dirty="0">
                <a:solidFill>
                  <a:schemeClr val="tx1"/>
                </a:solidFill>
              </a:rPr>
              <a:t>We want to minimize participant burden (e.g. keeping the survey short for persons living with dementia; prioritizing pragmatic)</a:t>
            </a:r>
          </a:p>
          <a:p>
            <a:r>
              <a:rPr lang="en-US" dirty="0">
                <a:solidFill>
                  <a:schemeClr val="tx1"/>
                </a:solidFill>
              </a:rPr>
              <a:t>Multiple and changing care partners</a:t>
            </a:r>
          </a:p>
          <a:p>
            <a:r>
              <a:rPr lang="en-US" dirty="0">
                <a:solidFill>
                  <a:schemeClr val="tx1"/>
                </a:solidFill>
              </a:rPr>
              <a:t>Very limited information in the health care system about families or ways to link data for households</a:t>
            </a:r>
          </a:p>
          <a:p>
            <a:r>
              <a:rPr lang="en-US" dirty="0">
                <a:solidFill>
                  <a:schemeClr val="tx1"/>
                </a:solidFill>
              </a:rPr>
              <a:t>Dyadic data and APIM and multilevel models not always needed (e.g. just capturing any caregiver information in the health care system would be a major advance!) </a:t>
            </a:r>
          </a:p>
        </p:txBody>
      </p:sp>
    </p:spTree>
    <p:extLst>
      <p:ext uri="{BB962C8B-B14F-4D97-AF65-F5344CB8AC3E}">
        <p14:creationId xmlns:p14="http://schemas.microsoft.com/office/powerpoint/2010/main" val="473600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5F96F-705C-47FC-A469-93FC115EBD80}"/>
              </a:ext>
            </a:extLst>
          </p:cNvPr>
          <p:cNvSpPr>
            <a:spLocks noGrp="1"/>
          </p:cNvSpPr>
          <p:nvPr>
            <p:ph type="title"/>
          </p:nvPr>
        </p:nvSpPr>
        <p:spPr/>
        <p:txBody>
          <a:bodyPr>
            <a:normAutofit fontScale="90000"/>
          </a:bodyPr>
          <a:lstStyle/>
          <a:p>
            <a:r>
              <a:rPr lang="en-US" dirty="0"/>
              <a:t>Dementia Peer Coalition and Empowering Partnerships (</a:t>
            </a:r>
            <a:r>
              <a:rPr lang="en-US" dirty="0" err="1"/>
              <a:t>LiveWell</a:t>
            </a:r>
            <a:r>
              <a:rPr lang="en-US" dirty="0"/>
              <a:t>)</a:t>
            </a:r>
          </a:p>
        </p:txBody>
      </p:sp>
      <p:pic>
        <p:nvPicPr>
          <p:cNvPr id="3074" name="Picture 2" descr="ec276fe9-7db2-426c-aafe-b3eeca61e64c@namprd08">
            <a:extLst>
              <a:ext uri="{FF2B5EF4-FFF2-40B4-BE49-F238E27FC236}">
                <a16:creationId xmlns:a16="http://schemas.microsoft.com/office/drawing/2014/main" id="{97BCE74B-BEFC-475E-B05A-4076CF951DB6}"/>
              </a:ext>
            </a:extLst>
          </p:cNvPr>
          <p:cNvPicPr>
            <a:picLocks noChangeAspect="1" noChangeArrowheads="1"/>
          </p:cNvPicPr>
          <p:nvPr/>
        </p:nvPicPr>
        <p:blipFill>
          <a:blip cstate="print">
            <a:extLst>
              <a:ext uri="{28A0092B-C50C-407E-A947-70E740481C1C}">
                <a14:useLocalDpi xmlns:a14="http://schemas.microsoft.com/office/drawing/2010/main" val="0"/>
              </a:ext>
            </a:extLst>
          </a:blip>
          <a:srcRect/>
          <a:stretch>
            <a:fillRect/>
          </a:stretch>
        </p:blipFill>
        <p:spPr bwMode="auto">
          <a:xfrm>
            <a:off x="3080198" y="793552"/>
            <a:ext cx="4801340" cy="3601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90087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Slide Number Placeholder 3">
            <a:extLst>
              <a:ext uri="{FF2B5EF4-FFF2-40B4-BE49-F238E27FC236}">
                <a16:creationId xmlns:a16="http://schemas.microsoft.com/office/drawing/2014/main" id="{C7CBA194-7E1C-41C3-8547-2C76ED8F97F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FontTx/>
              <a:buNone/>
            </a:pPr>
            <a:fld id="{4F131132-964E-484E-B32F-B7E9CA6FB007}" type="slidenum">
              <a:rPr lang="en-US" altLang="en-US" sz="1000">
                <a:solidFill>
                  <a:schemeClr val="tx1"/>
                </a:solidFill>
                <a:latin typeface="Arial" panose="020B0604020202020204" pitchFamily="34" charset="0"/>
              </a:rPr>
              <a:pPr>
                <a:spcBef>
                  <a:spcPct val="0"/>
                </a:spcBef>
                <a:buClrTx/>
                <a:buFontTx/>
                <a:buNone/>
              </a:pPr>
              <a:t>38</a:t>
            </a:fld>
            <a:endParaRPr lang="en-US" altLang="en-US" sz="1000">
              <a:solidFill>
                <a:schemeClr val="tx1"/>
              </a:solidFill>
              <a:latin typeface="Arial" panose="020B0604020202020204" pitchFamily="34" charset="0"/>
            </a:endParaRPr>
          </a:p>
        </p:txBody>
      </p:sp>
      <p:sp>
        <p:nvSpPr>
          <p:cNvPr id="73734" name="TextBox 5">
            <a:extLst>
              <a:ext uri="{FF2B5EF4-FFF2-40B4-BE49-F238E27FC236}">
                <a16:creationId xmlns:a16="http://schemas.microsoft.com/office/drawing/2014/main" id="{2D6DE14D-B4F6-487F-ABB2-6126A8E8073C}"/>
              </a:ext>
            </a:extLst>
          </p:cNvPr>
          <p:cNvSpPr txBox="1">
            <a:spLocks noChangeArrowheads="1"/>
          </p:cNvSpPr>
          <p:nvPr/>
        </p:nvSpPr>
        <p:spPr bwMode="auto">
          <a:xfrm>
            <a:off x="929149" y="596597"/>
            <a:ext cx="4299155" cy="390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spcBef>
                <a:spcPct val="0"/>
              </a:spcBef>
              <a:buClrTx/>
              <a:buNone/>
            </a:pPr>
            <a:r>
              <a:rPr lang="en-US" altLang="en-US" sz="2800" dirty="0">
                <a:solidFill>
                  <a:schemeClr val="accent2"/>
                </a:solidFill>
                <a:latin typeface="Arial" panose="020B0604020202020204" pitchFamily="34" charset="0"/>
                <a:cs typeface="Arial" panose="020B0604020202020204" pitchFamily="34" charset="0"/>
              </a:rPr>
              <a:t>The Social Gerontology and Health Lab</a:t>
            </a:r>
          </a:p>
          <a:p>
            <a:pPr eaLnBrk="1" hangingPunct="1">
              <a:spcBef>
                <a:spcPct val="0"/>
              </a:spcBef>
              <a:buClrTx/>
              <a:buFontTx/>
              <a:buNone/>
            </a:pPr>
            <a:endParaRPr lang="en-US" altLang="en-US" sz="1400" dirty="0">
              <a:solidFill>
                <a:schemeClr val="tx1"/>
              </a:solidFill>
              <a:latin typeface="Arial" panose="020B0604020202020204" pitchFamily="34" charset="0"/>
              <a:cs typeface="Arial" panose="020B0604020202020204" pitchFamily="34" charset="0"/>
            </a:endParaRPr>
          </a:p>
          <a:p>
            <a:pPr eaLnBrk="1" hangingPunct="1">
              <a:spcBef>
                <a:spcPct val="0"/>
              </a:spcBef>
              <a:buClrTx/>
              <a:buFontTx/>
              <a:buNone/>
            </a:pPr>
            <a:endParaRPr lang="en-US" altLang="en-US" sz="1400" dirty="0">
              <a:solidFill>
                <a:schemeClr val="tx1"/>
              </a:solidFill>
              <a:latin typeface="Arial" panose="020B0604020202020204" pitchFamily="34" charset="0"/>
              <a:cs typeface="Arial" panose="020B0604020202020204" pitchFamily="34" charset="0"/>
            </a:endParaRPr>
          </a:p>
          <a:p>
            <a:pPr eaLnBrk="1" hangingPunct="1">
              <a:spcBef>
                <a:spcPct val="0"/>
              </a:spcBef>
              <a:buClrTx/>
              <a:buFontTx/>
              <a:buNone/>
            </a:pPr>
            <a:r>
              <a:rPr lang="en-US" altLang="en-US" dirty="0">
                <a:solidFill>
                  <a:schemeClr val="tx1"/>
                </a:solidFill>
                <a:latin typeface="Arial" panose="020B0604020202020204" pitchFamily="34" charset="0"/>
                <a:cs typeface="Arial" panose="020B0604020202020204" pitchFamily="34" charset="0"/>
              </a:rPr>
              <a:t>National Institute on Aging</a:t>
            </a:r>
          </a:p>
          <a:p>
            <a:pPr eaLnBrk="1" hangingPunct="1">
              <a:spcBef>
                <a:spcPct val="0"/>
              </a:spcBef>
              <a:buClrTx/>
              <a:buFontTx/>
              <a:buNone/>
            </a:pPr>
            <a:r>
              <a:rPr lang="en-US" altLang="en-US" dirty="0">
                <a:solidFill>
                  <a:schemeClr val="tx1"/>
                </a:solidFill>
                <a:latin typeface="Arial" panose="020B0604020202020204" pitchFamily="34" charset="0"/>
                <a:cs typeface="Arial" panose="020B0604020202020204" pitchFamily="34" charset="0"/>
              </a:rPr>
              <a:t>F32 AG031635; K01 AG042450-01; P50 AG05133, AG015321, AG026010; R21AG055861-01A1; </a:t>
            </a:r>
            <a:r>
              <a:rPr lang="en-US" sz="2000" dirty="0">
                <a:solidFill>
                  <a:schemeClr val="tx1"/>
                </a:solidFill>
                <a:latin typeface="+mn-lt"/>
                <a:ea typeface="Times" panose="02020603050405020304" pitchFamily="18" charset="0"/>
                <a:cs typeface="Times New Roman" panose="02020603050405020304" pitchFamily="18" charset="0"/>
              </a:rPr>
              <a:t>R01AG058565</a:t>
            </a:r>
            <a:endParaRPr lang="en-US" altLang="en-US" dirty="0">
              <a:solidFill>
                <a:schemeClr val="tx1"/>
              </a:solidFill>
              <a:latin typeface="Arial" panose="020B0604020202020204" pitchFamily="34" charset="0"/>
              <a:cs typeface="Arial" panose="020B0604020202020204" pitchFamily="34" charset="0"/>
            </a:endParaRPr>
          </a:p>
          <a:p>
            <a:pPr eaLnBrk="1" hangingPunct="1">
              <a:spcBef>
                <a:spcPct val="0"/>
              </a:spcBef>
              <a:buClrTx/>
              <a:buFontTx/>
              <a:buNone/>
            </a:pPr>
            <a:endParaRPr lang="en-US" altLang="en-US" dirty="0">
              <a:solidFill>
                <a:schemeClr val="tx1"/>
              </a:solidFill>
              <a:latin typeface="Arial" panose="020B0604020202020204" pitchFamily="34" charset="0"/>
              <a:cs typeface="Arial" panose="020B0604020202020204" pitchFamily="34" charset="0"/>
            </a:endParaRPr>
          </a:p>
          <a:p>
            <a:pPr eaLnBrk="1" hangingPunct="1">
              <a:spcBef>
                <a:spcPct val="0"/>
              </a:spcBef>
              <a:buClrTx/>
              <a:buFontTx/>
              <a:buNone/>
            </a:pPr>
            <a:r>
              <a:rPr lang="en-US" altLang="en-US" dirty="0">
                <a:solidFill>
                  <a:schemeClr val="tx1"/>
                </a:solidFill>
                <a:latin typeface="Arial" panose="020B0604020202020204" pitchFamily="34" charset="0"/>
                <a:cs typeface="Arial" panose="020B0604020202020204" pitchFamily="34" charset="0"/>
              </a:rPr>
              <a:t>Yale’s Claude D. Pepper Center (NIA)</a:t>
            </a:r>
          </a:p>
          <a:p>
            <a:pPr eaLnBrk="1" hangingPunct="1">
              <a:spcBef>
                <a:spcPct val="0"/>
              </a:spcBef>
              <a:buClrTx/>
              <a:buFontTx/>
              <a:buNone/>
            </a:pPr>
            <a:r>
              <a:rPr lang="da-DK" altLang="en-US" dirty="0">
                <a:solidFill>
                  <a:schemeClr val="tx1"/>
                </a:solidFill>
                <a:latin typeface="Arial" panose="020B0604020202020204" pitchFamily="34" charset="0"/>
                <a:cs typeface="Arial" panose="020B0604020202020204" pitchFamily="34" charset="0"/>
              </a:rPr>
              <a:t>P30 AG21342</a:t>
            </a:r>
          </a:p>
          <a:p>
            <a:pPr eaLnBrk="1" hangingPunct="1">
              <a:spcBef>
                <a:spcPct val="0"/>
              </a:spcBef>
              <a:buClrTx/>
              <a:buFontTx/>
              <a:buNone/>
            </a:pPr>
            <a:endParaRPr lang="da-DK" altLang="en-US" dirty="0">
              <a:solidFill>
                <a:schemeClr val="tx1"/>
              </a:solidFill>
              <a:latin typeface="Arial" panose="020B0604020202020204" pitchFamily="34" charset="0"/>
              <a:cs typeface="Arial" panose="020B0604020202020204" pitchFamily="34" charset="0"/>
            </a:endParaRPr>
          </a:p>
          <a:p>
            <a:pPr eaLnBrk="1" hangingPunct="1">
              <a:spcBef>
                <a:spcPct val="0"/>
              </a:spcBef>
              <a:buClrTx/>
              <a:buFontTx/>
              <a:buNone/>
            </a:pPr>
            <a:endParaRPr lang="en-US" altLang="en-US" sz="1400" dirty="0">
              <a:solidFill>
                <a:schemeClr val="tx1"/>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DAAEDC5-E7F2-45E2-B9E6-522C21E5E0AF}"/>
              </a:ext>
            </a:extLst>
          </p:cNvPr>
          <p:cNvSpPr txBox="1"/>
          <p:nvPr/>
        </p:nvSpPr>
        <p:spPr>
          <a:xfrm>
            <a:off x="956144" y="4209944"/>
            <a:ext cx="4058307" cy="1754326"/>
          </a:xfrm>
          <a:prstGeom prst="rect">
            <a:avLst/>
          </a:prstGeom>
          <a:noFill/>
        </p:spPr>
        <p:txBody>
          <a:bodyPr wrap="square" rtlCol="0">
            <a:spAutoFit/>
          </a:bodyPr>
          <a:lstStyle/>
          <a:p>
            <a:r>
              <a:rPr lang="en-US" dirty="0"/>
              <a:t>Member of the Design and Statistics Core of the</a:t>
            </a:r>
          </a:p>
          <a:p>
            <a:r>
              <a:rPr lang="en-US" dirty="0"/>
              <a:t>U54AG063546 Imbedded Pragmatic AD/ADRD Clinical Trials (IMPACT) Collaboratory: Transforming Dementia Care</a:t>
            </a:r>
          </a:p>
        </p:txBody>
      </p:sp>
      <p:pic>
        <p:nvPicPr>
          <p:cNvPr id="5" name="Picture 4">
            <a:extLst>
              <a:ext uri="{FF2B5EF4-FFF2-40B4-BE49-F238E27FC236}">
                <a16:creationId xmlns:a16="http://schemas.microsoft.com/office/drawing/2014/main" id="{FC93BE96-8182-244C-4C68-F61F24656A63}"/>
              </a:ext>
            </a:extLst>
          </p:cNvPr>
          <p:cNvPicPr>
            <a:picLocks noChangeAspect="1"/>
          </p:cNvPicPr>
          <p:nvPr/>
        </p:nvPicPr>
        <p:blipFill>
          <a:blip cstate="print">
            <a:extLst>
              <a:ext uri="{28A0092B-C50C-407E-A947-70E740481C1C}">
                <a14:useLocalDpi xmlns:a14="http://schemas.microsoft.com/office/drawing/2010/main" val="0"/>
              </a:ext>
            </a:extLst>
          </a:blip>
          <a:stretch>
            <a:fillRect/>
          </a:stretch>
        </p:blipFill>
        <p:spPr>
          <a:xfrm>
            <a:off x="5302494" y="728752"/>
            <a:ext cx="6250146" cy="5037867"/>
          </a:xfrm>
          <a:prstGeom prst="rect">
            <a:avLst/>
          </a:prstGeom>
        </p:spPr>
      </p:pic>
    </p:spTree>
    <p:extLst>
      <p:ext uri="{BB962C8B-B14F-4D97-AF65-F5344CB8AC3E}">
        <p14:creationId xmlns:p14="http://schemas.microsoft.com/office/powerpoint/2010/main" val="4131615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243FEDE-1F98-4CAB-89F8-9D7A6545DC91}"/>
              </a:ext>
            </a:extLst>
          </p:cNvPr>
          <p:cNvPicPr>
            <a:picLocks noGrp="1" noChangeAspect="1"/>
          </p:cNvPicPr>
          <p:nvPr>
            <p:ph idx="1"/>
          </p:nvPr>
        </p:nvPicPr>
        <p:blipFill>
          <a:blip>
            <a:extLst>
              <a:ext uri="{837473B0-CC2E-450A-ABE3-18F120FF3D39}">
                <a1611:picAttrSrcUrl xmlns:a1611="http://schemas.microsoft.com/office/drawing/2016/11/main" r:id="rId2"/>
              </a:ext>
            </a:extLst>
          </a:blip>
          <a:stretch>
            <a:fillRect/>
          </a:stretch>
        </p:blipFill>
        <p:spPr>
          <a:xfrm>
            <a:off x="1028148" y="1723302"/>
            <a:ext cx="3725935" cy="2099118"/>
          </a:xfrm>
        </p:spPr>
      </p:pic>
      <p:sp>
        <p:nvSpPr>
          <p:cNvPr id="3" name="TextBox 2">
            <a:extLst>
              <a:ext uri="{FF2B5EF4-FFF2-40B4-BE49-F238E27FC236}">
                <a16:creationId xmlns:a16="http://schemas.microsoft.com/office/drawing/2014/main" id="{61FB0903-EC77-4CF5-BDB7-7BA16F512AD3}"/>
              </a:ext>
            </a:extLst>
          </p:cNvPr>
          <p:cNvSpPr txBox="1"/>
          <p:nvPr/>
        </p:nvSpPr>
        <p:spPr>
          <a:xfrm>
            <a:off x="1337420" y="4086716"/>
            <a:ext cx="3107389" cy="369332"/>
          </a:xfrm>
          <a:prstGeom prst="rect">
            <a:avLst/>
          </a:prstGeom>
          <a:noFill/>
        </p:spPr>
        <p:txBody>
          <a:bodyPr wrap="none" rtlCol="0">
            <a:spAutoFit/>
          </a:bodyPr>
          <a:lstStyle/>
          <a:p>
            <a:r>
              <a:rPr lang="en-US" dirty="0"/>
              <a:t>Henry’s own </a:t>
            </a:r>
            <a:r>
              <a:rPr lang="en-US" b="1" dirty="0"/>
              <a:t>self-reported</a:t>
            </a:r>
            <a:r>
              <a:rPr lang="en-US" dirty="0"/>
              <a:t> QOL</a:t>
            </a:r>
          </a:p>
        </p:txBody>
      </p:sp>
    </p:spTree>
    <p:extLst>
      <p:ext uri="{BB962C8B-B14F-4D97-AF65-F5344CB8AC3E}">
        <p14:creationId xmlns:p14="http://schemas.microsoft.com/office/powerpoint/2010/main" val="1799372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243FEDE-1F98-4CAB-89F8-9D7A6545DC91}"/>
              </a:ext>
            </a:extLst>
          </p:cNvPr>
          <p:cNvPicPr>
            <a:picLocks noGrp="1" noChangeAspect="1"/>
          </p:cNvPicPr>
          <p:nvPr>
            <p:ph idx="1"/>
          </p:nvPr>
        </p:nvPicPr>
        <p:blipFill>
          <a:blip>
            <a:extLst>
              <a:ext uri="{837473B0-CC2E-450A-ABE3-18F120FF3D39}">
                <a1611:picAttrSrcUrl xmlns:a1611="http://schemas.microsoft.com/office/drawing/2016/11/main" r:id="rId2"/>
              </a:ext>
            </a:extLst>
          </a:blip>
          <a:stretch>
            <a:fillRect/>
          </a:stretch>
        </p:blipFill>
        <p:spPr>
          <a:xfrm>
            <a:off x="1028148" y="1723302"/>
            <a:ext cx="3725935" cy="2099118"/>
          </a:xfrm>
        </p:spPr>
      </p:pic>
      <p:pic>
        <p:nvPicPr>
          <p:cNvPr id="9" name="Picture 8">
            <a:extLst>
              <a:ext uri="{FF2B5EF4-FFF2-40B4-BE49-F238E27FC236}">
                <a16:creationId xmlns:a16="http://schemas.microsoft.com/office/drawing/2014/main" id="{3DA37950-910B-48AF-94AF-702005C03538}"/>
              </a:ext>
            </a:extLst>
          </p:cNvPr>
          <p:cNvPicPr>
            <a:picLocks noChangeAspect="1"/>
          </p:cNvPicPr>
          <p:nvPr/>
        </p:nvPicPr>
        <p:blipFill>
          <a:blip>
            <a:extLst>
              <a:ext uri="{837473B0-CC2E-450A-ABE3-18F120FF3D39}">
                <a1611:picAttrSrcUrl xmlns:a1611="http://schemas.microsoft.com/office/drawing/2016/11/main" r:id="rId3"/>
              </a:ext>
            </a:extLst>
          </a:blip>
          <a:stretch>
            <a:fillRect/>
          </a:stretch>
        </p:blipFill>
        <p:spPr>
          <a:xfrm>
            <a:off x="6096000" y="1676260"/>
            <a:ext cx="3892934" cy="2193202"/>
          </a:xfrm>
          <a:prstGeom prst="rect">
            <a:avLst/>
          </a:prstGeom>
        </p:spPr>
      </p:pic>
      <p:sp>
        <p:nvSpPr>
          <p:cNvPr id="10" name="TextBox 9">
            <a:extLst>
              <a:ext uri="{FF2B5EF4-FFF2-40B4-BE49-F238E27FC236}">
                <a16:creationId xmlns:a16="http://schemas.microsoft.com/office/drawing/2014/main" id="{9D101B96-7C33-4A9D-885E-D115988B50CD}"/>
              </a:ext>
            </a:extLst>
          </p:cNvPr>
          <p:cNvSpPr txBox="1"/>
          <p:nvPr/>
        </p:nvSpPr>
        <p:spPr>
          <a:xfrm>
            <a:off x="6096000" y="4133836"/>
            <a:ext cx="4446494" cy="646331"/>
          </a:xfrm>
          <a:prstGeom prst="rect">
            <a:avLst/>
          </a:prstGeom>
          <a:noFill/>
        </p:spPr>
        <p:txBody>
          <a:bodyPr wrap="square" rtlCol="0">
            <a:spAutoFit/>
          </a:bodyPr>
          <a:lstStyle/>
          <a:p>
            <a:r>
              <a:rPr lang="en-US" dirty="0"/>
              <a:t>Care partner Grace’s </a:t>
            </a:r>
            <a:r>
              <a:rPr lang="en-US" b="1" dirty="0"/>
              <a:t>proxy reported </a:t>
            </a:r>
            <a:r>
              <a:rPr lang="en-US" dirty="0"/>
              <a:t>QOL of Henry</a:t>
            </a:r>
          </a:p>
        </p:txBody>
      </p:sp>
      <p:cxnSp>
        <p:nvCxnSpPr>
          <p:cNvPr id="12" name="Straight Arrow Connector 11">
            <a:extLst>
              <a:ext uri="{FF2B5EF4-FFF2-40B4-BE49-F238E27FC236}">
                <a16:creationId xmlns:a16="http://schemas.microsoft.com/office/drawing/2014/main" id="{1F29C9EE-8AB1-41CA-A2E2-28A40F3DF3D4}"/>
              </a:ext>
            </a:extLst>
          </p:cNvPr>
          <p:cNvCxnSpPr/>
          <p:nvPr/>
        </p:nvCxnSpPr>
        <p:spPr>
          <a:xfrm flipH="1" flipV="1">
            <a:off x="5029200" y="3919818"/>
            <a:ext cx="867335" cy="39868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3660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243FEDE-1F98-4CAB-89F8-9D7A6545DC91}"/>
              </a:ext>
            </a:extLst>
          </p:cNvPr>
          <p:cNvPicPr>
            <a:picLocks noGrp="1" noChangeAspect="1"/>
          </p:cNvPicPr>
          <p:nvPr>
            <p:ph idx="1"/>
          </p:nvPr>
        </p:nvPicPr>
        <p:blipFill>
          <a:blip>
            <a:extLst>
              <a:ext uri="{837473B0-CC2E-450A-ABE3-18F120FF3D39}">
                <a1611:picAttrSrcUrl xmlns:a1611="http://schemas.microsoft.com/office/drawing/2016/11/main" r:id="rId2"/>
              </a:ext>
            </a:extLst>
          </a:blip>
          <a:stretch>
            <a:fillRect/>
          </a:stretch>
        </p:blipFill>
        <p:spPr>
          <a:xfrm>
            <a:off x="1028148" y="1723302"/>
            <a:ext cx="3725935" cy="2099118"/>
          </a:xfrm>
        </p:spPr>
      </p:pic>
      <p:pic>
        <p:nvPicPr>
          <p:cNvPr id="9" name="Picture 8">
            <a:extLst>
              <a:ext uri="{FF2B5EF4-FFF2-40B4-BE49-F238E27FC236}">
                <a16:creationId xmlns:a16="http://schemas.microsoft.com/office/drawing/2014/main" id="{3DA37950-910B-48AF-94AF-702005C03538}"/>
              </a:ext>
            </a:extLst>
          </p:cNvPr>
          <p:cNvPicPr>
            <a:picLocks noChangeAspect="1"/>
          </p:cNvPicPr>
          <p:nvPr/>
        </p:nvPicPr>
        <p:blipFill>
          <a:blip>
            <a:extLst>
              <a:ext uri="{837473B0-CC2E-450A-ABE3-18F120FF3D39}">
                <a1611:picAttrSrcUrl xmlns:a1611="http://schemas.microsoft.com/office/drawing/2016/11/main" r:id="rId3"/>
              </a:ext>
            </a:extLst>
          </a:blip>
          <a:stretch>
            <a:fillRect/>
          </a:stretch>
        </p:blipFill>
        <p:spPr>
          <a:xfrm>
            <a:off x="6096000" y="1676260"/>
            <a:ext cx="3892934" cy="2193202"/>
          </a:xfrm>
          <a:prstGeom prst="rect">
            <a:avLst/>
          </a:prstGeom>
        </p:spPr>
      </p:pic>
      <p:sp>
        <p:nvSpPr>
          <p:cNvPr id="10" name="TextBox 9">
            <a:extLst>
              <a:ext uri="{FF2B5EF4-FFF2-40B4-BE49-F238E27FC236}">
                <a16:creationId xmlns:a16="http://schemas.microsoft.com/office/drawing/2014/main" id="{9D101B96-7C33-4A9D-885E-D115988B50CD}"/>
              </a:ext>
            </a:extLst>
          </p:cNvPr>
          <p:cNvSpPr txBox="1"/>
          <p:nvPr/>
        </p:nvSpPr>
        <p:spPr>
          <a:xfrm>
            <a:off x="6304429" y="4133837"/>
            <a:ext cx="3115340" cy="369332"/>
          </a:xfrm>
          <a:prstGeom prst="rect">
            <a:avLst/>
          </a:prstGeom>
          <a:noFill/>
        </p:spPr>
        <p:txBody>
          <a:bodyPr wrap="none" rtlCol="0">
            <a:spAutoFit/>
          </a:bodyPr>
          <a:lstStyle/>
          <a:p>
            <a:r>
              <a:rPr lang="en-US" dirty="0"/>
              <a:t>Grace’s own </a:t>
            </a:r>
            <a:r>
              <a:rPr lang="en-US" b="1" dirty="0"/>
              <a:t>self- reported </a:t>
            </a:r>
            <a:r>
              <a:rPr lang="en-US" dirty="0"/>
              <a:t>QOL</a:t>
            </a:r>
          </a:p>
        </p:txBody>
      </p:sp>
    </p:spTree>
    <p:extLst>
      <p:ext uri="{BB962C8B-B14F-4D97-AF65-F5344CB8AC3E}">
        <p14:creationId xmlns:p14="http://schemas.microsoft.com/office/powerpoint/2010/main" val="1421146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243FEDE-1F98-4CAB-89F8-9D7A6545DC91}"/>
              </a:ext>
            </a:extLst>
          </p:cNvPr>
          <p:cNvPicPr>
            <a:picLocks noGrp="1" noChangeAspect="1"/>
          </p:cNvPicPr>
          <p:nvPr>
            <p:ph idx="1"/>
          </p:nvPr>
        </p:nvPicPr>
        <p:blipFill>
          <a:blip>
            <a:extLst>
              <a:ext uri="{837473B0-CC2E-450A-ABE3-18F120FF3D39}">
                <a1611:picAttrSrcUrl xmlns:a1611="http://schemas.microsoft.com/office/drawing/2016/11/main" r:id="rId2"/>
              </a:ext>
            </a:extLst>
          </a:blip>
          <a:stretch>
            <a:fillRect/>
          </a:stretch>
        </p:blipFill>
        <p:spPr>
          <a:xfrm>
            <a:off x="1028148" y="1723302"/>
            <a:ext cx="3725935" cy="2099118"/>
          </a:xfrm>
        </p:spPr>
      </p:pic>
      <p:pic>
        <p:nvPicPr>
          <p:cNvPr id="9" name="Picture 8">
            <a:extLst>
              <a:ext uri="{FF2B5EF4-FFF2-40B4-BE49-F238E27FC236}">
                <a16:creationId xmlns:a16="http://schemas.microsoft.com/office/drawing/2014/main" id="{3DA37950-910B-48AF-94AF-702005C03538}"/>
              </a:ext>
            </a:extLst>
          </p:cNvPr>
          <p:cNvPicPr>
            <a:picLocks noChangeAspect="1"/>
          </p:cNvPicPr>
          <p:nvPr/>
        </p:nvPicPr>
        <p:blipFill>
          <a:blip>
            <a:extLst>
              <a:ext uri="{837473B0-CC2E-450A-ABE3-18F120FF3D39}">
                <a1611:picAttrSrcUrl xmlns:a1611="http://schemas.microsoft.com/office/drawing/2016/11/main" r:id="rId3"/>
              </a:ext>
            </a:extLst>
          </a:blip>
          <a:stretch>
            <a:fillRect/>
          </a:stretch>
        </p:blipFill>
        <p:spPr>
          <a:xfrm>
            <a:off x="6096000" y="1676260"/>
            <a:ext cx="3892934" cy="2193202"/>
          </a:xfrm>
          <a:prstGeom prst="rect">
            <a:avLst/>
          </a:prstGeom>
        </p:spPr>
      </p:pic>
      <p:sp>
        <p:nvSpPr>
          <p:cNvPr id="10" name="TextBox 9">
            <a:extLst>
              <a:ext uri="{FF2B5EF4-FFF2-40B4-BE49-F238E27FC236}">
                <a16:creationId xmlns:a16="http://schemas.microsoft.com/office/drawing/2014/main" id="{9D101B96-7C33-4A9D-885E-D115988B50CD}"/>
              </a:ext>
            </a:extLst>
          </p:cNvPr>
          <p:cNvSpPr txBox="1"/>
          <p:nvPr/>
        </p:nvSpPr>
        <p:spPr>
          <a:xfrm>
            <a:off x="6304429" y="4133837"/>
            <a:ext cx="3115340" cy="369332"/>
          </a:xfrm>
          <a:prstGeom prst="rect">
            <a:avLst/>
          </a:prstGeom>
          <a:noFill/>
        </p:spPr>
        <p:txBody>
          <a:bodyPr wrap="none" rtlCol="0">
            <a:spAutoFit/>
          </a:bodyPr>
          <a:lstStyle/>
          <a:p>
            <a:r>
              <a:rPr lang="en-US" dirty="0"/>
              <a:t>Grace’s own </a:t>
            </a:r>
            <a:r>
              <a:rPr lang="en-US" b="1" dirty="0"/>
              <a:t>self- reported </a:t>
            </a:r>
            <a:r>
              <a:rPr lang="en-US" dirty="0"/>
              <a:t>QOL</a:t>
            </a:r>
          </a:p>
        </p:txBody>
      </p:sp>
      <p:sp>
        <p:nvSpPr>
          <p:cNvPr id="6" name="TextBox 5">
            <a:extLst>
              <a:ext uri="{FF2B5EF4-FFF2-40B4-BE49-F238E27FC236}">
                <a16:creationId xmlns:a16="http://schemas.microsoft.com/office/drawing/2014/main" id="{5FBA472A-8B70-43D3-A4DF-63ACE42E7AC7}"/>
              </a:ext>
            </a:extLst>
          </p:cNvPr>
          <p:cNvSpPr txBox="1"/>
          <p:nvPr/>
        </p:nvSpPr>
        <p:spPr>
          <a:xfrm>
            <a:off x="1337420" y="4086716"/>
            <a:ext cx="3107389" cy="369332"/>
          </a:xfrm>
          <a:prstGeom prst="rect">
            <a:avLst/>
          </a:prstGeom>
          <a:noFill/>
        </p:spPr>
        <p:txBody>
          <a:bodyPr wrap="none" rtlCol="0">
            <a:spAutoFit/>
          </a:bodyPr>
          <a:lstStyle/>
          <a:p>
            <a:r>
              <a:rPr lang="en-US" dirty="0"/>
              <a:t>Henry’s own </a:t>
            </a:r>
            <a:r>
              <a:rPr lang="en-US" b="1" dirty="0"/>
              <a:t>self-reported</a:t>
            </a:r>
            <a:r>
              <a:rPr lang="en-US" dirty="0"/>
              <a:t> QOL</a:t>
            </a:r>
          </a:p>
        </p:txBody>
      </p:sp>
    </p:spTree>
    <p:extLst>
      <p:ext uri="{BB962C8B-B14F-4D97-AF65-F5344CB8AC3E}">
        <p14:creationId xmlns:p14="http://schemas.microsoft.com/office/powerpoint/2010/main" val="3295349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8963D-1FD8-475F-98FF-EDE8DB8F5FFF}"/>
              </a:ext>
            </a:extLst>
          </p:cNvPr>
          <p:cNvSpPr>
            <a:spLocks noGrp="1"/>
          </p:cNvSpPr>
          <p:nvPr>
            <p:ph type="title"/>
          </p:nvPr>
        </p:nvSpPr>
        <p:spPr>
          <a:xfrm>
            <a:off x="684212" y="614579"/>
            <a:ext cx="8534400" cy="1507067"/>
          </a:xfrm>
        </p:spPr>
        <p:txBody>
          <a:bodyPr/>
          <a:lstStyle/>
          <a:p>
            <a:r>
              <a:rPr lang="en-US" dirty="0"/>
              <a:t>Reasons for dyadic data collection</a:t>
            </a:r>
          </a:p>
        </p:txBody>
      </p:sp>
      <p:sp>
        <p:nvSpPr>
          <p:cNvPr id="3" name="Content Placeholder 2">
            <a:extLst>
              <a:ext uri="{FF2B5EF4-FFF2-40B4-BE49-F238E27FC236}">
                <a16:creationId xmlns:a16="http://schemas.microsoft.com/office/drawing/2014/main" id="{D53337BD-17AF-4BA7-82C3-49CDCABE9576}"/>
              </a:ext>
            </a:extLst>
          </p:cNvPr>
          <p:cNvSpPr>
            <a:spLocks noGrp="1"/>
          </p:cNvSpPr>
          <p:nvPr>
            <p:ph idx="1"/>
          </p:nvPr>
        </p:nvSpPr>
        <p:spPr>
          <a:xfrm>
            <a:off x="684212" y="2057400"/>
            <a:ext cx="8534400" cy="3615267"/>
          </a:xfrm>
        </p:spPr>
        <p:txBody>
          <a:bodyPr/>
          <a:lstStyle/>
          <a:p>
            <a:r>
              <a:rPr lang="en-US" dirty="0">
                <a:solidFill>
                  <a:srgbClr val="FFC000"/>
                </a:solidFill>
              </a:rPr>
              <a:t>The exposures and outcomes of persons living with dementia and care partners are highly interdependent.</a:t>
            </a:r>
          </a:p>
          <a:p>
            <a:pPr lvl="1"/>
            <a:r>
              <a:rPr lang="en-US" dirty="0">
                <a:solidFill>
                  <a:schemeClr val="tx1"/>
                </a:solidFill>
              </a:rPr>
              <a:t>Share environment, resources, social network connections (Berg &amp; Upchurch, 2007)</a:t>
            </a:r>
          </a:p>
          <a:p>
            <a:pPr lvl="1"/>
            <a:r>
              <a:rPr lang="en-US" dirty="0">
                <a:solidFill>
                  <a:schemeClr val="tx1"/>
                </a:solidFill>
              </a:rPr>
              <a:t>Linked genetically (e.g., parent/child) or by assortative mating (e.g., romantic partners) (Robinson et al., 2017)</a:t>
            </a:r>
          </a:p>
          <a:p>
            <a:pPr lvl="1"/>
            <a:r>
              <a:rPr lang="en-US" dirty="0">
                <a:solidFill>
                  <a:schemeClr val="tx1"/>
                </a:solidFill>
              </a:rPr>
              <a:t>Emotional transmission (Monin &amp; Schulz, 2010)</a:t>
            </a:r>
          </a:p>
          <a:p>
            <a:pPr lvl="1"/>
            <a:r>
              <a:rPr lang="en-US" dirty="0">
                <a:solidFill>
                  <a:schemeClr val="tx1"/>
                </a:solidFill>
              </a:rPr>
              <a:t>Social control (e.g. care partner is in control of the health behaviors of the person living with dementia and vice versa) (</a:t>
            </a:r>
            <a:r>
              <a:rPr lang="en-US" dirty="0" err="1">
                <a:solidFill>
                  <a:schemeClr val="tx1"/>
                </a:solidFill>
              </a:rPr>
              <a:t>Umberson</a:t>
            </a:r>
            <a:r>
              <a:rPr lang="en-US" dirty="0">
                <a:solidFill>
                  <a:schemeClr val="tx1"/>
                </a:solidFill>
              </a:rPr>
              <a:t>, 1992)</a:t>
            </a:r>
          </a:p>
        </p:txBody>
      </p:sp>
    </p:spTree>
    <p:extLst>
      <p:ext uri="{BB962C8B-B14F-4D97-AF65-F5344CB8AC3E}">
        <p14:creationId xmlns:p14="http://schemas.microsoft.com/office/powerpoint/2010/main" val="410320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5A906-600E-4916-8500-61F28E3F817D}"/>
              </a:ext>
            </a:extLst>
          </p:cNvPr>
          <p:cNvSpPr>
            <a:spLocks noGrp="1"/>
          </p:cNvSpPr>
          <p:nvPr>
            <p:ph type="title"/>
          </p:nvPr>
        </p:nvSpPr>
        <p:spPr>
          <a:xfrm>
            <a:off x="738000" y="402416"/>
            <a:ext cx="8534400" cy="1507067"/>
          </a:xfrm>
        </p:spPr>
        <p:txBody>
          <a:bodyPr/>
          <a:lstStyle/>
          <a:p>
            <a:r>
              <a:rPr lang="en-US" dirty="0"/>
              <a:t>Reasons for dyadic data collection</a:t>
            </a:r>
          </a:p>
        </p:txBody>
      </p:sp>
      <p:sp>
        <p:nvSpPr>
          <p:cNvPr id="3" name="Content Placeholder 2">
            <a:extLst>
              <a:ext uri="{FF2B5EF4-FFF2-40B4-BE49-F238E27FC236}">
                <a16:creationId xmlns:a16="http://schemas.microsoft.com/office/drawing/2014/main" id="{706ADE7A-B036-45F2-B600-4E50705E6F87}"/>
              </a:ext>
            </a:extLst>
          </p:cNvPr>
          <p:cNvSpPr>
            <a:spLocks noGrp="1"/>
          </p:cNvSpPr>
          <p:nvPr>
            <p:ph idx="1"/>
          </p:nvPr>
        </p:nvSpPr>
        <p:spPr>
          <a:xfrm>
            <a:off x="737999" y="1909483"/>
            <a:ext cx="8978237" cy="3615267"/>
          </a:xfrm>
        </p:spPr>
        <p:txBody>
          <a:bodyPr>
            <a:normAutofit fontScale="92500" lnSpcReduction="20000"/>
          </a:bodyPr>
          <a:lstStyle/>
          <a:p>
            <a:r>
              <a:rPr lang="en-US" dirty="0">
                <a:solidFill>
                  <a:srgbClr val="FFC000"/>
                </a:solidFill>
              </a:rPr>
              <a:t>Older adult spouses’ interpersonal influences over time </a:t>
            </a:r>
            <a:r>
              <a:rPr lang="en-US" sz="2000" dirty="0">
                <a:solidFill>
                  <a:srgbClr val="FFC000"/>
                </a:solidFill>
              </a:rPr>
              <a:t>(</a:t>
            </a:r>
            <a:r>
              <a:rPr lang="en-US" sz="2000" dirty="0" err="1">
                <a:solidFill>
                  <a:srgbClr val="FFC000"/>
                </a:solidFill>
              </a:rPr>
              <a:t>Kiecolt</a:t>
            </a:r>
            <a:r>
              <a:rPr lang="en-US" sz="2000" dirty="0">
                <a:solidFill>
                  <a:srgbClr val="FFC000"/>
                </a:solidFill>
              </a:rPr>
              <a:t>-Glazer &amp; Wilson, 2017) </a:t>
            </a:r>
          </a:p>
          <a:p>
            <a:pPr lvl="1"/>
            <a:r>
              <a:rPr lang="en-US" dirty="0">
                <a:solidFill>
                  <a:schemeClr val="tx1"/>
                </a:solidFill>
              </a:rPr>
              <a:t>Depressive symptoms</a:t>
            </a:r>
          </a:p>
          <a:p>
            <a:pPr lvl="1"/>
            <a:r>
              <a:rPr lang="en-US" dirty="0">
                <a:solidFill>
                  <a:schemeClr val="tx1"/>
                </a:solidFill>
              </a:rPr>
              <a:t>Frailty</a:t>
            </a:r>
          </a:p>
          <a:p>
            <a:pPr lvl="1"/>
            <a:r>
              <a:rPr lang="en-US" dirty="0">
                <a:solidFill>
                  <a:schemeClr val="tx1"/>
                </a:solidFill>
              </a:rPr>
              <a:t>Cognitive status</a:t>
            </a:r>
          </a:p>
          <a:p>
            <a:pPr lvl="1"/>
            <a:r>
              <a:rPr lang="en-US" dirty="0">
                <a:solidFill>
                  <a:schemeClr val="tx1"/>
                </a:solidFill>
              </a:rPr>
              <a:t>Longevity</a:t>
            </a:r>
          </a:p>
          <a:p>
            <a:pPr lvl="1"/>
            <a:r>
              <a:rPr lang="en-US" dirty="0">
                <a:solidFill>
                  <a:schemeClr val="tx1"/>
                </a:solidFill>
              </a:rPr>
              <a:t>Health behaviors (e.g. sleep, substance abuse, eating)</a:t>
            </a:r>
          </a:p>
          <a:p>
            <a:pPr lvl="1"/>
            <a:r>
              <a:rPr lang="en-US" dirty="0">
                <a:solidFill>
                  <a:schemeClr val="tx1"/>
                </a:solidFill>
              </a:rPr>
              <a:t>Monthly physical functioning </a:t>
            </a:r>
            <a:r>
              <a:rPr lang="en-US" sz="1700" dirty="0">
                <a:solidFill>
                  <a:schemeClr val="tx1"/>
                </a:solidFill>
              </a:rPr>
              <a:t>(Precipitating Events Project Study; Monin et al., 2020)</a:t>
            </a:r>
          </a:p>
          <a:p>
            <a:r>
              <a:rPr lang="en-US" dirty="0">
                <a:solidFill>
                  <a:srgbClr val="FFC000"/>
                </a:solidFill>
              </a:rPr>
              <a:t>Older adults living with dementia and care partners </a:t>
            </a:r>
            <a:r>
              <a:rPr lang="en-US" sz="2000" dirty="0">
                <a:solidFill>
                  <a:srgbClr val="FFC000"/>
                </a:solidFill>
              </a:rPr>
              <a:t>(e.g. </a:t>
            </a:r>
            <a:r>
              <a:rPr lang="en-US" sz="2000" dirty="0" err="1">
                <a:solidFill>
                  <a:srgbClr val="FFC000"/>
                </a:solidFill>
              </a:rPr>
              <a:t>Wuttke-Linnemann</a:t>
            </a:r>
            <a:r>
              <a:rPr lang="en-US" sz="2000" dirty="0">
                <a:solidFill>
                  <a:srgbClr val="FFC000"/>
                </a:solidFill>
              </a:rPr>
              <a:t>, et al, 2019; Rippon et al., 2020)</a:t>
            </a:r>
            <a:endParaRPr lang="en-US" dirty="0">
              <a:solidFill>
                <a:srgbClr val="FFC000"/>
              </a:solidFill>
            </a:endParaRPr>
          </a:p>
        </p:txBody>
      </p:sp>
    </p:spTree>
    <p:extLst>
      <p:ext uri="{BB962C8B-B14F-4D97-AF65-F5344CB8AC3E}">
        <p14:creationId xmlns:p14="http://schemas.microsoft.com/office/powerpoint/2010/main" val="1843328764"/>
      </p:ext>
    </p:extLst>
  </p:cSld>
  <p:clrMapOvr>
    <a:masterClrMapping/>
  </p:clrMapOvr>
</p:sld>
</file>

<file path=ppt/theme/theme1.xml><?xml version="1.0" encoding="utf-8"?>
<a:theme xmlns:a="http://schemas.openxmlformats.org/drawingml/2006/main" name="Slic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3559</TotalTime>
  <Words>2378</Words>
  <Application>Microsoft Office PowerPoint</Application>
  <PresentationFormat>Widescreen</PresentationFormat>
  <Paragraphs>281</Paragraphs>
  <Slides>38</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Calibri</vt:lpstr>
      <vt:lpstr>Calibri Light</vt:lpstr>
      <vt:lpstr>Century Gothic</vt:lpstr>
      <vt:lpstr>Wingdings</vt:lpstr>
      <vt:lpstr>Wingdings 3</vt:lpstr>
      <vt:lpstr>YaleAdmin-Roman</vt:lpstr>
      <vt:lpstr>Slice</vt:lpstr>
      <vt:lpstr>Dyads &amp; PROXIES  IN dementia care research</vt:lpstr>
      <vt:lpstr>overview</vt:lpstr>
      <vt:lpstr>PowerPoint Presentation</vt:lpstr>
      <vt:lpstr>PowerPoint Presentation</vt:lpstr>
      <vt:lpstr>PowerPoint Presentation</vt:lpstr>
      <vt:lpstr>PowerPoint Presentation</vt:lpstr>
      <vt:lpstr>PowerPoint Presentation</vt:lpstr>
      <vt:lpstr>Reasons for dyadic data collection</vt:lpstr>
      <vt:lpstr>Reasons for dyadic data collection</vt:lpstr>
      <vt:lpstr>PowerPoint Presentation</vt:lpstr>
      <vt:lpstr>PowerPoint Presentation</vt:lpstr>
      <vt:lpstr>The Theory of Dyadic Illness Management (Lyons, 2018)</vt:lpstr>
      <vt:lpstr>PowerPoint Presentation</vt:lpstr>
      <vt:lpstr>intervention EXAMPLE</vt:lpstr>
      <vt:lpstr>Measures</vt:lpstr>
      <vt:lpstr>Proxy or dyad?</vt:lpstr>
      <vt:lpstr>PowerPoint Presentation</vt:lpstr>
      <vt:lpstr>Reasons for dyadic data collection: Proxy reports not always accurate</vt:lpstr>
      <vt:lpstr>Purpose of Dyadic Analysis</vt:lpstr>
      <vt:lpstr>Less Than Ideal Solutions</vt:lpstr>
      <vt:lpstr>Variations of Dyadic Analysis</vt:lpstr>
      <vt:lpstr>Types of Dyadic Variables</vt:lpstr>
      <vt:lpstr>Putting the Dyad in Dyadic Analyses</vt:lpstr>
      <vt:lpstr>ADRD Example: Actor Partner Interdependence Model (Kashy and Kenny, 1999) </vt:lpstr>
      <vt:lpstr>Data Structure</vt:lpstr>
      <vt:lpstr>Notes. Cog= cognitive functioning. V5=visit 5, V8=visit 8, V11=visit 11.  Bold lines are significant p&lt;.05.  Superscript indicate constrained paths.</vt:lpstr>
      <vt:lpstr>PowerPoint Presentation</vt:lpstr>
      <vt:lpstr>PowerPoint Presentation</vt:lpstr>
      <vt:lpstr>original (Fact-ad) study procedures</vt:lpstr>
      <vt:lpstr>PowerPoint Presentation</vt:lpstr>
      <vt:lpstr>PowerPoint Presentation</vt:lpstr>
      <vt:lpstr>Families coping together with Alzheimer’s disease (Fact-ad) study</vt:lpstr>
      <vt:lpstr>Recruiting dyads</vt:lpstr>
      <vt:lpstr>methods</vt:lpstr>
      <vt:lpstr>Take home messages for dyadic research in ad/adrd caregiving</vt:lpstr>
      <vt:lpstr>Challenges and future goals for Ad/ADRD caregiving embedded pragmatic clinical trials</vt:lpstr>
      <vt:lpstr>Dementia Peer Coalition and Empowering Partnerships (LiveWell)</vt:lpstr>
      <vt:lpstr>PowerPoint Presentation</vt:lpstr>
    </vt:vector>
  </TitlesOfParts>
  <Company>Yale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Dyadic Influences on health</dc:title>
  <dc:creator>Windows User</dc:creator>
  <cp:lastModifiedBy>Crawford, Anna</cp:lastModifiedBy>
  <cp:revision>167</cp:revision>
  <dcterms:created xsi:type="dcterms:W3CDTF">2017-04-13T00:31:45Z</dcterms:created>
  <dcterms:modified xsi:type="dcterms:W3CDTF">2023-02-02T13:33:33Z</dcterms:modified>
</cp:coreProperties>
</file>