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5" r:id="rId3"/>
    <p:sldId id="268" r:id="rId4"/>
    <p:sldId id="281" r:id="rId5"/>
    <p:sldId id="282" r:id="rId6"/>
    <p:sldId id="266" r:id="rId7"/>
    <p:sldId id="271" r:id="rId8"/>
    <p:sldId id="280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A921BA-7B3E-11F7-785A-EF8DE030B619}" name="Jess Fehland" initials="JF" userId="S-1-5-21-3656170845-484873548-599093109-380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B5F39-4807-4DD1-B6B5-DABA486C6CA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46FA6-7096-4809-A81E-BEE70EEE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6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6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9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3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1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7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0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3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8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1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9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8AFB-F6D6-4ED4-9D99-D314CC3E794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BAE12-07A5-4609-8480-24116491D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93/geront/gnab107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algilmore@wis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92;p1"/>
          <p:cNvSpPr/>
          <p:nvPr/>
        </p:nvSpPr>
        <p:spPr>
          <a:xfrm>
            <a:off x="-4675" y="2876480"/>
            <a:ext cx="12192000" cy="3981519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75;p1"/>
          <p:cNvSpPr txBox="1">
            <a:spLocks/>
          </p:cNvSpPr>
          <p:nvPr/>
        </p:nvSpPr>
        <p:spPr>
          <a:xfrm>
            <a:off x="1850361" y="3887832"/>
            <a:ext cx="8481925" cy="13296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54C"/>
              </a:buClr>
              <a:buSzPts val="4000"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Recruitment, Engagement, and Retention Core Seminar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oogle Shape;176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43324" y="227139"/>
            <a:ext cx="5705449" cy="248434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3043324" y="546680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54C"/>
              </a:buClr>
              <a:buSzPts val="4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November 29, 2022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54C"/>
              </a:buClr>
              <a:buSzPts val="4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54C"/>
              </a:buClr>
              <a:buSzPts val="4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**This meeting will be recorded**</a:t>
            </a:r>
          </a:p>
        </p:txBody>
      </p:sp>
    </p:spTree>
    <p:extLst>
      <p:ext uri="{BB962C8B-B14F-4D97-AF65-F5344CB8AC3E}">
        <p14:creationId xmlns:p14="http://schemas.microsoft.com/office/powerpoint/2010/main" val="223015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7" y="1167257"/>
            <a:ext cx="11165339" cy="4334975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Application and discussion of readings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Gilmore-Bykovskyi et al. 2021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Friz et al. 2021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RER Appraisal Checklist – Part 1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Looking forward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CARDS meeting prep and questions</a:t>
            </a: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2439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7" y="1167257"/>
            <a:ext cx="11254695" cy="48080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Gilmore-Bykovskyi et al. 2021. Traversing the Aging Research and Health Equity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Divide: Toward Intersectional Frameworks of Research Justice and Participation.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Main points: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Focusing on individual-level factors of participation, such as an individual’s beliefs about research, imposes a unidirectional moral obligation on participants and requires the participant to align their goals with that of researchers.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Common features of conceptual frameworks of research participation include mutually beneficial relationships, investing in communities, and empowering participants.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ABCD approach: Asset-Based Community Development 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NGAGE model: Network, Give first, (then) Advocate for research, Give back, and Evaluate (related efforts)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Application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84811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935" y="1367444"/>
            <a:ext cx="11244129" cy="4607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Figure 1. Mechanisms that perpetuate exclusion from aging research across intersecting levels of influence</a:t>
            </a: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Application and Discussion</a:t>
            </a:r>
          </a:p>
        </p:txBody>
      </p:sp>
      <p:pic>
        <p:nvPicPr>
          <p:cNvPr id="2" name="New picture">
            <a:extLst>
              <a:ext uri="{FF2B5EF4-FFF2-40B4-BE49-F238E27FC236}">
                <a16:creationId xmlns:a16="http://schemas.microsoft.com/office/drawing/2014/main" id="{B3DA610B-93D8-ACBE-3167-0B896377D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421" y="1820193"/>
            <a:ext cx="7616852" cy="4079373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F3EEC7B-069D-39FF-5DEF-7252945DF282}"/>
              </a:ext>
            </a:extLst>
          </p:cNvPr>
          <p:cNvSpPr txBox="1">
            <a:spLocks/>
          </p:cNvSpPr>
          <p:nvPr/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defPPr>
              <a:defRPr lang="en-US"/>
            </a:defPPr>
            <a:lvl1pPr marL="34290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000" i="1">
                <a:solidFill>
                  <a:srgbClr val="333333"/>
                </a:solidFill>
              </a:rPr>
              <a:t>Gerontologist</a:t>
            </a:r>
            <a:r>
              <a:rPr lang="en-US" sz="1000">
                <a:solidFill>
                  <a:srgbClr val="333333"/>
                </a:solidFill>
              </a:rPr>
              <a:t>, Volume 62, Issue 5, June 2022, Pages 711–720, </a:t>
            </a:r>
            <a:r>
              <a:rPr lang="en-US" sz="1000">
                <a:solidFill>
                  <a:srgbClr val="333333"/>
                </a:solidFill>
                <a:hlinkClick r:id="rId4"/>
              </a:rPr>
              <a:t>https://doi.org/10.1093/geront/gnab107</a:t>
            </a:r>
            <a:endParaRPr lang="en-US" sz="1000">
              <a:solidFill>
                <a:srgbClr val="333333"/>
              </a:solidFill>
            </a:endParaRP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800">
                <a:solidFill>
                  <a:srgbClr val="2A2A2A"/>
                </a:solidFill>
              </a:rPr>
              <a:t>The content of this slide may be subject to copyright: please see the slide notes for details.</a:t>
            </a:r>
            <a:endParaRPr lang="en-US" sz="8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99D8B7-635F-8809-0C68-B71EABF0177D}"/>
              </a:ext>
            </a:extLst>
          </p:cNvPr>
          <p:cNvSpPr/>
          <p:nvPr/>
        </p:nvSpPr>
        <p:spPr>
          <a:xfrm>
            <a:off x="2027678" y="1437039"/>
            <a:ext cx="7673545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The Participant and Relationship-Centered Research Engagement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9C76EE-180F-ACF3-75C3-CEEB78AB54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8631" r="41484" b="9615"/>
          <a:stretch/>
        </p:blipFill>
        <p:spPr>
          <a:xfrm>
            <a:off x="2066981" y="1775593"/>
            <a:ext cx="4522475" cy="4240389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D35278-5B3E-5A4A-D9FF-4A0D37D2B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7" t="10444" r="1080" b="3593"/>
          <a:stretch/>
        </p:blipFill>
        <p:spPr>
          <a:xfrm>
            <a:off x="6458713" y="1801629"/>
            <a:ext cx="3242510" cy="4214353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8802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7" y="1167257"/>
            <a:ext cx="11165339" cy="43349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Friz et al. 2021. Tailoring Research Recruitment for Acute Care Settings: Recommendations from People with Dementia and their Caregivers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Main Points: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Research staff attributes and skills may be the most important consideration for acute care recruitment.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Acute care recruitment approaches must consider situation, periods of uncertainty, and preferred timing.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It’s important to seek input on decision-making and recruitment from the person living with dementia.</a:t>
            </a: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Application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3191821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7" y="1167257"/>
            <a:ext cx="11165339" cy="43349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 reactions to readings. Were there concepts or ideas that are new to you?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mechanisms of exclusion are active in your own environment and team?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ways are you already responsive to recruitment strategies identified by Friz and colleagues? What areas would you like to address?</a:t>
            </a:r>
          </a:p>
          <a:p>
            <a:pPr marL="0" indent="0">
              <a:buNone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Application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3413565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1" y="1167257"/>
            <a:ext cx="10993126" cy="3861935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Aspects of Research that can Support or Limit Participation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RER Appraisal Checklist – Part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E19976-D3C4-3D2D-74BA-B3EEA27355AC}"/>
              </a:ext>
            </a:extLst>
          </p:cNvPr>
          <p:cNvSpPr txBox="1"/>
          <p:nvPr/>
        </p:nvSpPr>
        <p:spPr>
          <a:xfrm>
            <a:off x="416079" y="1656547"/>
            <a:ext cx="33909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Level of involvement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Level of Accessibility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Eligibility Criteria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Participation Options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5FCFB9-E574-B654-5489-C9B3FA022947}"/>
              </a:ext>
            </a:extLst>
          </p:cNvPr>
          <p:cNvSpPr txBox="1"/>
          <p:nvPr/>
        </p:nvSpPr>
        <p:spPr>
          <a:xfrm rot="10800000" flipV="1">
            <a:off x="3693052" y="1656547"/>
            <a:ext cx="657357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Caregiving and Transportation Supports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Ongoing Communications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Sharing Study Results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Including Participants from Diverse Backgrounds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03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7" y="1167257"/>
            <a:ext cx="11165339" cy="4334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Meeting: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1/4/23, 1:30-2:30 pm CST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Workshop selected study materials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 engaging team members in RER Appraisal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CARDS meeting prep/reflection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haven’t already, please send RER plan and recruitment materials to Dr. Gilmore-Bykovskyi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algilmore@wisc.edu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" name="Google Shape;222;p3"/>
          <p:cNvGrpSpPr/>
          <p:nvPr/>
        </p:nvGrpSpPr>
        <p:grpSpPr>
          <a:xfrm>
            <a:off x="299804" y="5561351"/>
            <a:ext cx="11341022" cy="1207207"/>
            <a:chOff x="264149" y="5585368"/>
            <a:chExt cx="11089651" cy="1183190"/>
          </a:xfrm>
        </p:grpSpPr>
        <p:grpSp>
          <p:nvGrpSpPr>
            <p:cNvPr id="5" name="Google Shape;223;p3"/>
            <p:cNvGrpSpPr/>
            <p:nvPr/>
          </p:nvGrpSpPr>
          <p:grpSpPr>
            <a:xfrm>
              <a:off x="838200" y="6176963"/>
              <a:ext cx="10515600" cy="0"/>
              <a:chOff x="838200" y="6176963"/>
              <a:chExt cx="10515600" cy="0"/>
            </a:xfrm>
          </p:grpSpPr>
          <p:cxnSp>
            <p:nvCxnSpPr>
              <p:cNvPr id="7" name="Google Shape;224;p3"/>
              <p:cNvCxnSpPr/>
              <p:nvPr/>
            </p:nvCxnSpPr>
            <p:spPr>
              <a:xfrm rot="10800000">
                <a:off x="8382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" name="Google Shape;225;p3"/>
              <p:cNvCxnSpPr/>
              <p:nvPr/>
            </p:nvCxnSpPr>
            <p:spPr>
              <a:xfrm>
                <a:off x="6096000" y="617696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22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92;p1"/>
          <p:cNvSpPr/>
          <p:nvPr/>
        </p:nvSpPr>
        <p:spPr>
          <a:xfrm>
            <a:off x="0" y="0"/>
            <a:ext cx="12192000" cy="822960"/>
          </a:xfrm>
          <a:prstGeom prst="rect">
            <a:avLst/>
          </a:prstGeom>
          <a:solidFill>
            <a:srgbClr val="269B8B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9118"/>
            <a:ext cx="11027664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Looking Forward</a:t>
            </a:r>
          </a:p>
        </p:txBody>
      </p:sp>
    </p:spTree>
    <p:extLst>
      <p:ext uri="{BB962C8B-B14F-4D97-AF65-F5344CB8AC3E}">
        <p14:creationId xmlns:p14="http://schemas.microsoft.com/office/powerpoint/2010/main" val="36180538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452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Dept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 Fehland</dc:creator>
  <cp:lastModifiedBy>Jess Fehland</cp:lastModifiedBy>
  <cp:revision>60</cp:revision>
  <dcterms:created xsi:type="dcterms:W3CDTF">2022-09-28T19:20:13Z</dcterms:created>
  <dcterms:modified xsi:type="dcterms:W3CDTF">2022-11-28T18:39:58Z</dcterms:modified>
</cp:coreProperties>
</file>