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notesMasterIdLst>
    <p:notesMasterId r:id="rId21"/>
  </p:notesMasterIdLst>
  <p:sldIdLst>
    <p:sldId id="256" r:id="rId3"/>
    <p:sldId id="257" r:id="rId4"/>
    <p:sldId id="258" r:id="rId5"/>
    <p:sldId id="260" r:id="rId6"/>
    <p:sldId id="266" r:id="rId7"/>
    <p:sldId id="259" r:id="rId8"/>
    <p:sldId id="262" r:id="rId9"/>
    <p:sldId id="261" r:id="rId10"/>
    <p:sldId id="263" r:id="rId11"/>
    <p:sldId id="264" r:id="rId12"/>
    <p:sldId id="265" r:id="rId13"/>
    <p:sldId id="267" r:id="rId14"/>
    <p:sldId id="268" r:id="rId15"/>
    <p:sldId id="269" r:id="rId16"/>
    <p:sldId id="274" r:id="rId17"/>
    <p:sldId id="273" r:id="rId18"/>
    <p:sldId id="271" r:id="rId19"/>
    <p:sldId id="272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48811" autoAdjust="0"/>
  </p:normalViewPr>
  <p:slideViewPr>
    <p:cSldViewPr snapToGrid="0">
      <p:cViewPr varScale="1">
        <p:scale>
          <a:sx n="42" d="100"/>
          <a:sy n="42" d="100"/>
        </p:scale>
        <p:origin x="2261" y="36"/>
      </p:cViewPr>
      <p:guideLst/>
    </p:cSldViewPr>
  </p:slideViewPr>
  <p:outlineViewPr>
    <p:cViewPr>
      <p:scale>
        <a:sx n="33" d="100"/>
        <a:sy n="33" d="100"/>
      </p:scale>
      <p:origin x="0" y="-224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2467" y="2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947C0-E58C-4C2D-9CE8-C9A61792D0CE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79717-1147-4E05-9EAB-2AAA3AA30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4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59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Longitudinal data from 2005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 statistically based sample of US population </a:t>
            </a:r>
            <a:r>
              <a:rPr lang="en-US" dirty="0">
                <a:sym typeface="Wingdings" panose="05000000000000000000" pitchFamily="2" charset="2"/>
              </a:rPr>
              <a:t> do not lend themselves to estimates pf prevalence or incidence of dementia subtypes in US population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Data collected from participants and co-participants (family or close friend)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Cameron: what kind of clinical data are available in NACC?</a:t>
            </a:r>
          </a:p>
          <a:p>
            <a:endParaRPr lang="en-US" dirty="0"/>
          </a:p>
          <a:p>
            <a:r>
              <a:rPr lang="en-US" dirty="0"/>
              <a:t>Cindy: can you get to all the data through NACC and not need a DUA?  Who can access these data?</a:t>
            </a:r>
          </a:p>
          <a:p>
            <a:endParaRPr lang="en-US" dirty="0"/>
          </a:p>
          <a:p>
            <a:r>
              <a:rPr lang="en-US" dirty="0"/>
              <a:t>Can do Queries on NACC directly via online</a:t>
            </a:r>
          </a:p>
          <a:p>
            <a:endParaRPr lang="en-US" dirty="0"/>
          </a:p>
          <a:p>
            <a:r>
              <a:rPr lang="en-US" dirty="0"/>
              <a:t>Ula: send us your questions and ideas of what you want answered about how to use these datasets (like more info from NIA / Nina of how to use NACC).  </a:t>
            </a:r>
          </a:p>
          <a:p>
            <a:r>
              <a:rPr lang="en-US" b="1" dirty="0"/>
              <a:t>Kei Cheung and Heather </a:t>
            </a:r>
            <a:r>
              <a:rPr lang="en-US" b="1" dirty="0" err="1"/>
              <a:t>Allore</a:t>
            </a:r>
            <a:r>
              <a:rPr lang="en-US" b="1" dirty="0"/>
              <a:t> </a:t>
            </a:r>
            <a:r>
              <a:rPr lang="en-US" dirty="0"/>
              <a:t>are part of Yale ADRC. </a:t>
            </a:r>
            <a:r>
              <a:rPr lang="en-US" b="1" dirty="0">
                <a:highlight>
                  <a:srgbClr val="FFFF00"/>
                </a:highlight>
              </a:rPr>
              <a:t>And we can ask them if they use NACC data.</a:t>
            </a:r>
          </a:p>
          <a:p>
            <a:endParaRPr lang="en-US" dirty="0"/>
          </a:p>
          <a:p>
            <a:r>
              <a:rPr lang="en-US" dirty="0"/>
              <a:t>Ula: for pilot awardees to connect with their own ADRC and understand how they export and import data to NACC.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88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ADNI: MPRAGE, FLAIR, T2*, DTI, </a:t>
            </a:r>
            <a:r>
              <a:rPr lang="en-US" dirty="0" err="1"/>
              <a:t>rsfMRI</a:t>
            </a:r>
            <a:r>
              <a:rPr lang="en-US" dirty="0"/>
              <a:t>, (ADNI 3 high res hippocampus)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Barlow" panose="020B0604020202020204" pitchFamily="2" charset="0"/>
              </a:rPr>
              <a:t> A/T/N framework: Amyloid/Tau/Neurodegeneration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5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Biological materials include DNA, plasma, serum, RNA, CSF, cell lines and brain tissue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ADSP: Identify new genomic variants contributing to risk of developing late onset AD, contributing to protection against developing AD, provide insight to why individuals w known risks don’t develop AD, explore these factors in multi-ethnic populations to identify new pathways for disease prevention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GCAD: raw data from NIAGADS </a:t>
            </a:r>
            <a:r>
              <a:rPr lang="en-US" dirty="0">
                <a:sym typeface="Wingdings" panose="05000000000000000000" pitchFamily="2" charset="2"/>
              </a:rPr>
              <a:t> data processing/quality control  variant annotations  analysis ready data back to NIAGADS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ADGC: Identify genetic variants associated with risk for AD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ym typeface="Wingdings" panose="05000000000000000000" pitchFamily="2" charset="2"/>
              </a:rPr>
              <a:t>GenomicsDB</a:t>
            </a:r>
            <a:r>
              <a:rPr lang="en-US" dirty="0">
                <a:sym typeface="Wingdings" panose="05000000000000000000" pitchFamily="2" charset="2"/>
              </a:rPr>
              <a:t>: enables browsing, searching and analysis of 56 publicly available summary statistics from AD/ADRD genome-wide association studies deposited in NIAGADS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0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have cognitive impairment status : what longitudinal clinical data available</a:t>
            </a:r>
            <a:r>
              <a:rPr lang="en-US" dirty="0">
                <a:sym typeface="Wingdings" panose="05000000000000000000" pitchFamily="2" charset="2"/>
              </a:rPr>
              <a:t> NACC’s query system</a:t>
            </a:r>
          </a:p>
          <a:p>
            <a:r>
              <a:rPr lang="en-US" dirty="0">
                <a:sym typeface="Wingdings" panose="05000000000000000000" pitchFamily="2" charset="2"/>
              </a:rPr>
              <a:t>NACC – ask Nina who could comment</a:t>
            </a:r>
          </a:p>
          <a:p>
            <a:r>
              <a:rPr lang="en-US" dirty="0">
                <a:sym typeface="Wingdings" panose="05000000000000000000" pitchFamily="2" charset="2"/>
              </a:rPr>
              <a:t>ADRC/Pepper people at Yale – anyone using? </a:t>
            </a:r>
          </a:p>
          <a:p>
            <a:r>
              <a:rPr lang="en-US" dirty="0">
                <a:sym typeface="Wingdings" panose="05000000000000000000" pitchFamily="2" charset="2"/>
              </a:rPr>
              <a:t>  Chris VanDyke, Kay, Heather on ADRC informatics how they interact with ADRC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How do other sites connect and use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en-US" dirty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Cameron: what kind of clinical data are available in NACC?</a:t>
            </a:r>
          </a:p>
          <a:p>
            <a:endParaRPr lang="en-US" dirty="0"/>
          </a:p>
          <a:p>
            <a:r>
              <a:rPr lang="en-US" dirty="0"/>
              <a:t>Cindy: can you get to all the data through NACC and not need a DUA?  Who can access these data?</a:t>
            </a:r>
          </a:p>
          <a:p>
            <a:endParaRPr lang="en-US" dirty="0"/>
          </a:p>
          <a:p>
            <a:r>
              <a:rPr lang="en-US" dirty="0"/>
              <a:t>Can do Queries on NACC directly via online</a:t>
            </a:r>
          </a:p>
          <a:p>
            <a:endParaRPr lang="en-US" dirty="0"/>
          </a:p>
          <a:p>
            <a:r>
              <a:rPr lang="en-US" dirty="0"/>
              <a:t>Ula: send us your questions and ideas of what you want answered about how to use these datasets (like more info from NIA / Nina of how to use NACC).  </a:t>
            </a:r>
          </a:p>
          <a:p>
            <a:r>
              <a:rPr lang="en-US" b="1" dirty="0"/>
              <a:t>Kei Cheung and Heather </a:t>
            </a:r>
            <a:r>
              <a:rPr lang="en-US" b="1" dirty="0" err="1"/>
              <a:t>Allore</a:t>
            </a:r>
            <a:r>
              <a:rPr lang="en-US" b="1" dirty="0"/>
              <a:t> </a:t>
            </a:r>
            <a:r>
              <a:rPr lang="en-US" dirty="0"/>
              <a:t>are part of Yale ADRC. </a:t>
            </a:r>
            <a:r>
              <a:rPr lang="en-US" b="1" dirty="0">
                <a:highlight>
                  <a:srgbClr val="FFFF00"/>
                </a:highlight>
              </a:rPr>
              <a:t>And we can ask them if they use NACC data.</a:t>
            </a:r>
          </a:p>
          <a:p>
            <a:endParaRPr lang="en-US" dirty="0"/>
          </a:p>
          <a:p>
            <a:r>
              <a:rPr lang="en-US" dirty="0"/>
              <a:t>Ula: for pilot awardees to connect with their own ADRC and understand how they export and import data to NACC.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56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The different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omic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strategies employed during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multiomics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are genome, proteome, transcriptome, epigenome, and microbiome.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48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Representative sample of approx. 20,000 people in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83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 Gil</a:t>
            </a:r>
          </a:p>
          <a:p>
            <a:r>
              <a:rPr lang="en-US" dirty="0"/>
              <a:t>Cameron drafted analytic plan using T32 fellows in prior years – had 9-10 years of data from this, needs analytic plan</a:t>
            </a:r>
          </a:p>
          <a:p>
            <a:r>
              <a:rPr lang="en-US" dirty="0"/>
              <a:t>Dementia and Falls, not ED visits</a:t>
            </a:r>
          </a:p>
          <a:p>
            <a:endParaRPr lang="en-US" dirty="0"/>
          </a:p>
          <a:p>
            <a:r>
              <a:rPr lang="en-US" dirty="0"/>
              <a:t>Jason Falvey has done analyses on 10 years of data with NHATS data.  Dementia and falls characterization.</a:t>
            </a:r>
          </a:p>
          <a:p>
            <a:endParaRPr lang="en-US" dirty="0"/>
          </a:p>
          <a:p>
            <a:r>
              <a:rPr lang="en-US" dirty="0"/>
              <a:t>Cameron has these data as a collaborator with Falvey.</a:t>
            </a:r>
          </a:p>
          <a:p>
            <a:endParaRPr lang="en-US" dirty="0"/>
          </a:p>
          <a:p>
            <a:r>
              <a:rPr lang="en-US" dirty="0"/>
              <a:t>No ED visits in NHATS data…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03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West Health overview of RDW and how it functions and what is available in it. </a:t>
            </a:r>
          </a:p>
          <a:p>
            <a:r>
              <a:rPr lang="en-US" dirty="0"/>
              <a:t>	Theoretical framework, some still getting fleshed out</a:t>
            </a:r>
          </a:p>
          <a:p>
            <a:r>
              <a:rPr lang="en-US" dirty="0"/>
              <a:t>ED encounter specific </a:t>
            </a:r>
          </a:p>
          <a:p>
            <a:r>
              <a:rPr lang="en-US" dirty="0"/>
              <a:t>-</a:t>
            </a:r>
            <a:r>
              <a:rPr lang="en-US" dirty="0">
                <a:sym typeface="Wingdings" panose="05000000000000000000" pitchFamily="2" charset="2"/>
              </a:rPr>
              <a:t> way to link ED and other databases in future would be huge</a:t>
            </a:r>
            <a:endParaRPr lang="en-US" dirty="0"/>
          </a:p>
          <a:p>
            <a:r>
              <a:rPr lang="en-US" dirty="0"/>
              <a:t>Talk tomorrow @ 1:00 for GEAR1.0</a:t>
            </a:r>
          </a:p>
          <a:p>
            <a:r>
              <a:rPr lang="en-US" dirty="0"/>
              <a:t>	-- what it can and cannot to in theory</a:t>
            </a:r>
          </a:p>
          <a:p>
            <a:r>
              <a:rPr lang="en-US" dirty="0"/>
              <a:t>	Want people to have access to multi-center data</a:t>
            </a:r>
          </a:p>
          <a:p>
            <a:r>
              <a:rPr lang="en-US" dirty="0"/>
              <a:t>	Can’t download data</a:t>
            </a:r>
          </a:p>
          <a:p>
            <a:r>
              <a:rPr lang="en-US" dirty="0"/>
              <a:t>	Cindy: students need well defined data project Python-</a:t>
            </a:r>
            <a:r>
              <a:rPr lang="en-US" dirty="0" err="1"/>
              <a:t>Jupyter</a:t>
            </a:r>
            <a:r>
              <a:rPr lang="en-US" dirty="0"/>
              <a:t> notebooks, R-studio (Andrew, Kei, </a:t>
            </a:r>
            <a:r>
              <a:rPr lang="en-US" dirty="0" err="1"/>
              <a:t>Samah</a:t>
            </a:r>
            <a:r>
              <a:rPr lang="en-US" dirty="0"/>
              <a:t> all have students who need projects) Define project and get access could all benefit from</a:t>
            </a:r>
          </a:p>
          <a:p>
            <a:r>
              <a:rPr lang="en-US" dirty="0"/>
              <a:t>Cindy – are there other national data sets? NHAMCS?</a:t>
            </a:r>
          </a:p>
          <a:p>
            <a:endParaRPr lang="en-US" dirty="0"/>
          </a:p>
          <a:p>
            <a:r>
              <a:rPr lang="en-US" dirty="0"/>
              <a:t>Cameron – Arjun thinking of buying national datasets to run through stats and </a:t>
            </a:r>
            <a:r>
              <a:rPr lang="en-US" dirty="0" err="1"/>
              <a:t>descriptives</a:t>
            </a:r>
            <a:r>
              <a:rPr lang="en-US" dirty="0"/>
              <a:t> like this annually.</a:t>
            </a:r>
          </a:p>
          <a:p>
            <a:endParaRPr lang="en-US" dirty="0"/>
          </a:p>
          <a:p>
            <a:r>
              <a:rPr lang="en-US" dirty="0" err="1"/>
              <a:t>Basmah</a:t>
            </a:r>
            <a:r>
              <a:rPr lang="en-US" dirty="0"/>
              <a:t> – national ED data??? </a:t>
            </a:r>
          </a:p>
          <a:p>
            <a:r>
              <a:rPr lang="en-US" dirty="0"/>
              <a:t>	CDC, NAMCs (school of public health students to use data)</a:t>
            </a:r>
          </a:p>
          <a:p>
            <a:r>
              <a:rPr lang="en-US" dirty="0"/>
              <a:t>Susan Busch (chair of health policy, professor)  at YSPH has gathered resources like MEDREC and NDI, and purchased these data.</a:t>
            </a:r>
          </a:p>
          <a:p>
            <a:endParaRPr lang="en-US" dirty="0"/>
          </a:p>
          <a:p>
            <a:r>
              <a:rPr lang="en-US" dirty="0"/>
              <a:t>HCUP data</a:t>
            </a:r>
          </a:p>
          <a:p>
            <a:r>
              <a:rPr lang="en-US" dirty="0"/>
              <a:t>Medicare – issue: have to buy it and need a defined cohort</a:t>
            </a:r>
          </a:p>
          <a:p>
            <a:r>
              <a:rPr lang="en-US" dirty="0"/>
              <a:t>Program on Aging </a:t>
            </a:r>
            <a:r>
              <a:rPr lang="en-US" dirty="0" err="1"/>
              <a:t>MEDRic</a:t>
            </a:r>
            <a:r>
              <a:rPr lang="en-US" dirty="0"/>
              <a:t> – maybe we could get someone to come talk to us</a:t>
            </a:r>
          </a:p>
          <a:p>
            <a:r>
              <a:rPr lang="en-US" dirty="0"/>
              <a:t>Nursing home data? CDC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94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OnCore</a:t>
            </a:r>
            <a:r>
              <a:rPr lang="en-US" dirty="0"/>
              <a:t>, Qualtrics/FileMaker (problems on back end)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Cindy – push for </a:t>
            </a:r>
            <a:r>
              <a:rPr lang="en-US" b="1" dirty="0" err="1"/>
              <a:t>REDCap</a:t>
            </a:r>
            <a:r>
              <a:rPr lang="en-US" b="0" dirty="0"/>
              <a:t>, Velos not a bad program; </a:t>
            </a:r>
            <a:r>
              <a:rPr lang="en-US" dirty="0"/>
              <a:t>File maker and Qualtrics may have problems with data security and not </a:t>
            </a:r>
            <a:r>
              <a:rPr lang="en-US" dirty="0" err="1"/>
              <a:t>hipaa</a:t>
            </a:r>
            <a:r>
              <a:rPr lang="en-US" dirty="0"/>
              <a:t> compliant so best to stay away.  Better to use Redcap. Most of the research community uses it.</a:t>
            </a:r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ConnEDCt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built off </a:t>
            </a:r>
            <a:r>
              <a:rPr lang="en-US" dirty="0" err="1">
                <a:sym typeface="Wingdings" panose="05000000000000000000" pitchFamily="2" charset="2"/>
              </a:rPr>
              <a:t>filemaker</a:t>
            </a:r>
            <a:r>
              <a:rPr lang="en-US" dirty="0">
                <a:sym typeface="Wingdings" panose="05000000000000000000" pitchFamily="2" charset="2"/>
              </a:rPr>
              <a:t> but a secure version.</a:t>
            </a:r>
            <a:endParaRPr lang="en-US" dirty="0"/>
          </a:p>
          <a:p>
            <a:endParaRPr lang="en-US" b="1" dirty="0"/>
          </a:p>
          <a:p>
            <a:r>
              <a:rPr lang="en-US" dirty="0"/>
              <a:t>Cameron using </a:t>
            </a:r>
            <a:r>
              <a:rPr lang="en-US" dirty="0" err="1"/>
              <a:t>REDCap</a:t>
            </a:r>
            <a:endParaRPr lang="en-US" dirty="0"/>
          </a:p>
          <a:p>
            <a:endParaRPr lang="en-US" dirty="0"/>
          </a:p>
          <a:p>
            <a:r>
              <a:rPr lang="en-US" dirty="0"/>
              <a:t>Anything in particular for </a:t>
            </a:r>
            <a:r>
              <a:rPr lang="en-US" dirty="0" err="1"/>
              <a:t>REDCap</a:t>
            </a:r>
            <a:r>
              <a:rPr lang="en-US" dirty="0"/>
              <a:t>?</a:t>
            </a:r>
          </a:p>
          <a:p>
            <a:pPr marL="171450" indent="-171450">
              <a:buFontTx/>
              <a:buChar char="-"/>
            </a:pPr>
            <a:r>
              <a:rPr lang="en-US" dirty="0"/>
              <a:t>Participant enrollment, documentation, contact info, cog screening scores</a:t>
            </a:r>
          </a:p>
          <a:p>
            <a:pPr marL="171450" indent="-171450">
              <a:buFontTx/>
              <a:buChar char="-"/>
            </a:pPr>
            <a:r>
              <a:rPr lang="en-US" dirty="0"/>
              <a:t>GEAR2.0 later aim pilot to test AI </a:t>
            </a:r>
            <a:r>
              <a:rPr lang="en-US" dirty="0">
                <a:sym typeface="Wingdings" panose="05000000000000000000" pitchFamily="2" charset="2"/>
              </a:rPr>
              <a:t> send surveys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How to optimize for use for running records, looking at backend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New data export function, data portals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Compile list of videos and put some on website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Ask Mary and/or Katy for topics</a:t>
            </a:r>
          </a:p>
          <a:p>
            <a:pPr marL="171450" indent="-17145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Redcap mostly used for participant enrollment and documentation of screening scores, contact info, etc.  </a:t>
            </a:r>
            <a:r>
              <a:rPr lang="en-US" dirty="0">
                <a:sym typeface="Wingdings" panose="05000000000000000000" pitchFamily="2" charset="2"/>
              </a:rPr>
              <a:t> how to optimize it for use on backend for pulling data.  POA at Redcap meeting and could demo data portals and exporting capabilities.  Mary / katy for demos of Redcap.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 Cameron’s pilot, the final aim is pilot testing of an intervention with a digital health app.  There is functionality in the digital health app to collect data.  Guidance and permissions that should be put into the data collected for future research use.</a:t>
            </a:r>
          </a:p>
          <a:p>
            <a:pPr marL="0" indent="0">
              <a:buFontTx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US" dirty="0">
                <a:sym typeface="Wingdings" panose="05000000000000000000" pitchFamily="2" charset="2"/>
              </a:rPr>
              <a:t>Cameron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Design thinking workshops</a:t>
            </a:r>
          </a:p>
          <a:p>
            <a:pPr marL="171450" indent="-17145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70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90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Screening tools vs staging/severity</a:t>
            </a:r>
          </a:p>
          <a:p>
            <a:r>
              <a:rPr lang="en-US" dirty="0"/>
              <a:t>Context matters!</a:t>
            </a:r>
          </a:p>
          <a:p>
            <a:pPr marL="171450" indent="-171450">
              <a:buFontTx/>
              <a:buChar char="-"/>
            </a:pPr>
            <a:r>
              <a:rPr lang="en-US" dirty="0"/>
              <a:t>Do they already have diagnosed dementia? What interventions would apply</a:t>
            </a:r>
          </a:p>
          <a:p>
            <a:pPr marL="171450" indent="-171450">
              <a:buFontTx/>
              <a:buChar char="-"/>
            </a:pPr>
            <a:r>
              <a:rPr lang="en-US" dirty="0"/>
              <a:t>Screening instruments</a:t>
            </a:r>
          </a:p>
          <a:p>
            <a:pPr marL="171450" indent="-171450">
              <a:buFontTx/>
              <a:buChar char="-"/>
            </a:pPr>
            <a:r>
              <a:rPr lang="en-US" dirty="0"/>
              <a:t>In ED there is no standard yet</a:t>
            </a:r>
          </a:p>
          <a:p>
            <a:pPr marL="171450" indent="-171450">
              <a:buFontTx/>
              <a:buChar char="-"/>
            </a:pPr>
            <a:r>
              <a:rPr lang="en-US" dirty="0"/>
              <a:t>What is the latest? Where is community?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AD8 Cameron uses fast, in literature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9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79717-1147-4E05-9EAB-2AAA3AA305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29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4;p1">
            <a:extLst>
              <a:ext uri="{FF2B5EF4-FFF2-40B4-BE49-F238E27FC236}">
                <a16:creationId xmlns:a16="http://schemas.microsoft.com/office/drawing/2014/main" id="{A7EBCECA-84FA-B103-1D53-7D172E997E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7789" y="1384196"/>
            <a:ext cx="8839199" cy="3848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100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7531-1327-6C73-8ECE-88DF381D7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BF581-C46A-105D-F04C-53C128EF3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BDD74-0B6B-053D-9097-4F63B8B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6A8A-CCD0-45DD-90FD-B27F84EE6438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B0B62-B2DA-FFBD-F41C-50A303C5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FA3AA-CFEE-B24F-CD99-E947CBCE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E9666-6C77-4031-A435-3476246BE2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90;p2">
            <a:extLst>
              <a:ext uri="{FF2B5EF4-FFF2-40B4-BE49-F238E27FC236}">
                <a16:creationId xmlns:a16="http://schemas.microsoft.com/office/drawing/2014/main" id="{C9437C71-5B5F-826A-4B0B-27472A0BAD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3275" y="261249"/>
            <a:ext cx="5705449" cy="24843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91;p2">
            <a:extLst>
              <a:ext uri="{FF2B5EF4-FFF2-40B4-BE49-F238E27FC236}">
                <a16:creationId xmlns:a16="http://schemas.microsoft.com/office/drawing/2014/main" id="{71FD6DB3-0817-FECD-DD5C-A8A53E69663A}"/>
              </a:ext>
            </a:extLst>
          </p:cNvPr>
          <p:cNvGrpSpPr/>
          <p:nvPr/>
        </p:nvGrpSpPr>
        <p:grpSpPr>
          <a:xfrm>
            <a:off x="0" y="5768160"/>
            <a:ext cx="12192000" cy="1089840"/>
            <a:chOff x="44140" y="5768160"/>
            <a:chExt cx="12005079" cy="1089840"/>
          </a:xfrm>
        </p:grpSpPr>
        <p:grpSp>
          <p:nvGrpSpPr>
            <p:cNvPr id="9" name="Google Shape;92;p2">
              <a:extLst>
                <a:ext uri="{FF2B5EF4-FFF2-40B4-BE49-F238E27FC236}">
                  <a16:creationId xmlns:a16="http://schemas.microsoft.com/office/drawing/2014/main" id="{A524A5D2-6B4C-B344-DC2D-BA554330341F}"/>
                </a:ext>
              </a:extLst>
            </p:cNvPr>
            <p:cNvGrpSpPr/>
            <p:nvPr/>
          </p:nvGrpSpPr>
          <p:grpSpPr>
            <a:xfrm>
              <a:off x="44140" y="5768160"/>
              <a:ext cx="10114274" cy="1089840"/>
              <a:chOff x="44139" y="5768160"/>
              <a:chExt cx="11274543" cy="1089840"/>
            </a:xfrm>
          </p:grpSpPr>
          <p:grpSp>
            <p:nvGrpSpPr>
              <p:cNvPr id="12" name="Google Shape;93;p2">
                <a:extLst>
                  <a:ext uri="{FF2B5EF4-FFF2-40B4-BE49-F238E27FC236}">
                    <a16:creationId xmlns:a16="http://schemas.microsoft.com/office/drawing/2014/main" id="{61DAE70D-2491-963F-B6C8-A67EFCDCA8B4}"/>
                  </a:ext>
                </a:extLst>
              </p:cNvPr>
              <p:cNvGrpSpPr/>
              <p:nvPr/>
            </p:nvGrpSpPr>
            <p:grpSpPr>
              <a:xfrm>
                <a:off x="1075820" y="5790586"/>
                <a:ext cx="9211180" cy="1067414"/>
                <a:chOff x="105272" y="5325488"/>
                <a:chExt cx="11349824" cy="1532512"/>
              </a:xfrm>
            </p:grpSpPr>
            <p:pic>
              <p:nvPicPr>
                <p:cNvPr id="15" name="Google Shape;94;p2">
                  <a:extLst>
                    <a:ext uri="{FF2B5EF4-FFF2-40B4-BE49-F238E27FC236}">
                      <a16:creationId xmlns:a16="http://schemas.microsoft.com/office/drawing/2014/main" id="{DA29FFD7-9A35-9A35-2B53-56D313D2D7A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5272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" name="Google Shape;95;p2">
                  <a:extLst>
                    <a:ext uri="{FF2B5EF4-FFF2-40B4-BE49-F238E27FC236}">
                      <a16:creationId xmlns:a16="http://schemas.microsoft.com/office/drawing/2014/main" id="{23436F29-4B50-3F72-E5B5-DD0EE380B1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524000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7" name="Google Shape;96;p2">
                  <a:extLst>
                    <a:ext uri="{FF2B5EF4-FFF2-40B4-BE49-F238E27FC236}">
                      <a16:creationId xmlns:a16="http://schemas.microsoft.com/office/drawing/2014/main" id="{57FC0F21-84BD-BE0D-F0A7-E759970ADC5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2942728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97;p2">
                  <a:extLst>
                    <a:ext uri="{FF2B5EF4-FFF2-40B4-BE49-F238E27FC236}">
                      <a16:creationId xmlns:a16="http://schemas.microsoft.com/office/drawing/2014/main" id="{A9473B6F-F402-6277-4937-5F097576B6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361456" y="5355431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98;p2">
                  <a:extLst>
                    <a:ext uri="{FF2B5EF4-FFF2-40B4-BE49-F238E27FC236}">
                      <a16:creationId xmlns:a16="http://schemas.microsoft.com/office/drawing/2014/main" id="{67FFD18B-26B8-1672-E051-B1620ADF19F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780184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Google Shape;99;p2">
                  <a:extLst>
                    <a:ext uri="{FF2B5EF4-FFF2-40B4-BE49-F238E27FC236}">
                      <a16:creationId xmlns:a16="http://schemas.microsoft.com/office/drawing/2014/main" id="{0B306B81-84B4-FF2C-A51A-CB9363BD83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198912" y="5390136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00;p2">
                  <a:extLst>
                    <a:ext uri="{FF2B5EF4-FFF2-40B4-BE49-F238E27FC236}">
                      <a16:creationId xmlns:a16="http://schemas.microsoft.com/office/drawing/2014/main" id="{C940FA48-5525-E1B7-3E0B-F51BD28DC9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8617640" y="53578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101;p2">
                  <a:extLst>
                    <a:ext uri="{FF2B5EF4-FFF2-40B4-BE49-F238E27FC236}">
                      <a16:creationId xmlns:a16="http://schemas.microsoft.com/office/drawing/2014/main" id="{D814FC8A-520A-E9D6-A15C-90EB6861AF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036368" y="5325488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3" name="Google Shape;102;p2">
                <a:extLst>
                  <a:ext uri="{FF2B5EF4-FFF2-40B4-BE49-F238E27FC236}">
                    <a16:creationId xmlns:a16="http://schemas.microsoft.com/office/drawing/2014/main" id="{1EEBAC2F-ECAF-1411-C5DA-B3188BA849C2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0287000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03;p2">
                <a:extLst>
                  <a:ext uri="{FF2B5EF4-FFF2-40B4-BE49-F238E27FC236}">
                    <a16:creationId xmlns:a16="http://schemas.microsoft.com/office/drawing/2014/main" id="{43F557A1-054E-4041-338A-E5175791C48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4139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" name="Google Shape;104;p2">
              <a:extLst>
                <a:ext uri="{FF2B5EF4-FFF2-40B4-BE49-F238E27FC236}">
                  <a16:creationId xmlns:a16="http://schemas.microsoft.com/office/drawing/2014/main" id="{C97E5696-E35B-F672-FD9D-92CFB424BB3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2159" y="5835614"/>
              <a:ext cx="944469" cy="9733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05;p2">
              <a:extLst>
                <a:ext uri="{FF2B5EF4-FFF2-40B4-BE49-F238E27FC236}">
                  <a16:creationId xmlns:a16="http://schemas.microsoft.com/office/drawing/2014/main" id="{22B68DAF-0274-140C-FF63-3D788311C85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096628" y="5835614"/>
              <a:ext cx="952591" cy="9817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" name="Google Shape;106;p2">
            <a:extLst>
              <a:ext uri="{FF2B5EF4-FFF2-40B4-BE49-F238E27FC236}">
                <a16:creationId xmlns:a16="http://schemas.microsoft.com/office/drawing/2014/main" id="{547F2428-9D4A-4C54-D38A-E6CD4596768B}"/>
              </a:ext>
            </a:extLst>
          </p:cNvPr>
          <p:cNvSpPr/>
          <p:nvPr/>
        </p:nvSpPr>
        <p:spPr>
          <a:xfrm>
            <a:off x="-1" y="2876481"/>
            <a:ext cx="12187325" cy="396316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2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03211-42F7-B0D1-63BF-F02B8717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5987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oogle Shape;233;p9">
            <a:extLst>
              <a:ext uri="{FF2B5EF4-FFF2-40B4-BE49-F238E27FC236}">
                <a16:creationId xmlns:a16="http://schemas.microsoft.com/office/drawing/2014/main" id="{43E65EED-C8A6-3676-EAA4-58C5F34DE8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19829" y="261249"/>
            <a:ext cx="5705449" cy="24843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234;p9">
            <a:extLst>
              <a:ext uri="{FF2B5EF4-FFF2-40B4-BE49-F238E27FC236}">
                <a16:creationId xmlns:a16="http://schemas.microsoft.com/office/drawing/2014/main" id="{D45FE813-4AB0-D26D-0C21-9FD2CCC79811}"/>
              </a:ext>
            </a:extLst>
          </p:cNvPr>
          <p:cNvGrpSpPr/>
          <p:nvPr/>
        </p:nvGrpSpPr>
        <p:grpSpPr>
          <a:xfrm>
            <a:off x="0" y="5768160"/>
            <a:ext cx="12192000" cy="1089840"/>
            <a:chOff x="44140" y="5768160"/>
            <a:chExt cx="12005079" cy="1089840"/>
          </a:xfrm>
        </p:grpSpPr>
        <p:grpSp>
          <p:nvGrpSpPr>
            <p:cNvPr id="8" name="Google Shape;235;p9">
              <a:extLst>
                <a:ext uri="{FF2B5EF4-FFF2-40B4-BE49-F238E27FC236}">
                  <a16:creationId xmlns:a16="http://schemas.microsoft.com/office/drawing/2014/main" id="{D12F089E-913F-D4B4-C20D-69FF1D1C99A6}"/>
                </a:ext>
              </a:extLst>
            </p:cNvPr>
            <p:cNvGrpSpPr/>
            <p:nvPr/>
          </p:nvGrpSpPr>
          <p:grpSpPr>
            <a:xfrm>
              <a:off x="44140" y="5768160"/>
              <a:ext cx="10114274" cy="1089840"/>
              <a:chOff x="44139" y="5768160"/>
              <a:chExt cx="11274543" cy="1089840"/>
            </a:xfrm>
          </p:grpSpPr>
          <p:grpSp>
            <p:nvGrpSpPr>
              <p:cNvPr id="11" name="Google Shape;236;p9">
                <a:extLst>
                  <a:ext uri="{FF2B5EF4-FFF2-40B4-BE49-F238E27FC236}">
                    <a16:creationId xmlns:a16="http://schemas.microsoft.com/office/drawing/2014/main" id="{1853A501-8F8D-F68E-204A-0AF85FFD031C}"/>
                  </a:ext>
                </a:extLst>
              </p:cNvPr>
              <p:cNvGrpSpPr/>
              <p:nvPr/>
            </p:nvGrpSpPr>
            <p:grpSpPr>
              <a:xfrm>
                <a:off x="1075820" y="5790586"/>
                <a:ext cx="9211180" cy="1067414"/>
                <a:chOff x="105272" y="5325488"/>
                <a:chExt cx="11349824" cy="1532512"/>
              </a:xfrm>
            </p:grpSpPr>
            <p:pic>
              <p:nvPicPr>
                <p:cNvPr id="14" name="Google Shape;237;p9">
                  <a:extLst>
                    <a:ext uri="{FF2B5EF4-FFF2-40B4-BE49-F238E27FC236}">
                      <a16:creationId xmlns:a16="http://schemas.microsoft.com/office/drawing/2014/main" id="{F7799EF4-65CF-2D5F-355D-858F7E110F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5272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" name="Google Shape;238;p9">
                  <a:extLst>
                    <a:ext uri="{FF2B5EF4-FFF2-40B4-BE49-F238E27FC236}">
                      <a16:creationId xmlns:a16="http://schemas.microsoft.com/office/drawing/2014/main" id="{A19CA521-763B-90CE-F335-2110F9006F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524000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" name="Google Shape;239;p9">
                  <a:extLst>
                    <a:ext uri="{FF2B5EF4-FFF2-40B4-BE49-F238E27FC236}">
                      <a16:creationId xmlns:a16="http://schemas.microsoft.com/office/drawing/2014/main" id="{06401B3A-63BF-2975-8235-BC07DB61ED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2942728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7" name="Google Shape;240;p9">
                  <a:extLst>
                    <a:ext uri="{FF2B5EF4-FFF2-40B4-BE49-F238E27FC236}">
                      <a16:creationId xmlns:a16="http://schemas.microsoft.com/office/drawing/2014/main" id="{E5306A7E-0D47-5D4F-A1BF-ED90630A31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361456" y="5355431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241;p9">
                  <a:extLst>
                    <a:ext uri="{FF2B5EF4-FFF2-40B4-BE49-F238E27FC236}">
                      <a16:creationId xmlns:a16="http://schemas.microsoft.com/office/drawing/2014/main" id="{9DB818BB-BE68-ACD2-4C47-B07FFD04574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780184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242;p9">
                  <a:extLst>
                    <a:ext uri="{FF2B5EF4-FFF2-40B4-BE49-F238E27FC236}">
                      <a16:creationId xmlns:a16="http://schemas.microsoft.com/office/drawing/2014/main" id="{EF50179A-544E-9797-00B6-0A09882DE81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198912" y="5390136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Google Shape;243;p9">
                  <a:extLst>
                    <a:ext uri="{FF2B5EF4-FFF2-40B4-BE49-F238E27FC236}">
                      <a16:creationId xmlns:a16="http://schemas.microsoft.com/office/drawing/2014/main" id="{42934672-33B4-C6BE-4CB9-3E5E8609317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8617640" y="53578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44;p9">
                  <a:extLst>
                    <a:ext uri="{FF2B5EF4-FFF2-40B4-BE49-F238E27FC236}">
                      <a16:creationId xmlns:a16="http://schemas.microsoft.com/office/drawing/2014/main" id="{143AD33C-388E-968F-2648-23018D0566B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036368" y="5325488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2" name="Google Shape;245;p9">
                <a:extLst>
                  <a:ext uri="{FF2B5EF4-FFF2-40B4-BE49-F238E27FC236}">
                    <a16:creationId xmlns:a16="http://schemas.microsoft.com/office/drawing/2014/main" id="{CBD81FDB-2B6A-C0EE-F860-59BEC233B421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0287000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Google Shape;246;p9">
                <a:extLst>
                  <a:ext uri="{FF2B5EF4-FFF2-40B4-BE49-F238E27FC236}">
                    <a16:creationId xmlns:a16="http://schemas.microsoft.com/office/drawing/2014/main" id="{F71E5F00-F754-7D54-F2CF-FB703C0CE62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4139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" name="Google Shape;247;p9">
              <a:extLst>
                <a:ext uri="{FF2B5EF4-FFF2-40B4-BE49-F238E27FC236}">
                  <a16:creationId xmlns:a16="http://schemas.microsoft.com/office/drawing/2014/main" id="{0E5A8F53-B08C-F13D-0B4E-86C71591775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2159" y="5835614"/>
              <a:ext cx="944469" cy="9733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48;p9">
              <a:extLst>
                <a:ext uri="{FF2B5EF4-FFF2-40B4-BE49-F238E27FC236}">
                  <a16:creationId xmlns:a16="http://schemas.microsoft.com/office/drawing/2014/main" id="{9ADB00B2-9E96-2465-3F31-0FFCC75A75F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096628" y="5835614"/>
              <a:ext cx="952591" cy="98170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2" name="Google Shape;249;p9">
            <a:extLst>
              <a:ext uri="{FF2B5EF4-FFF2-40B4-BE49-F238E27FC236}">
                <a16:creationId xmlns:a16="http://schemas.microsoft.com/office/drawing/2014/main" id="{27DE3311-4D8B-A74A-0CFC-DCAC84304473}"/>
              </a:ext>
            </a:extLst>
          </p:cNvPr>
          <p:cNvCxnSpPr/>
          <p:nvPr/>
        </p:nvCxnSpPr>
        <p:spPr>
          <a:xfrm rot="10800000" flipH="1">
            <a:off x="612045" y="3022024"/>
            <a:ext cx="10997384" cy="505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31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Wingdings" panose="05000000000000000000" pitchFamily="2" charset="2"/>
              <a:buChar char="Ø"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oogle Shape;113;p3">
            <a:extLst>
              <a:ext uri="{FF2B5EF4-FFF2-40B4-BE49-F238E27FC236}">
                <a16:creationId xmlns:a16="http://schemas.microsoft.com/office/drawing/2014/main" id="{0263F9E7-56E6-BA3D-6A7A-5DF1EC8CBC3D}"/>
              </a:ext>
            </a:extLst>
          </p:cNvPr>
          <p:cNvGrpSpPr/>
          <p:nvPr/>
        </p:nvGrpSpPr>
        <p:grpSpPr>
          <a:xfrm>
            <a:off x="299804" y="5561351"/>
            <a:ext cx="11173175" cy="1207207"/>
            <a:chOff x="264149" y="5585368"/>
            <a:chExt cx="10925525" cy="1183190"/>
          </a:xfrm>
        </p:grpSpPr>
        <p:grpSp>
          <p:nvGrpSpPr>
            <p:cNvPr id="8" name="Google Shape;114;p3">
              <a:extLst>
                <a:ext uri="{FF2B5EF4-FFF2-40B4-BE49-F238E27FC236}">
                  <a16:creationId xmlns:a16="http://schemas.microsoft.com/office/drawing/2014/main" id="{E3DE1EE5-3AF5-58DA-E419-97E88CC4CA0A}"/>
                </a:ext>
              </a:extLst>
            </p:cNvPr>
            <p:cNvGrpSpPr/>
            <p:nvPr/>
          </p:nvGrpSpPr>
          <p:grpSpPr>
            <a:xfrm>
              <a:off x="674074" y="6188733"/>
              <a:ext cx="10515600" cy="0"/>
              <a:chOff x="674074" y="6188733"/>
              <a:chExt cx="10515600" cy="0"/>
            </a:xfrm>
          </p:grpSpPr>
          <p:cxnSp>
            <p:nvCxnSpPr>
              <p:cNvPr id="10" name="Google Shape;115;p3">
                <a:extLst>
                  <a:ext uri="{FF2B5EF4-FFF2-40B4-BE49-F238E27FC236}">
                    <a16:creationId xmlns:a16="http://schemas.microsoft.com/office/drawing/2014/main" id="{29ADA228-8005-71BC-F895-79D51D80230B}"/>
                  </a:ext>
                </a:extLst>
              </p:cNvPr>
              <p:cNvCxnSpPr/>
              <p:nvPr/>
            </p:nvCxnSpPr>
            <p:spPr>
              <a:xfrm rot="10800000">
                <a:off x="6740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" name="Google Shape;116;p3">
                <a:extLst>
                  <a:ext uri="{FF2B5EF4-FFF2-40B4-BE49-F238E27FC236}">
                    <a16:creationId xmlns:a16="http://schemas.microsoft.com/office/drawing/2014/main" id="{22EB2B48-8DAC-D2E2-1B3D-0EE3EC5C5AD6}"/>
                  </a:ext>
                </a:extLst>
              </p:cNvPr>
              <p:cNvCxnSpPr/>
              <p:nvPr/>
            </p:nvCxnSpPr>
            <p:spPr>
              <a:xfrm>
                <a:off x="59318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9" name="Google Shape;117;p3">
              <a:extLst>
                <a:ext uri="{FF2B5EF4-FFF2-40B4-BE49-F238E27FC236}">
                  <a16:creationId xmlns:a16="http://schemas.microsoft.com/office/drawing/2014/main" id="{5DD34639-38B1-A727-F696-972B72EFE7B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3484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Wingdings" panose="05000000000000000000" pitchFamily="2" charset="2"/>
              <a:buChar char="Ø"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oogle Shape;113;p3">
            <a:extLst>
              <a:ext uri="{FF2B5EF4-FFF2-40B4-BE49-F238E27FC236}">
                <a16:creationId xmlns:a16="http://schemas.microsoft.com/office/drawing/2014/main" id="{0263F9E7-56E6-BA3D-6A7A-5DF1EC8CBC3D}"/>
              </a:ext>
            </a:extLst>
          </p:cNvPr>
          <p:cNvGrpSpPr/>
          <p:nvPr/>
        </p:nvGrpSpPr>
        <p:grpSpPr>
          <a:xfrm>
            <a:off x="299804" y="5559552"/>
            <a:ext cx="11173175" cy="1207207"/>
            <a:chOff x="264149" y="5585368"/>
            <a:chExt cx="10925525" cy="1183190"/>
          </a:xfrm>
        </p:grpSpPr>
        <p:grpSp>
          <p:nvGrpSpPr>
            <p:cNvPr id="8" name="Google Shape;114;p3">
              <a:extLst>
                <a:ext uri="{FF2B5EF4-FFF2-40B4-BE49-F238E27FC236}">
                  <a16:creationId xmlns:a16="http://schemas.microsoft.com/office/drawing/2014/main" id="{E3DE1EE5-3AF5-58DA-E419-97E88CC4CA0A}"/>
                </a:ext>
              </a:extLst>
            </p:cNvPr>
            <p:cNvGrpSpPr/>
            <p:nvPr/>
          </p:nvGrpSpPr>
          <p:grpSpPr>
            <a:xfrm>
              <a:off x="674074" y="6188733"/>
              <a:ext cx="10515600" cy="0"/>
              <a:chOff x="674074" y="6188733"/>
              <a:chExt cx="10515600" cy="0"/>
            </a:xfrm>
          </p:grpSpPr>
          <p:cxnSp>
            <p:nvCxnSpPr>
              <p:cNvPr id="10" name="Google Shape;115;p3">
                <a:extLst>
                  <a:ext uri="{FF2B5EF4-FFF2-40B4-BE49-F238E27FC236}">
                    <a16:creationId xmlns:a16="http://schemas.microsoft.com/office/drawing/2014/main" id="{29ADA228-8005-71BC-F895-79D51D80230B}"/>
                  </a:ext>
                </a:extLst>
              </p:cNvPr>
              <p:cNvCxnSpPr/>
              <p:nvPr/>
            </p:nvCxnSpPr>
            <p:spPr>
              <a:xfrm rot="10800000">
                <a:off x="6740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" name="Google Shape;116;p3">
                <a:extLst>
                  <a:ext uri="{FF2B5EF4-FFF2-40B4-BE49-F238E27FC236}">
                    <a16:creationId xmlns:a16="http://schemas.microsoft.com/office/drawing/2014/main" id="{22EB2B48-8DAC-D2E2-1B3D-0EE3EC5C5AD6}"/>
                  </a:ext>
                </a:extLst>
              </p:cNvPr>
              <p:cNvCxnSpPr/>
              <p:nvPr/>
            </p:nvCxnSpPr>
            <p:spPr>
              <a:xfrm>
                <a:off x="59318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9" name="Google Shape;117;p3">
              <a:extLst>
                <a:ext uri="{FF2B5EF4-FFF2-40B4-BE49-F238E27FC236}">
                  <a16:creationId xmlns:a16="http://schemas.microsoft.com/office/drawing/2014/main" id="{5DD34639-38B1-A727-F696-972B72EFE7B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E6C0730B-D19D-FD9C-1B6D-B2A71C840E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804" y="5559552"/>
            <a:ext cx="1174126" cy="121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6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22D0B-DBD7-BC20-3AB6-E79374EC1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5D544-3CB9-D2EA-5100-A46B60CEE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2BE39-654D-66E1-1B80-E39E1DE81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6A8A-CCD0-45DD-90FD-B27F84EE6438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99245-9168-AA9A-3C4C-EF9DB1109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8025-4A90-6356-6F68-A30D00D6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E9666-6C77-4031-A435-3476246BE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4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4;p1">
            <a:extLst>
              <a:ext uri="{FF2B5EF4-FFF2-40B4-BE49-F238E27FC236}">
                <a16:creationId xmlns:a16="http://schemas.microsoft.com/office/drawing/2014/main" id="{A7EBCECA-84FA-B103-1D53-7D172E997E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7789" y="1384196"/>
            <a:ext cx="8839199" cy="3848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81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7531-1327-6C73-8ECE-88DF381D7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BF581-C46A-105D-F04C-53C128EF3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BDD74-0B6B-053D-9097-4F63B8B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6A8A-CCD0-45DD-90FD-B27F84EE6438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B0B62-B2DA-FFBD-F41C-50A303C5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FA3AA-CFEE-B24F-CD99-E947CBCE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E9666-6C77-4031-A435-3476246BE2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90;p2">
            <a:extLst>
              <a:ext uri="{FF2B5EF4-FFF2-40B4-BE49-F238E27FC236}">
                <a16:creationId xmlns:a16="http://schemas.microsoft.com/office/drawing/2014/main" id="{C9437C71-5B5F-826A-4B0B-27472A0BAD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3275" y="261249"/>
            <a:ext cx="5705449" cy="24843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91;p2">
            <a:extLst>
              <a:ext uri="{FF2B5EF4-FFF2-40B4-BE49-F238E27FC236}">
                <a16:creationId xmlns:a16="http://schemas.microsoft.com/office/drawing/2014/main" id="{71FD6DB3-0817-FECD-DD5C-A8A53E69663A}"/>
              </a:ext>
            </a:extLst>
          </p:cNvPr>
          <p:cNvGrpSpPr/>
          <p:nvPr/>
        </p:nvGrpSpPr>
        <p:grpSpPr>
          <a:xfrm>
            <a:off x="0" y="5768160"/>
            <a:ext cx="12192000" cy="1089840"/>
            <a:chOff x="44140" y="5768160"/>
            <a:chExt cx="12005079" cy="1089840"/>
          </a:xfrm>
        </p:grpSpPr>
        <p:grpSp>
          <p:nvGrpSpPr>
            <p:cNvPr id="9" name="Google Shape;92;p2">
              <a:extLst>
                <a:ext uri="{FF2B5EF4-FFF2-40B4-BE49-F238E27FC236}">
                  <a16:creationId xmlns:a16="http://schemas.microsoft.com/office/drawing/2014/main" id="{A524A5D2-6B4C-B344-DC2D-BA554330341F}"/>
                </a:ext>
              </a:extLst>
            </p:cNvPr>
            <p:cNvGrpSpPr/>
            <p:nvPr/>
          </p:nvGrpSpPr>
          <p:grpSpPr>
            <a:xfrm>
              <a:off x="44140" y="5768160"/>
              <a:ext cx="10114274" cy="1089840"/>
              <a:chOff x="44139" y="5768160"/>
              <a:chExt cx="11274543" cy="1089840"/>
            </a:xfrm>
          </p:grpSpPr>
          <p:grpSp>
            <p:nvGrpSpPr>
              <p:cNvPr id="12" name="Google Shape;93;p2">
                <a:extLst>
                  <a:ext uri="{FF2B5EF4-FFF2-40B4-BE49-F238E27FC236}">
                    <a16:creationId xmlns:a16="http://schemas.microsoft.com/office/drawing/2014/main" id="{61DAE70D-2491-963F-B6C8-A67EFCDCA8B4}"/>
                  </a:ext>
                </a:extLst>
              </p:cNvPr>
              <p:cNvGrpSpPr/>
              <p:nvPr/>
            </p:nvGrpSpPr>
            <p:grpSpPr>
              <a:xfrm>
                <a:off x="1075820" y="5790586"/>
                <a:ext cx="9211180" cy="1067414"/>
                <a:chOff x="105272" y="5325488"/>
                <a:chExt cx="11349824" cy="1532512"/>
              </a:xfrm>
            </p:grpSpPr>
            <p:pic>
              <p:nvPicPr>
                <p:cNvPr id="15" name="Google Shape;94;p2">
                  <a:extLst>
                    <a:ext uri="{FF2B5EF4-FFF2-40B4-BE49-F238E27FC236}">
                      <a16:creationId xmlns:a16="http://schemas.microsoft.com/office/drawing/2014/main" id="{DA29FFD7-9A35-9A35-2B53-56D313D2D7A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5272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" name="Google Shape;95;p2">
                  <a:extLst>
                    <a:ext uri="{FF2B5EF4-FFF2-40B4-BE49-F238E27FC236}">
                      <a16:creationId xmlns:a16="http://schemas.microsoft.com/office/drawing/2014/main" id="{23436F29-4B50-3F72-E5B5-DD0EE380B1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524000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7" name="Google Shape;96;p2">
                  <a:extLst>
                    <a:ext uri="{FF2B5EF4-FFF2-40B4-BE49-F238E27FC236}">
                      <a16:creationId xmlns:a16="http://schemas.microsoft.com/office/drawing/2014/main" id="{57FC0F21-84BD-BE0D-F0A7-E759970ADC5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2942728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97;p2">
                  <a:extLst>
                    <a:ext uri="{FF2B5EF4-FFF2-40B4-BE49-F238E27FC236}">
                      <a16:creationId xmlns:a16="http://schemas.microsoft.com/office/drawing/2014/main" id="{A9473B6F-F402-6277-4937-5F097576B6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361456" y="5355431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98;p2">
                  <a:extLst>
                    <a:ext uri="{FF2B5EF4-FFF2-40B4-BE49-F238E27FC236}">
                      <a16:creationId xmlns:a16="http://schemas.microsoft.com/office/drawing/2014/main" id="{67FFD18B-26B8-1672-E051-B1620ADF19F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780184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Google Shape;99;p2">
                  <a:extLst>
                    <a:ext uri="{FF2B5EF4-FFF2-40B4-BE49-F238E27FC236}">
                      <a16:creationId xmlns:a16="http://schemas.microsoft.com/office/drawing/2014/main" id="{0B306B81-84B4-FF2C-A51A-CB9363BD83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198912" y="5390136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00;p2">
                  <a:extLst>
                    <a:ext uri="{FF2B5EF4-FFF2-40B4-BE49-F238E27FC236}">
                      <a16:creationId xmlns:a16="http://schemas.microsoft.com/office/drawing/2014/main" id="{C940FA48-5525-E1B7-3E0B-F51BD28DC9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8617640" y="53578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101;p2">
                  <a:extLst>
                    <a:ext uri="{FF2B5EF4-FFF2-40B4-BE49-F238E27FC236}">
                      <a16:creationId xmlns:a16="http://schemas.microsoft.com/office/drawing/2014/main" id="{D814FC8A-520A-E9D6-A15C-90EB6861AF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036368" y="5325488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3" name="Google Shape;102;p2">
                <a:extLst>
                  <a:ext uri="{FF2B5EF4-FFF2-40B4-BE49-F238E27FC236}">
                    <a16:creationId xmlns:a16="http://schemas.microsoft.com/office/drawing/2014/main" id="{1EEBAC2F-ECAF-1411-C5DA-B3188BA849C2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0287000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03;p2">
                <a:extLst>
                  <a:ext uri="{FF2B5EF4-FFF2-40B4-BE49-F238E27FC236}">
                    <a16:creationId xmlns:a16="http://schemas.microsoft.com/office/drawing/2014/main" id="{43F557A1-054E-4041-338A-E5175791C48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4139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" name="Google Shape;104;p2">
              <a:extLst>
                <a:ext uri="{FF2B5EF4-FFF2-40B4-BE49-F238E27FC236}">
                  <a16:creationId xmlns:a16="http://schemas.microsoft.com/office/drawing/2014/main" id="{C97E5696-E35B-F672-FD9D-92CFB424BB3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2159" y="5835614"/>
              <a:ext cx="944469" cy="9733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05;p2">
              <a:extLst>
                <a:ext uri="{FF2B5EF4-FFF2-40B4-BE49-F238E27FC236}">
                  <a16:creationId xmlns:a16="http://schemas.microsoft.com/office/drawing/2014/main" id="{22B68DAF-0274-140C-FF63-3D788311C85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096628" y="5835614"/>
              <a:ext cx="952591" cy="9817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" name="Google Shape;106;p2">
            <a:extLst>
              <a:ext uri="{FF2B5EF4-FFF2-40B4-BE49-F238E27FC236}">
                <a16:creationId xmlns:a16="http://schemas.microsoft.com/office/drawing/2014/main" id="{547F2428-9D4A-4C54-D38A-E6CD4596768B}"/>
              </a:ext>
            </a:extLst>
          </p:cNvPr>
          <p:cNvSpPr/>
          <p:nvPr/>
        </p:nvSpPr>
        <p:spPr>
          <a:xfrm>
            <a:off x="-1" y="2876481"/>
            <a:ext cx="12187325" cy="396316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61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03211-42F7-B0D1-63BF-F02B8717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5987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oogle Shape;233;p9">
            <a:extLst>
              <a:ext uri="{FF2B5EF4-FFF2-40B4-BE49-F238E27FC236}">
                <a16:creationId xmlns:a16="http://schemas.microsoft.com/office/drawing/2014/main" id="{43E65EED-C8A6-3676-EAA4-58C5F34DE8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19829" y="261249"/>
            <a:ext cx="5705449" cy="24843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234;p9">
            <a:extLst>
              <a:ext uri="{FF2B5EF4-FFF2-40B4-BE49-F238E27FC236}">
                <a16:creationId xmlns:a16="http://schemas.microsoft.com/office/drawing/2014/main" id="{D45FE813-4AB0-D26D-0C21-9FD2CCC79811}"/>
              </a:ext>
            </a:extLst>
          </p:cNvPr>
          <p:cNvGrpSpPr/>
          <p:nvPr/>
        </p:nvGrpSpPr>
        <p:grpSpPr>
          <a:xfrm>
            <a:off x="0" y="5768160"/>
            <a:ext cx="12192000" cy="1089840"/>
            <a:chOff x="44140" y="5768160"/>
            <a:chExt cx="12005079" cy="1089840"/>
          </a:xfrm>
        </p:grpSpPr>
        <p:grpSp>
          <p:nvGrpSpPr>
            <p:cNvPr id="8" name="Google Shape;235;p9">
              <a:extLst>
                <a:ext uri="{FF2B5EF4-FFF2-40B4-BE49-F238E27FC236}">
                  <a16:creationId xmlns:a16="http://schemas.microsoft.com/office/drawing/2014/main" id="{D12F089E-913F-D4B4-C20D-69FF1D1C99A6}"/>
                </a:ext>
              </a:extLst>
            </p:cNvPr>
            <p:cNvGrpSpPr/>
            <p:nvPr/>
          </p:nvGrpSpPr>
          <p:grpSpPr>
            <a:xfrm>
              <a:off x="44140" y="5768160"/>
              <a:ext cx="10114274" cy="1089840"/>
              <a:chOff x="44139" y="5768160"/>
              <a:chExt cx="11274543" cy="1089840"/>
            </a:xfrm>
          </p:grpSpPr>
          <p:grpSp>
            <p:nvGrpSpPr>
              <p:cNvPr id="11" name="Google Shape;236;p9">
                <a:extLst>
                  <a:ext uri="{FF2B5EF4-FFF2-40B4-BE49-F238E27FC236}">
                    <a16:creationId xmlns:a16="http://schemas.microsoft.com/office/drawing/2014/main" id="{1853A501-8F8D-F68E-204A-0AF85FFD031C}"/>
                  </a:ext>
                </a:extLst>
              </p:cNvPr>
              <p:cNvGrpSpPr/>
              <p:nvPr/>
            </p:nvGrpSpPr>
            <p:grpSpPr>
              <a:xfrm>
                <a:off x="1075820" y="5790586"/>
                <a:ext cx="9211180" cy="1067414"/>
                <a:chOff x="105272" y="5325488"/>
                <a:chExt cx="11349824" cy="1532512"/>
              </a:xfrm>
            </p:grpSpPr>
            <p:pic>
              <p:nvPicPr>
                <p:cNvPr id="14" name="Google Shape;237;p9">
                  <a:extLst>
                    <a:ext uri="{FF2B5EF4-FFF2-40B4-BE49-F238E27FC236}">
                      <a16:creationId xmlns:a16="http://schemas.microsoft.com/office/drawing/2014/main" id="{F7799EF4-65CF-2D5F-355D-858F7E110F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5272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" name="Google Shape;238;p9">
                  <a:extLst>
                    <a:ext uri="{FF2B5EF4-FFF2-40B4-BE49-F238E27FC236}">
                      <a16:creationId xmlns:a16="http://schemas.microsoft.com/office/drawing/2014/main" id="{A19CA521-763B-90CE-F335-2110F9006F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524000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" name="Google Shape;239;p9">
                  <a:extLst>
                    <a:ext uri="{FF2B5EF4-FFF2-40B4-BE49-F238E27FC236}">
                      <a16:creationId xmlns:a16="http://schemas.microsoft.com/office/drawing/2014/main" id="{06401B3A-63BF-2975-8235-BC07DB61ED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2942728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7" name="Google Shape;240;p9">
                  <a:extLst>
                    <a:ext uri="{FF2B5EF4-FFF2-40B4-BE49-F238E27FC236}">
                      <a16:creationId xmlns:a16="http://schemas.microsoft.com/office/drawing/2014/main" id="{E5306A7E-0D47-5D4F-A1BF-ED90630A31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361456" y="5355431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241;p9">
                  <a:extLst>
                    <a:ext uri="{FF2B5EF4-FFF2-40B4-BE49-F238E27FC236}">
                      <a16:creationId xmlns:a16="http://schemas.microsoft.com/office/drawing/2014/main" id="{9DB818BB-BE68-ACD2-4C47-B07FFD04574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780184" y="53959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242;p9">
                  <a:extLst>
                    <a:ext uri="{FF2B5EF4-FFF2-40B4-BE49-F238E27FC236}">
                      <a16:creationId xmlns:a16="http://schemas.microsoft.com/office/drawing/2014/main" id="{EF50179A-544E-9797-00B6-0A09882DE81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198912" y="5390136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Google Shape;243;p9">
                  <a:extLst>
                    <a:ext uri="{FF2B5EF4-FFF2-40B4-BE49-F238E27FC236}">
                      <a16:creationId xmlns:a16="http://schemas.microsoft.com/office/drawing/2014/main" id="{42934672-33B4-C6BE-4CB9-3E5E8609317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8617640" y="5357812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44;p9">
                  <a:extLst>
                    <a:ext uri="{FF2B5EF4-FFF2-40B4-BE49-F238E27FC236}">
                      <a16:creationId xmlns:a16="http://schemas.microsoft.com/office/drawing/2014/main" id="{143AD33C-388E-968F-2648-23018D0566B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0036368" y="5325488"/>
                  <a:ext cx="1418728" cy="14620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2" name="Google Shape;245;p9">
                <a:extLst>
                  <a:ext uri="{FF2B5EF4-FFF2-40B4-BE49-F238E27FC236}">
                    <a16:creationId xmlns:a16="http://schemas.microsoft.com/office/drawing/2014/main" id="{CBD81FDB-2B6A-C0EE-F860-59BEC233B421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0287000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Google Shape;246;p9">
                <a:extLst>
                  <a:ext uri="{FF2B5EF4-FFF2-40B4-BE49-F238E27FC236}">
                    <a16:creationId xmlns:a16="http://schemas.microsoft.com/office/drawing/2014/main" id="{F71E5F00-F754-7D54-F2CF-FB703C0CE62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4139" y="5768160"/>
                <a:ext cx="1031682" cy="10632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" name="Google Shape;247;p9">
              <a:extLst>
                <a:ext uri="{FF2B5EF4-FFF2-40B4-BE49-F238E27FC236}">
                  <a16:creationId xmlns:a16="http://schemas.microsoft.com/office/drawing/2014/main" id="{0E5A8F53-B08C-F13D-0B4E-86C71591775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2159" y="5835614"/>
              <a:ext cx="944469" cy="9733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48;p9">
              <a:extLst>
                <a:ext uri="{FF2B5EF4-FFF2-40B4-BE49-F238E27FC236}">
                  <a16:creationId xmlns:a16="http://schemas.microsoft.com/office/drawing/2014/main" id="{9ADB00B2-9E96-2465-3F31-0FFCC75A75F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096628" y="5835614"/>
              <a:ext cx="952591" cy="98170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2" name="Google Shape;249;p9">
            <a:extLst>
              <a:ext uri="{FF2B5EF4-FFF2-40B4-BE49-F238E27FC236}">
                <a16:creationId xmlns:a16="http://schemas.microsoft.com/office/drawing/2014/main" id="{27DE3311-4D8B-A74A-0CFC-DCAC84304473}"/>
              </a:ext>
            </a:extLst>
          </p:cNvPr>
          <p:cNvCxnSpPr/>
          <p:nvPr/>
        </p:nvCxnSpPr>
        <p:spPr>
          <a:xfrm rot="10800000" flipH="1">
            <a:off x="612045" y="3022024"/>
            <a:ext cx="10997384" cy="505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85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Wingdings" panose="05000000000000000000" pitchFamily="2" charset="2"/>
              <a:buChar char="Ø"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7" name="Google Shape;113;p3">
            <a:extLst>
              <a:ext uri="{FF2B5EF4-FFF2-40B4-BE49-F238E27FC236}">
                <a16:creationId xmlns:a16="http://schemas.microsoft.com/office/drawing/2014/main" id="{0263F9E7-56E6-BA3D-6A7A-5DF1EC8CBC3D}"/>
              </a:ext>
            </a:extLst>
          </p:cNvPr>
          <p:cNvGrpSpPr/>
          <p:nvPr/>
        </p:nvGrpSpPr>
        <p:grpSpPr>
          <a:xfrm>
            <a:off x="299804" y="5561351"/>
            <a:ext cx="11173175" cy="1207207"/>
            <a:chOff x="264149" y="5585368"/>
            <a:chExt cx="10925525" cy="1183190"/>
          </a:xfrm>
        </p:grpSpPr>
        <p:grpSp>
          <p:nvGrpSpPr>
            <p:cNvPr id="8" name="Google Shape;114;p3">
              <a:extLst>
                <a:ext uri="{FF2B5EF4-FFF2-40B4-BE49-F238E27FC236}">
                  <a16:creationId xmlns:a16="http://schemas.microsoft.com/office/drawing/2014/main" id="{E3DE1EE5-3AF5-58DA-E419-97E88CC4CA0A}"/>
                </a:ext>
              </a:extLst>
            </p:cNvPr>
            <p:cNvGrpSpPr/>
            <p:nvPr/>
          </p:nvGrpSpPr>
          <p:grpSpPr>
            <a:xfrm>
              <a:off x="674074" y="6188733"/>
              <a:ext cx="10515600" cy="0"/>
              <a:chOff x="674074" y="6188733"/>
              <a:chExt cx="10515600" cy="0"/>
            </a:xfrm>
          </p:grpSpPr>
          <p:cxnSp>
            <p:nvCxnSpPr>
              <p:cNvPr id="10" name="Google Shape;115;p3">
                <a:extLst>
                  <a:ext uri="{FF2B5EF4-FFF2-40B4-BE49-F238E27FC236}">
                    <a16:creationId xmlns:a16="http://schemas.microsoft.com/office/drawing/2014/main" id="{29ADA228-8005-71BC-F895-79D51D80230B}"/>
                  </a:ext>
                </a:extLst>
              </p:cNvPr>
              <p:cNvCxnSpPr/>
              <p:nvPr/>
            </p:nvCxnSpPr>
            <p:spPr>
              <a:xfrm rot="10800000">
                <a:off x="6740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" name="Google Shape;116;p3">
                <a:extLst>
                  <a:ext uri="{FF2B5EF4-FFF2-40B4-BE49-F238E27FC236}">
                    <a16:creationId xmlns:a16="http://schemas.microsoft.com/office/drawing/2014/main" id="{22EB2B48-8DAC-D2E2-1B3D-0EE3EC5C5AD6}"/>
                  </a:ext>
                </a:extLst>
              </p:cNvPr>
              <p:cNvCxnSpPr/>
              <p:nvPr/>
            </p:nvCxnSpPr>
            <p:spPr>
              <a:xfrm>
                <a:off x="59318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9" name="Google Shape;117;p3">
              <a:extLst>
                <a:ext uri="{FF2B5EF4-FFF2-40B4-BE49-F238E27FC236}">
                  <a16:creationId xmlns:a16="http://schemas.microsoft.com/office/drawing/2014/main" id="{5DD34639-38B1-A727-F696-972B72EFE7B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0602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Wingdings" panose="05000000000000000000" pitchFamily="2" charset="2"/>
              <a:buChar char="Ø"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oogle Shape;113;p3">
            <a:extLst>
              <a:ext uri="{FF2B5EF4-FFF2-40B4-BE49-F238E27FC236}">
                <a16:creationId xmlns:a16="http://schemas.microsoft.com/office/drawing/2014/main" id="{0263F9E7-56E6-BA3D-6A7A-5DF1EC8CBC3D}"/>
              </a:ext>
            </a:extLst>
          </p:cNvPr>
          <p:cNvGrpSpPr/>
          <p:nvPr/>
        </p:nvGrpSpPr>
        <p:grpSpPr>
          <a:xfrm>
            <a:off x="299804" y="5559552"/>
            <a:ext cx="11173175" cy="1207207"/>
            <a:chOff x="264149" y="5585368"/>
            <a:chExt cx="10925525" cy="1183190"/>
          </a:xfrm>
        </p:grpSpPr>
        <p:grpSp>
          <p:nvGrpSpPr>
            <p:cNvPr id="8" name="Google Shape;114;p3">
              <a:extLst>
                <a:ext uri="{FF2B5EF4-FFF2-40B4-BE49-F238E27FC236}">
                  <a16:creationId xmlns:a16="http://schemas.microsoft.com/office/drawing/2014/main" id="{E3DE1EE5-3AF5-58DA-E419-97E88CC4CA0A}"/>
                </a:ext>
              </a:extLst>
            </p:cNvPr>
            <p:cNvGrpSpPr/>
            <p:nvPr/>
          </p:nvGrpSpPr>
          <p:grpSpPr>
            <a:xfrm>
              <a:off x="674074" y="6188733"/>
              <a:ext cx="10515600" cy="0"/>
              <a:chOff x="674074" y="6188733"/>
              <a:chExt cx="10515600" cy="0"/>
            </a:xfrm>
          </p:grpSpPr>
          <p:cxnSp>
            <p:nvCxnSpPr>
              <p:cNvPr id="10" name="Google Shape;115;p3">
                <a:extLst>
                  <a:ext uri="{FF2B5EF4-FFF2-40B4-BE49-F238E27FC236}">
                    <a16:creationId xmlns:a16="http://schemas.microsoft.com/office/drawing/2014/main" id="{29ADA228-8005-71BC-F895-79D51D80230B}"/>
                  </a:ext>
                </a:extLst>
              </p:cNvPr>
              <p:cNvCxnSpPr/>
              <p:nvPr/>
            </p:nvCxnSpPr>
            <p:spPr>
              <a:xfrm rot="10800000">
                <a:off x="6740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" name="Google Shape;116;p3">
                <a:extLst>
                  <a:ext uri="{FF2B5EF4-FFF2-40B4-BE49-F238E27FC236}">
                    <a16:creationId xmlns:a16="http://schemas.microsoft.com/office/drawing/2014/main" id="{22EB2B48-8DAC-D2E2-1B3D-0EE3EC5C5AD6}"/>
                  </a:ext>
                </a:extLst>
              </p:cNvPr>
              <p:cNvCxnSpPr/>
              <p:nvPr/>
            </p:nvCxnSpPr>
            <p:spPr>
              <a:xfrm>
                <a:off x="5931874" y="6188733"/>
                <a:ext cx="5257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5C44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9" name="Google Shape;117;p3">
              <a:extLst>
                <a:ext uri="{FF2B5EF4-FFF2-40B4-BE49-F238E27FC236}">
                  <a16:creationId xmlns:a16="http://schemas.microsoft.com/office/drawing/2014/main" id="{5DD34639-38B1-A727-F696-972B72EFE7B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64149" y="5585368"/>
              <a:ext cx="1148101" cy="11831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E6C0730B-D19D-FD9C-1B6D-B2A71C840E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804" y="5559552"/>
            <a:ext cx="1174126" cy="121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8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21067-E407-E768-778F-FF508C914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39ABB-A8EA-0D97-71B9-DD0235432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0ABBB-31D7-6F58-3A9B-4E9A7C8D5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76A8A-CCD0-45DD-90FD-B27F84EE6438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F9C59-7EE0-B481-7C83-4FC1F7C1B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958E9-FF65-9AC1-C5D0-6EEA04FE0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E9666-6C77-4031-A435-3476246BE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4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21067-E407-E768-778F-FF508C914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39ABB-A8EA-0D97-71B9-DD0235432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0ABBB-31D7-6F58-3A9B-4E9A7C8D5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76A8A-CCD0-45DD-90FD-B27F84EE6438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F9C59-7EE0-B481-7C83-4FC1F7C1B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958E9-FF65-9AC1-C5D0-6EEA04FE0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E9666-6C77-4031-A435-3476246BE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0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Ø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Wingdings" panose="05000000000000000000" pitchFamily="2" charset="2"/>
        <a:buChar char="§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accdata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an.naccdata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crad.iu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iagads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dknowledgeportal.synapse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rs.isr.umich.edu/abou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ats.org/research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westhealth.org/resources/data-science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ppercenter.org/public/gril.cf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ppercenter.org/public/gril.cf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yalesurvey.ca1.qualtrics.com/jfe/form/SV_8Drtr4uxKj6NXMO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79104C8-E0EF-2DDF-1C51-02C478E3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Core Session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24F57EC-C588-A820-F7AA-D9BA2E4BD6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September 20, 2022</a:t>
            </a:r>
          </a:p>
        </p:txBody>
      </p:sp>
    </p:spTree>
    <p:extLst>
      <p:ext uri="{BB962C8B-B14F-4D97-AF65-F5344CB8AC3E}">
        <p14:creationId xmlns:p14="http://schemas.microsoft.com/office/powerpoint/2010/main" val="119531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19FF0-64C2-AE67-F14F-EA22DCE52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47953-6CBD-BC38-8B0A-16B2DB85C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Resources</a:t>
            </a:r>
          </a:p>
          <a:p>
            <a:r>
              <a:rPr lang="en-US" dirty="0"/>
              <a:t>Topics of Interest</a:t>
            </a:r>
          </a:p>
          <a:p>
            <a:r>
              <a:rPr lang="en-US" dirty="0"/>
              <a:t>Next Meeting</a:t>
            </a:r>
          </a:p>
          <a:p>
            <a:r>
              <a:rPr lang="en-US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360800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2A98-D786-0E61-FA88-3CE727B5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Resources: National Alzheimer’s Coordinating Center (NACC)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23B29-C305-E66A-0010-CD413C4F6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68851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Standardized clinical and neuropathological research data (Uniform Data Set [UDS])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Cores: Administrative, Clinical, Data Management and Statistics, Imaging, Neuropathology, Outreach, Recruitment and Engagement, Biomarker</a:t>
            </a:r>
          </a:p>
          <a:p>
            <a:r>
              <a:rPr lang="en-US" dirty="0"/>
              <a:t>Built in collaboration with over 42 ADRCs [37 active sites] over 20+ years</a:t>
            </a:r>
          </a:p>
          <a:p>
            <a:r>
              <a:rPr lang="en-US" dirty="0"/>
              <a:t>45,000+ participants: Ranging from normal cognition to MCI to demented</a:t>
            </a:r>
          </a:p>
          <a:p>
            <a:r>
              <a:rPr lang="en-US" dirty="0"/>
              <a:t>166,000+ clinical assessments (1-17 per participant [mean=3])</a:t>
            </a:r>
          </a:p>
          <a:p>
            <a:r>
              <a:rPr lang="en-US" dirty="0"/>
              <a:t>6,980+ neuropathology exams (from 58% of deceased participants)</a:t>
            </a:r>
          </a:p>
          <a:p>
            <a:r>
              <a:rPr lang="en-US" dirty="0"/>
              <a:t>Data files available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Quick access: complete UDS and Neuropathology datasets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Customized: Data request form for specific file criteria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827082-2227-559E-108D-A5B2FD26EEC4}"/>
              </a:ext>
            </a:extLst>
          </p:cNvPr>
          <p:cNvSpPr txBox="1"/>
          <p:nvPr/>
        </p:nvSpPr>
        <p:spPr>
          <a:xfrm>
            <a:off x="9728687" y="6176963"/>
            <a:ext cx="1798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https://naccdata.org/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49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FDDE-866D-4F56-AAEB-25BFD6B3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Resources: National Alzheimer’s Coordinating Center (NACC)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C9A89-BBC0-3C5A-194A-8BD992A93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EA3DE-1C25-1A3C-55F6-4BDEAFED1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474" y="2078182"/>
            <a:ext cx="8487052" cy="37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7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4B778-3EE8-0035-4D7D-4992631CA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Resources: Standardized Centralized Alzheimer’s and Related Dementias Neuroimaging (SCAN)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6DFAE-4F67-3428-3A17-3503C27C7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Aggregate, harmonize, manage, facilitate sharing of neuroimaging at ADRCs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MRI: minimum T1 &amp; FLAIR or full protocol mirrors ADNI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PET: Amyloid Tracers, TAU Tracers, Glucose metabolism tracer</a:t>
            </a:r>
            <a:endParaRPr lang="en-US" dirty="0"/>
          </a:p>
          <a:p>
            <a:pPr>
              <a:buClr>
                <a:schemeClr val="accent6"/>
              </a:buClr>
            </a:pPr>
            <a:r>
              <a:rPr lang="en-US" dirty="0"/>
              <a:t>Protocols generally but not exclusively focus on widely accepted biomarkers in A/T/N framework</a:t>
            </a:r>
          </a:p>
          <a:p>
            <a:pPr>
              <a:buClr>
                <a:schemeClr val="accent6"/>
              </a:buClr>
            </a:pPr>
            <a:r>
              <a:rPr lang="en-US" dirty="0"/>
              <a:t>Data available through NACC and linked to participant ID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Analyzed data includes: regional measures of amyloid, tau, and FDG tracer uptake, brain volumes, WMH, </a:t>
            </a:r>
            <a:r>
              <a:rPr lang="en-US" dirty="0"/>
              <a:t>c</a:t>
            </a:r>
            <a:r>
              <a:rPr lang="en-US" dirty="0">
                <a:solidFill>
                  <a:schemeClr val="accent4"/>
                </a:solidFill>
              </a:rPr>
              <a:t>erebral infarctions, </a:t>
            </a:r>
            <a:r>
              <a:rPr lang="en-US" i="1" dirty="0">
                <a:solidFill>
                  <a:schemeClr val="accent4"/>
                </a:solidFill>
              </a:rPr>
              <a:t>fractional </a:t>
            </a:r>
            <a:r>
              <a:rPr lang="en-US" i="1" dirty="0"/>
              <a:t>anisotropy, cerebral blood flow, functional connectivity [advanced MRI sequences]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AE4C2E-EA11-75CC-9585-06F7C0549D77}"/>
              </a:ext>
            </a:extLst>
          </p:cNvPr>
          <p:cNvSpPr txBox="1"/>
          <p:nvPr/>
        </p:nvSpPr>
        <p:spPr>
          <a:xfrm>
            <a:off x="9280916" y="6176963"/>
            <a:ext cx="2237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https://scan.naccdata.org/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120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DA004-0A81-E582-FA9C-FD862143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Resources:  National Centralized Repository for Alzheimer’s Disease and Related Dementias (NCRAD)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28B54-4924-0D1C-B3F3-43E014FC7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etiology, early detection and therapeutic development on ADRD</a:t>
            </a:r>
          </a:p>
          <a:p>
            <a:r>
              <a:rPr lang="en-US" dirty="0"/>
              <a:t>Clinical information and biological materials</a:t>
            </a:r>
          </a:p>
          <a:p>
            <a:r>
              <a:rPr lang="en-US" dirty="0"/>
              <a:t>100,000 subjects with samples</a:t>
            </a:r>
          </a:p>
          <a:p>
            <a:r>
              <a:rPr lang="en-US" dirty="0"/>
              <a:t>50 studies have samples banked</a:t>
            </a:r>
          </a:p>
          <a:p>
            <a:r>
              <a:rPr lang="en-US" dirty="0"/>
              <a:t>Individual with ADRD and healthy controls</a:t>
            </a:r>
          </a:p>
          <a:p>
            <a:r>
              <a:rPr lang="en-US" dirty="0"/>
              <a:t>Complete online data agreement to access catalogs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36A7B-B10D-EE23-3113-9FA19B51B0D9}"/>
              </a:ext>
            </a:extLst>
          </p:cNvPr>
          <p:cNvSpPr txBox="1"/>
          <p:nvPr/>
        </p:nvSpPr>
        <p:spPr>
          <a:xfrm>
            <a:off x="9842588" y="6185098"/>
            <a:ext cx="1798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https://ncrad.iu.edu/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7040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9921-658C-F5F2-1CF6-8EECE906B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Resources: The Nations Institute on Aging Genetics of Alzheimer’s Disease Data Storage Site (NIAGADS)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FB47-E048-D83D-8905-07361ADE0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7772808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National genetics repository 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Genetics and genomics of early- and late-onset AD and ADRD</a:t>
            </a:r>
            <a:endParaRPr lang="en-US" dirty="0"/>
          </a:p>
          <a:p>
            <a:r>
              <a:rPr lang="en-US" dirty="0"/>
              <a:t>89 datasets</a:t>
            </a:r>
          </a:p>
          <a:p>
            <a:r>
              <a:rPr lang="en-US" dirty="0"/>
              <a:t>144,242 samples</a:t>
            </a:r>
          </a:p>
          <a:p>
            <a:r>
              <a:rPr lang="en-US" dirty="0"/>
              <a:t>12 datatypes</a:t>
            </a:r>
          </a:p>
          <a:p>
            <a:r>
              <a:rPr lang="en-US" dirty="0"/>
              <a:t>Sub-features: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Alzheimer’s Disease Sequencing Project (ADSP)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Genome Center for Alzheimer’s Disease (GCAD)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Alzheimer’s Disease Genetics Consortium (ADGC)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Genomics Database (</a:t>
            </a:r>
            <a:r>
              <a:rPr lang="en-US" dirty="0" err="1">
                <a:solidFill>
                  <a:schemeClr val="accent4"/>
                </a:solidFill>
              </a:rPr>
              <a:t>GenomicsDB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  <a:p>
            <a:r>
              <a:rPr lang="en-US" dirty="0"/>
              <a:t>Submit requests through Data Sharing Service (DSS)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5E66-C469-534F-987A-7E162E9E65D3}"/>
              </a:ext>
            </a:extLst>
          </p:cNvPr>
          <p:cNvSpPr txBox="1"/>
          <p:nvPr/>
        </p:nvSpPr>
        <p:spPr>
          <a:xfrm>
            <a:off x="10352942" y="6176963"/>
            <a:ext cx="1164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niagads.org/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BB1B80-7FDA-804E-E148-95ACE3A59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411" y="1690688"/>
            <a:ext cx="2931419" cy="409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6C147-1AA8-8444-2B73-A8C86C870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Resources: Data Front Door (DFD)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639F7-6051-613F-016B-BD1A48768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230565" cy="4351338"/>
          </a:xfrm>
        </p:spPr>
        <p:txBody>
          <a:bodyPr/>
          <a:lstStyle/>
          <a:p>
            <a:r>
              <a:rPr lang="en-US" dirty="0"/>
              <a:t>NACC</a:t>
            </a:r>
          </a:p>
          <a:p>
            <a:r>
              <a:rPr lang="en-US" dirty="0"/>
              <a:t>NCRAD</a:t>
            </a:r>
          </a:p>
          <a:p>
            <a:r>
              <a:rPr lang="en-US" dirty="0"/>
              <a:t>NIAGADS</a:t>
            </a:r>
          </a:p>
          <a:p>
            <a:r>
              <a:rPr lang="en-US" dirty="0"/>
              <a:t>SCAN</a:t>
            </a:r>
          </a:p>
          <a:p>
            <a:r>
              <a:rPr lang="en-US" dirty="0"/>
              <a:t>“One stop shop” for all ADRC data</a:t>
            </a:r>
          </a:p>
          <a:p>
            <a:r>
              <a:rPr lang="en-US" dirty="0"/>
              <a:t>Harmonize data streams and connect to NACC IDs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0488FD-FB74-FC1F-DF98-D85676E7B40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6396" y="1825625"/>
            <a:ext cx="6982924" cy="32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94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6C519-1A53-3F02-57D1-EDBCAF73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Resources: AD Knowledge Portal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B7B69-88BE-9E9A-88B5-882E7A798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 data, analyses, and tools from NIA’s AD Translation Research Program</a:t>
            </a:r>
          </a:p>
          <a:p>
            <a:r>
              <a:rPr lang="en-US" dirty="0"/>
              <a:t>Data resources: AD Knowledge Portal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AMP-AD: New drug targets for AD treatment and prevention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M</a:t>
            </a:r>
            <a:r>
              <a:rPr lang="en-US" baseline="30000" dirty="0">
                <a:solidFill>
                  <a:schemeClr val="accent4"/>
                </a:solidFill>
              </a:rPr>
              <a:t>2</a:t>
            </a:r>
            <a:r>
              <a:rPr lang="en-US" dirty="0">
                <a:solidFill>
                  <a:schemeClr val="accent4"/>
                </a:solidFill>
              </a:rPr>
              <a:t>OVE-AD: Metabolic and vascular etiology of AD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MODEL-AD: AD animal models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Resilience-AD: Cognitive resilience under high-risk conditions for AD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Psych-AD: Molecular mechanisms of neuropsychiatric symptoms in ADRD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CDCP: Research community data distribution program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ELITE: Multi-</a:t>
            </a:r>
            <a:r>
              <a:rPr lang="en-US" dirty="0" err="1">
                <a:solidFill>
                  <a:schemeClr val="accent4"/>
                </a:solidFill>
              </a:rPr>
              <a:t>omic</a:t>
            </a:r>
            <a:r>
              <a:rPr lang="en-US" dirty="0">
                <a:solidFill>
                  <a:schemeClr val="accent4"/>
                </a:solidFill>
              </a:rPr>
              <a:t> data, integrate analytical tools and resources </a:t>
            </a:r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longevity studies of protective cellular factor(s) that enhance health and life span</a:t>
            </a:r>
            <a:endParaRPr lang="en-US" dirty="0">
              <a:solidFill>
                <a:schemeClr val="accent4"/>
              </a:solidFill>
            </a:endParaRP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TREAT-AD: Diversifying and reinvigorating AD drug development pipelines</a:t>
            </a:r>
          </a:p>
          <a:p>
            <a:pPr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Browse/View data on poral; Register to download data</a:t>
            </a:r>
          </a:p>
          <a:p>
            <a:pPr lvl="1"/>
            <a:r>
              <a:rPr lang="en-US" dirty="0"/>
              <a:t>Some data controlled access </a:t>
            </a:r>
            <a:r>
              <a:rPr lang="en-US" dirty="0">
                <a:sym typeface="Wingdings" panose="05000000000000000000" pitchFamily="2" charset="2"/>
              </a:rPr>
              <a:t> Data Use Certificate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8D0A8-5FEA-171C-EE5A-F1E0CFA5001C}"/>
              </a:ext>
            </a:extLst>
          </p:cNvPr>
          <p:cNvSpPr txBox="1"/>
          <p:nvPr/>
        </p:nvSpPr>
        <p:spPr>
          <a:xfrm>
            <a:off x="8293168" y="6176963"/>
            <a:ext cx="3481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https://adknowledgeportal.synapse.org/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5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C8819-4ACF-F729-5DE2-A183D5F2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Resources: Health and Retirement Study (HRS)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8EB5B-67AD-22AD-B772-F72027208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Longitudinal panel study approx. 20,000 people across US</a:t>
            </a:r>
          </a:p>
          <a:p>
            <a:r>
              <a:rPr lang="en-US" dirty="0"/>
              <a:t>Multidisciplinary data related to aging</a:t>
            </a:r>
          </a:p>
          <a:p>
            <a:r>
              <a:rPr lang="en-US" dirty="0"/>
              <a:t>Partnerships/Collaborations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International Family of Studies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Harmonized Cognitive Assessment Protocol (HCAP) Network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Genetic Data Consortia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Global Alzheimer’s Association Network (GAAIN)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NIA Demography of Aging Centers</a:t>
            </a:r>
          </a:p>
          <a:p>
            <a:pPr>
              <a:buClr>
                <a:schemeClr val="accent6"/>
              </a:buClr>
            </a:pPr>
            <a:r>
              <a:rPr lang="en-US" dirty="0"/>
              <a:t>Public and Restricted Datasets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29AD5D-6E95-6A3F-2A44-396FBA81330B}"/>
              </a:ext>
            </a:extLst>
          </p:cNvPr>
          <p:cNvSpPr txBox="1"/>
          <p:nvPr/>
        </p:nvSpPr>
        <p:spPr>
          <a:xfrm>
            <a:off x="8958190" y="6176963"/>
            <a:ext cx="2640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https://hrs.isr.umich.edu/about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3084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1738-94AF-5F3D-229D-DF7B2FE1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Resources: National Health &amp; Aging Trends Study (NHATS)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8DF4A-AD2F-48A1-5DDB-FF0E2276E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Began 2011</a:t>
            </a:r>
          </a:p>
          <a:p>
            <a:r>
              <a:rPr lang="en-US" dirty="0"/>
              <a:t>Nationally representative sample Medicare beneficiaries 65+</a:t>
            </a:r>
          </a:p>
          <a:p>
            <a:r>
              <a:rPr lang="en-US" dirty="0"/>
              <a:t>Annual in person interviews</a:t>
            </a:r>
          </a:p>
          <a:p>
            <a:r>
              <a:rPr lang="en-US" dirty="0"/>
              <a:t>National-level disability trends as well as individual trajectories</a:t>
            </a:r>
          </a:p>
          <a:p>
            <a:r>
              <a:rPr lang="en-US" dirty="0"/>
              <a:t>Periodically caregivers of NHATS respondents interviewed in National Study of Caregiving (NSOC)</a:t>
            </a:r>
          </a:p>
          <a:p>
            <a:r>
              <a:rPr lang="en-US" dirty="0"/>
              <a:t>Cross-year searchable database</a:t>
            </a:r>
          </a:p>
          <a:p>
            <a:pPr lvl="1"/>
            <a:r>
              <a:rPr lang="en-US" dirty="0"/>
              <a:t>Public use and restricted files</a:t>
            </a:r>
          </a:p>
          <a:p>
            <a:r>
              <a:rPr lang="en-US" dirty="0"/>
              <a:t>Provides data collection materials and procedures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E9A49-D246-C07B-C2E4-FD2F954DD3EA}"/>
              </a:ext>
            </a:extLst>
          </p:cNvPr>
          <p:cNvSpPr txBox="1"/>
          <p:nvPr/>
        </p:nvSpPr>
        <p:spPr>
          <a:xfrm>
            <a:off x="8767482" y="6176963"/>
            <a:ext cx="283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https://www.nhats.org/researcher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245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2FE82-1AB3-3E3F-78C5-9DE3799F4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Resources: Research Data Warehouse (RDW)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CB538C-B2E3-EF5A-D89F-441D07CE2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Secure web-interface provide statistical analysis and visualization tools across relevant data</a:t>
            </a:r>
          </a:p>
          <a:p>
            <a:r>
              <a:rPr lang="en-US" dirty="0"/>
              <a:t>Computational and data resources within same framework</a:t>
            </a:r>
          </a:p>
          <a:p>
            <a:r>
              <a:rPr lang="en-US" dirty="0"/>
              <a:t>Areas of interest: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Geriatric emergency care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Home-based primary care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Supportive services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Oral healthcare and care coordination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Caregivers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D12884-756F-7571-CABF-7CC9E7D2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479" y="3222405"/>
            <a:ext cx="5237568" cy="29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049231-B087-8198-F3A4-A9DF90334E4F}"/>
              </a:ext>
            </a:extLst>
          </p:cNvPr>
          <p:cNvSpPr txBox="1"/>
          <p:nvPr/>
        </p:nvSpPr>
        <p:spPr>
          <a:xfrm>
            <a:off x="7285862" y="6176963"/>
            <a:ext cx="4312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https://www.westhealth.org/resources/data-science/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281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BA43E-2BE8-7E6D-2051-CCF3B586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754D5-276A-6BF0-30F0-4767D7DD8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/>
          <a:lstStyle/>
          <a:p>
            <a:r>
              <a:rPr lang="en-US" dirty="0"/>
              <a:t>Data Resources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NACC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SCAN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NCRAD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NIAGADS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AD Knowledge Portal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HRS</a:t>
            </a:r>
          </a:p>
          <a:p>
            <a:pPr lvl="1">
              <a:buClr>
                <a:schemeClr val="accent6"/>
              </a:buClr>
            </a:pPr>
            <a:r>
              <a:rPr lang="en-US" dirty="0">
                <a:solidFill>
                  <a:schemeClr val="accent4"/>
                </a:solidFill>
              </a:rPr>
              <a:t>RDW</a:t>
            </a:r>
          </a:p>
          <a:p>
            <a:pPr lvl="1">
              <a:buClr>
                <a:schemeClr val="accent6"/>
              </a:buClr>
            </a:pPr>
            <a:r>
              <a:rPr lang="en-US" i="1" dirty="0"/>
              <a:t>Others?</a:t>
            </a:r>
            <a:endParaRPr lang="en-US" i="1" dirty="0">
              <a:solidFill>
                <a:schemeClr val="accent4"/>
              </a:solidFill>
            </a:endParaRPr>
          </a:p>
          <a:p>
            <a:pPr lvl="1">
              <a:buClr>
                <a:schemeClr val="accent6"/>
              </a:buClr>
            </a:pPr>
            <a:endParaRPr lang="en-US" dirty="0">
              <a:solidFill>
                <a:schemeClr val="accent4"/>
              </a:solidFill>
            </a:endParaRPr>
          </a:p>
          <a:p>
            <a:pPr>
              <a:buClr>
                <a:schemeClr val="accent6"/>
              </a:buClr>
            </a:pPr>
            <a:r>
              <a:rPr lang="en-US" dirty="0"/>
              <a:t>Data Management tools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REDCap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/>
              <a:t>FileMaker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ConnEDCt</a:t>
            </a:r>
            <a:endParaRPr lang="en-US" dirty="0"/>
          </a:p>
          <a:p>
            <a:pPr lvl="1"/>
            <a:r>
              <a:rPr lang="en-US" dirty="0"/>
              <a:t>Open Data Kit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Velos</a:t>
            </a:r>
          </a:p>
          <a:p>
            <a:pPr lvl="1"/>
            <a:r>
              <a:rPr lang="en-US" i="1" dirty="0"/>
              <a:t>Others?</a:t>
            </a:r>
            <a:endParaRPr lang="en-US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757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D694-0326-F468-F522-23569792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A3683-7163-D750-97AF-20197D445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>
            <a:normAutofit lnSpcReduction="10000"/>
          </a:bodyPr>
          <a:lstStyle/>
          <a:p>
            <a:r>
              <a:rPr lang="en-US" dirty="0"/>
              <a:t>Measurement tools</a:t>
            </a:r>
          </a:p>
          <a:p>
            <a:pPr lvl="1"/>
            <a:r>
              <a:rPr lang="en-US" dirty="0"/>
              <a:t>Quick Dementia Rating System (QDRS)</a:t>
            </a:r>
          </a:p>
          <a:p>
            <a:pPr lvl="2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Rapid dementia staging tool</a:t>
            </a:r>
          </a:p>
          <a:p>
            <a:pPr lvl="1"/>
            <a:r>
              <a:rPr lang="en-US" dirty="0"/>
              <a:t>Dementia Severity Rating Scale (DSRS)</a:t>
            </a:r>
          </a:p>
          <a:p>
            <a:pPr lvl="2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Informant based questionnaire to assess severity across stages in functional and cognitive domains</a:t>
            </a:r>
          </a:p>
          <a:p>
            <a:pPr lvl="1"/>
            <a:r>
              <a:rPr lang="en-US" dirty="0"/>
              <a:t>Blessed Orientation-Memory-Concentration Test (BOMC)</a:t>
            </a:r>
          </a:p>
          <a:p>
            <a:pPr lvl="2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Measure cognitive function in patients with cognitive impairment</a:t>
            </a:r>
          </a:p>
          <a:p>
            <a:pPr lvl="1"/>
            <a:r>
              <a:rPr lang="en-US" dirty="0"/>
              <a:t>Trail Making Test (TMT) A&amp;B</a:t>
            </a:r>
          </a:p>
          <a:p>
            <a:pPr lvl="2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Assess cognition</a:t>
            </a:r>
          </a:p>
          <a:p>
            <a:pPr lvl="1"/>
            <a:r>
              <a:rPr lang="en-US" dirty="0"/>
              <a:t>The Family Confusion Assessment Method (FAM-CAM) </a:t>
            </a:r>
          </a:p>
          <a:p>
            <a:pPr lvl="2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Identify changes in thinking, concentration and alertness during recent days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683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D694-0326-F468-F522-23569792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A3683-7163-D750-97AF-20197D445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en-US" dirty="0"/>
              <a:t>Measurement tools</a:t>
            </a:r>
          </a:p>
          <a:p>
            <a:pPr lvl="1"/>
            <a:r>
              <a:rPr lang="en-US" dirty="0"/>
              <a:t>Mini-Mental Status Exam (MMSE) [in person + telephone]</a:t>
            </a:r>
          </a:p>
          <a:p>
            <a:pPr lvl="1"/>
            <a:r>
              <a:rPr lang="en-US" dirty="0"/>
              <a:t>Telephone Interview for Cognitive Status-modified (TICS-m) [TICS]</a:t>
            </a:r>
          </a:p>
          <a:p>
            <a:pPr lvl="1"/>
            <a:r>
              <a:rPr lang="en-US" dirty="0"/>
              <a:t>Montreal Cognitive Assessment (MoCA) [in person + telephone]</a:t>
            </a:r>
          </a:p>
          <a:p>
            <a:pPr lvl="1"/>
            <a:r>
              <a:rPr lang="en-US" dirty="0"/>
              <a:t>Informant Questionnaire on Cognitive Decline in the Elderly (IQCODE)</a:t>
            </a:r>
          </a:p>
          <a:p>
            <a:pPr lvl="1"/>
            <a:r>
              <a:rPr lang="en-US" dirty="0"/>
              <a:t>Orientation. Memory, Concentration Test (OMCT)</a:t>
            </a:r>
          </a:p>
          <a:p>
            <a:pPr lvl="1"/>
            <a:r>
              <a:rPr lang="en-US" dirty="0"/>
              <a:t>Eight-item Interview to Differentiate Aging and Dementia (AD8)</a:t>
            </a:r>
          </a:p>
          <a:p>
            <a:pPr lvl="1"/>
            <a:r>
              <a:rPr lang="en-US" dirty="0"/>
              <a:t>Short Blessed Test (SBT)</a:t>
            </a:r>
          </a:p>
          <a:p>
            <a:pPr lvl="1"/>
            <a:r>
              <a:rPr lang="en-US" dirty="0"/>
              <a:t>Bergman-Paris Question</a:t>
            </a:r>
          </a:p>
          <a:p>
            <a:pPr lvl="1"/>
            <a:r>
              <a:rPr lang="en-US" dirty="0"/>
              <a:t>Brief Risk Identification for Geriatric Health Tool (BRIGHT)</a:t>
            </a:r>
          </a:p>
          <a:p>
            <a:pPr lvl="1"/>
            <a:r>
              <a:rPr lang="en-US" dirty="0"/>
              <a:t>ED Mini-cog</a:t>
            </a:r>
          </a:p>
          <a:p>
            <a:pPr lvl="1"/>
            <a:r>
              <a:rPr lang="en-US" dirty="0"/>
              <a:t>Ottawa 3DY (O3DY)</a:t>
            </a:r>
          </a:p>
          <a:p>
            <a:pPr lvl="1"/>
            <a:r>
              <a:rPr lang="en-US" dirty="0"/>
              <a:t>Six-Item Screener (SIS)</a:t>
            </a:r>
          </a:p>
          <a:p>
            <a:pPr lvl="1"/>
            <a:r>
              <a:rPr lang="en-US" dirty="0"/>
              <a:t>4 ‘A’s Test (4AT)</a:t>
            </a:r>
          </a:p>
          <a:p>
            <a:pPr lvl="1"/>
            <a:r>
              <a:rPr lang="en-US" dirty="0"/>
              <a:t>The Clock Draw Test</a:t>
            </a:r>
          </a:p>
          <a:p>
            <a:pPr lvl="1"/>
            <a:endParaRPr lang="en-US" dirty="0">
              <a:highlight>
                <a:srgbClr val="FF0000"/>
              </a:highlight>
            </a:endParaRPr>
          </a:p>
          <a:p>
            <a:r>
              <a:rPr lang="en-US" dirty="0"/>
              <a:t>Other topics?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1B246-8836-3488-5D9D-DA5E9F46D056}"/>
              </a:ext>
            </a:extLst>
          </p:cNvPr>
          <p:cNvSpPr txBox="1"/>
          <p:nvPr/>
        </p:nvSpPr>
        <p:spPr>
          <a:xfrm>
            <a:off x="7955770" y="6176963"/>
            <a:ext cx="3642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https://pubmed.ncbi.nlm.nih.gov/35940682/</a:t>
            </a:r>
            <a:br>
              <a:rPr lang="en-US" dirty="0">
                <a:hlinkClick r:id="rId3"/>
              </a:rPr>
            </a:br>
            <a:r>
              <a:rPr lang="en-US" dirty="0">
                <a:hlinkClick r:id="rId3"/>
              </a:rPr>
              <a:t>https://www.peppercenter.org/public/gril.cfm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3061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3209-93D2-6968-640D-7095E1DF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D359D-D511-812F-A15F-412E705FED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en-US" dirty="0"/>
              <a:t>Other Measurement Tools</a:t>
            </a:r>
          </a:p>
          <a:p>
            <a:pPr lvl="1"/>
            <a:r>
              <a:rPr lang="en-US" dirty="0"/>
              <a:t>Abbreviated Mental Test (AMT)</a:t>
            </a:r>
          </a:p>
          <a:p>
            <a:pPr lvl="1"/>
            <a:r>
              <a:rPr lang="en-US" dirty="0"/>
              <a:t>Alzheimer’s Disease Assessment Scale-Cognitive Subscale (ADAS-Cog)</a:t>
            </a:r>
          </a:p>
          <a:p>
            <a:pPr lvl="1"/>
            <a:r>
              <a:rPr lang="en-US" dirty="0"/>
              <a:t>Brief Multi-Dimensional Assessment of Dementia Severity</a:t>
            </a:r>
          </a:p>
          <a:p>
            <a:pPr lvl="1"/>
            <a:r>
              <a:rPr lang="en-US" dirty="0"/>
              <a:t>Gait Speed Dual Task Test</a:t>
            </a:r>
          </a:p>
          <a:p>
            <a:pPr lvl="1"/>
            <a:r>
              <a:rPr lang="en-US" dirty="0"/>
              <a:t>General Practitioner Assessment of Cognition (CPCOG)</a:t>
            </a:r>
          </a:p>
          <a:p>
            <a:pPr lvl="1"/>
            <a:r>
              <a:rPr lang="en-US" dirty="0"/>
              <a:t>Hopkins Verbal Learning Test Revised</a:t>
            </a:r>
          </a:p>
          <a:p>
            <a:pPr lvl="1"/>
            <a:r>
              <a:rPr lang="en-US" dirty="0"/>
              <a:t>Informant Questionnaire on Cognitive Decline (Short Form)</a:t>
            </a:r>
          </a:p>
          <a:p>
            <a:pPr lvl="1"/>
            <a:r>
              <a:rPr lang="en-US" dirty="0"/>
              <a:t>Memory Impairment Screen (MIS)/Telephone (MIS-T)</a:t>
            </a:r>
          </a:p>
          <a:p>
            <a:pPr lvl="1"/>
            <a:r>
              <a:rPr lang="en-US" dirty="0"/>
              <a:t>Modified Blessed Dementia Rating Scale</a:t>
            </a:r>
          </a:p>
          <a:p>
            <a:pPr lvl="1"/>
            <a:r>
              <a:rPr lang="en-US" dirty="0"/>
              <a:t>Modified Mini Mental State Examination (3MS)</a:t>
            </a:r>
          </a:p>
          <a:p>
            <a:pPr lvl="1"/>
            <a:r>
              <a:rPr lang="en-US" dirty="0"/>
              <a:t>Rey Auditory Verbal Learning Test</a:t>
            </a:r>
          </a:p>
          <a:p>
            <a:pPr lvl="1"/>
            <a:r>
              <a:rPr lang="en-US" dirty="0"/>
              <a:t>Short Portable Mental Status Questionnaire (SPMSQ)</a:t>
            </a:r>
          </a:p>
          <a:p>
            <a:pPr lvl="1"/>
            <a:r>
              <a:rPr lang="en-US" dirty="0"/>
              <a:t>Symbol Digit Modalities Test (SDMT)</a:t>
            </a:r>
          </a:p>
          <a:p>
            <a:pPr lvl="1"/>
            <a:r>
              <a:rPr lang="en-US" dirty="0"/>
              <a:t>Time and Change Test</a:t>
            </a:r>
          </a:p>
          <a:p>
            <a:pPr lvl="1"/>
            <a:r>
              <a:rPr lang="en-US" dirty="0"/>
              <a:t>Thurstone Word fluency Test</a:t>
            </a:r>
          </a:p>
          <a:p>
            <a:pPr lvl="1"/>
            <a:r>
              <a:rPr lang="en-US" dirty="0"/>
              <a:t>Verbal fluency (VF)</a:t>
            </a:r>
          </a:p>
          <a:p>
            <a:pPr lvl="1"/>
            <a:r>
              <a:rPr lang="en-US" dirty="0"/>
              <a:t>Wechsler Digit Span Test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83CB07-F71B-052E-ADEA-525BE4F3B66B}"/>
              </a:ext>
            </a:extLst>
          </p:cNvPr>
          <p:cNvSpPr txBox="1"/>
          <p:nvPr/>
        </p:nvSpPr>
        <p:spPr>
          <a:xfrm>
            <a:off x="7955770" y="6176963"/>
            <a:ext cx="364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https://www.peppercenter.org/public/gril.cfm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253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99D9-9214-B587-2E4B-46F345A61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7410C-B1E7-B0B4-033E-6A7D587D0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October 18, 2022 @ 13:00 EST</a:t>
            </a:r>
          </a:p>
        </p:txBody>
      </p:sp>
    </p:spTree>
    <p:extLst>
      <p:ext uri="{BB962C8B-B14F-4D97-AF65-F5344CB8AC3E}">
        <p14:creationId xmlns:p14="http://schemas.microsoft.com/office/powerpoint/2010/main" val="1297303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4D4CF-2FC9-A5E7-9659-F5D03838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0F8F4-B84F-D427-398B-1EF4B1E2F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Questions/Comments/Reactions</a:t>
            </a:r>
          </a:p>
          <a:p>
            <a:r>
              <a:rPr lang="en-US" dirty="0"/>
              <a:t>Survey: </a:t>
            </a:r>
            <a:r>
              <a:rPr lang="en-US" b="0" i="0" dirty="0">
                <a:effectLst/>
                <a:latin typeface="Helvetica" panose="020B0604020202020204" pitchFamily="34" charset="0"/>
                <a:hlinkClick r:id="rId2"/>
              </a:rPr>
              <a:t>https://yalesurvey.ca1.qualtrics.com/jfe/form/SV_8Drtr4uxKj6NXMO</a:t>
            </a:r>
            <a:endParaRPr lang="en-US" dirty="0">
              <a:highlight>
                <a:srgbClr val="FF0000"/>
              </a:highlight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427540A0-52B7-F5EF-2A72-2B9868EDE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42" y="3594032"/>
            <a:ext cx="2422916" cy="242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951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EAR2.0">
      <a:dk1>
        <a:srgbClr val="000000"/>
      </a:dk1>
      <a:lt1>
        <a:srgbClr val="FFFFFF"/>
      </a:lt1>
      <a:dk2>
        <a:srgbClr val="16554B"/>
      </a:dk2>
      <a:lt2>
        <a:srgbClr val="E7E6E6"/>
      </a:lt2>
      <a:accent1>
        <a:srgbClr val="269B8B"/>
      </a:accent1>
      <a:accent2>
        <a:srgbClr val="F17524"/>
      </a:accent2>
      <a:accent3>
        <a:srgbClr val="85C442"/>
      </a:accent3>
      <a:accent4>
        <a:srgbClr val="4A6D25"/>
      </a:accent4>
      <a:accent5>
        <a:srgbClr val="37CBB5"/>
      </a:accent5>
      <a:accent6>
        <a:srgbClr val="F8BA91"/>
      </a:accent6>
      <a:hlink>
        <a:srgbClr val="21897B"/>
      </a:hlink>
      <a:folHlink>
        <a:srgbClr val="954F72"/>
      </a:folHlink>
    </a:clrScheme>
    <a:fontScheme name="GEAR_AlegreyaSans">
      <a:majorFont>
        <a:latin typeface="Alegreya Sans"/>
        <a:ea typeface=""/>
        <a:cs typeface=""/>
      </a:majorFont>
      <a:minorFont>
        <a:latin typeface="Alegrey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AR2.0_template.potx" id="{1FB22F6D-C59F-49A1-9653-3971798746F2}" vid="{57B46071-446A-4ED2-8EED-F39EEF89CFA8}"/>
    </a:ext>
  </a:extLst>
</a:theme>
</file>

<file path=ppt/theme/theme2.xml><?xml version="1.0" encoding="utf-8"?>
<a:theme xmlns:a="http://schemas.openxmlformats.org/drawingml/2006/main" name="1_Custom Design">
  <a:themeElements>
    <a:clrScheme name="GEAR2.0">
      <a:dk1>
        <a:srgbClr val="000000"/>
      </a:dk1>
      <a:lt1>
        <a:srgbClr val="FFFFFF"/>
      </a:lt1>
      <a:dk2>
        <a:srgbClr val="16554B"/>
      </a:dk2>
      <a:lt2>
        <a:srgbClr val="E7E6E6"/>
      </a:lt2>
      <a:accent1>
        <a:srgbClr val="269B8B"/>
      </a:accent1>
      <a:accent2>
        <a:srgbClr val="F17524"/>
      </a:accent2>
      <a:accent3>
        <a:srgbClr val="85C442"/>
      </a:accent3>
      <a:accent4>
        <a:srgbClr val="4A6D25"/>
      </a:accent4>
      <a:accent5>
        <a:srgbClr val="37CBB5"/>
      </a:accent5>
      <a:accent6>
        <a:srgbClr val="F8BA91"/>
      </a:accent6>
      <a:hlink>
        <a:srgbClr val="21897B"/>
      </a:hlink>
      <a:folHlink>
        <a:srgbClr val="954F72"/>
      </a:folHlink>
    </a:clrScheme>
    <a:fontScheme name="GEAR_AlegreyaSans">
      <a:majorFont>
        <a:latin typeface="Alegreya Sans"/>
        <a:ea typeface=""/>
        <a:cs typeface=""/>
      </a:majorFont>
      <a:minorFont>
        <a:latin typeface="Alegrey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EFAD556-A499-4635-84A2-D8C15EA7E8E3}" vid="{7097C573-6E3D-4071-A267-5EF98D5E54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GEAR_template</Template>
  <TotalTime>8947</TotalTime>
  <Words>2274</Words>
  <Application>Microsoft Office PowerPoint</Application>
  <PresentationFormat>Widescreen</PresentationFormat>
  <Paragraphs>290</Paragraphs>
  <Slides>18</Slides>
  <Notes>14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Alegreya Sans</vt:lpstr>
      <vt:lpstr>Arial</vt:lpstr>
      <vt:lpstr>Barlow</vt:lpstr>
      <vt:lpstr>Calibri</vt:lpstr>
      <vt:lpstr>Courier New</vt:lpstr>
      <vt:lpstr>Helvetica</vt:lpstr>
      <vt:lpstr>Open Sans</vt:lpstr>
      <vt:lpstr>Roboto</vt:lpstr>
      <vt:lpstr>Wingdings</vt:lpstr>
      <vt:lpstr>Custom Design</vt:lpstr>
      <vt:lpstr>1_Custom Design</vt:lpstr>
      <vt:lpstr>Data Core Session 1</vt:lpstr>
      <vt:lpstr>Agenda</vt:lpstr>
      <vt:lpstr>Data Resources: National Alzheimer’s Coordinating Center (NACC)</vt:lpstr>
      <vt:lpstr>Data Resources: National Alzheimer’s Coordinating Center (NACC)</vt:lpstr>
      <vt:lpstr>Data Resources: Standardized Centralized Alzheimer’s and Related Dementias Neuroimaging (SCAN) </vt:lpstr>
      <vt:lpstr>Data Resources:  National Centralized Repository for Alzheimer’s Disease and Related Dementias (NCRAD)</vt:lpstr>
      <vt:lpstr>Data Resources: The Nations Institute on Aging Genetics of Alzheimer’s Disease Data Storage Site (NIAGADS)</vt:lpstr>
      <vt:lpstr>Data Resources: Data Front Door (DFD)</vt:lpstr>
      <vt:lpstr>Data Resources: AD Knowledge Portal</vt:lpstr>
      <vt:lpstr>Data Resources: Health and Retirement Study (HRS)</vt:lpstr>
      <vt:lpstr>Data Resources: National Health &amp; Aging Trends Study (NHATS)</vt:lpstr>
      <vt:lpstr>Data Resources: Research Data Warehouse (RDW)</vt:lpstr>
      <vt:lpstr>Topics of Interest</vt:lpstr>
      <vt:lpstr>Topics of Interest</vt:lpstr>
      <vt:lpstr>Topics of Interest</vt:lpstr>
      <vt:lpstr>Topics of Interest</vt:lpstr>
      <vt:lpstr>Next Meeting</vt:lpstr>
      <vt:lpstr>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Core Session 1</dc:title>
  <dc:creator>Anna Crawford</dc:creator>
  <cp:lastModifiedBy>Crawford, Anna</cp:lastModifiedBy>
  <cp:revision>44</cp:revision>
  <dcterms:created xsi:type="dcterms:W3CDTF">2022-09-14T17:04:15Z</dcterms:created>
  <dcterms:modified xsi:type="dcterms:W3CDTF">2022-09-21T15:26:01Z</dcterms:modified>
</cp:coreProperties>
</file>